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256" r:id="rId2"/>
    <p:sldId id="260" r:id="rId3"/>
    <p:sldId id="257" r:id="rId4"/>
    <p:sldId id="258" r:id="rId5"/>
    <p:sldId id="259" r:id="rId6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AD400"/>
    <a:srgbClr val="033E85"/>
    <a:srgbClr val="6589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C9FB0E6-C9F3-42F1-8DEC-623D338ED539}" v="32" dt="2026-05-14T10:48:39.40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8" d="100"/>
          <a:sy n="48" d="100"/>
        </p:scale>
        <p:origin x="214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7321A0-AFE9-40C6-B919-5C0A99C51058}" type="datetimeFigureOut">
              <a:rPr lang="en-GB" smtClean="0"/>
              <a:t>27/08/2026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A88CF2-1D62-4052-B531-13BE79A61C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87695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Example filled in template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A88CF2-1D62-4052-B531-13BE79A61C66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26208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152C99-49A9-85A6-7739-A0B53041B8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4923902-26BA-A5EA-399B-41EBFFBD6F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E3367D1-8D3A-7186-7172-7B31917E72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Completely empty template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ABC7B1-1015-A728-7E10-EDBC05AED32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A88CF2-1D62-4052-B531-13BE79A61C66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10035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England template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A88CF2-1D62-4052-B531-13BE79A61C66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66311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Wales template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A88CF2-1D62-4052-B531-13BE79A61C66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07073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135D6C-A34A-3446-A8DB-7B3A7B67F8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2F82218-1D8D-72E4-84C3-9AC9477FB82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4B8C32D-05FC-9DEC-9DCD-99D543B9CE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Northern Ireland template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27C2A8-A5A4-9B23-1923-6CE2683EE5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A88CF2-1D62-4052-B531-13BE79A61C66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65643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8117A-7B92-4919-9B9A-0CF351BF1F4C}" type="datetimeFigureOut">
              <a:rPr lang="en-GB" smtClean="0"/>
              <a:t>27/08/2026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0E26A-A464-4B01-9F87-C8D1AB9FF7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09550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8117A-7B92-4919-9B9A-0CF351BF1F4C}" type="datetimeFigureOut">
              <a:rPr lang="en-GB" smtClean="0"/>
              <a:t>27/08/2026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0E26A-A464-4B01-9F87-C8D1AB9FF7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774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8117A-7B92-4919-9B9A-0CF351BF1F4C}" type="datetimeFigureOut">
              <a:rPr lang="en-GB" smtClean="0"/>
              <a:t>27/08/2026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0E26A-A464-4B01-9F87-C8D1AB9FF7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08750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8117A-7B92-4919-9B9A-0CF351BF1F4C}" type="datetimeFigureOut">
              <a:rPr lang="en-GB" smtClean="0"/>
              <a:t>27/08/2026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0E26A-A464-4B01-9F87-C8D1AB9FF7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5962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8117A-7B92-4919-9B9A-0CF351BF1F4C}" type="datetimeFigureOut">
              <a:rPr lang="en-GB" smtClean="0"/>
              <a:t>27/08/2026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0E26A-A464-4B01-9F87-C8D1AB9FF7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05787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8117A-7B92-4919-9B9A-0CF351BF1F4C}" type="datetimeFigureOut">
              <a:rPr lang="en-GB" smtClean="0"/>
              <a:t>27/08/2026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0E26A-A464-4B01-9F87-C8D1AB9FF7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06491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8117A-7B92-4919-9B9A-0CF351BF1F4C}" type="datetimeFigureOut">
              <a:rPr lang="en-GB" smtClean="0"/>
              <a:t>27/08/2026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0E26A-A464-4B01-9F87-C8D1AB9FF7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6240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8117A-7B92-4919-9B9A-0CF351BF1F4C}" type="datetimeFigureOut">
              <a:rPr lang="en-GB" smtClean="0"/>
              <a:t>27/08/2026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0E26A-A464-4B01-9F87-C8D1AB9FF7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44221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8117A-7B92-4919-9B9A-0CF351BF1F4C}" type="datetimeFigureOut">
              <a:rPr lang="en-GB" smtClean="0"/>
              <a:t>27/08/2026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0E26A-A464-4B01-9F87-C8D1AB9FF7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0767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8117A-7B92-4919-9B9A-0CF351BF1F4C}" type="datetimeFigureOut">
              <a:rPr lang="en-GB" smtClean="0"/>
              <a:t>27/08/2026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0E26A-A464-4B01-9F87-C8D1AB9FF7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48352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8117A-7B92-4919-9B9A-0CF351BF1F4C}" type="datetimeFigureOut">
              <a:rPr lang="en-GB" smtClean="0"/>
              <a:t>27/08/2026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0E26A-A464-4B01-9F87-C8D1AB9FF7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75468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5B8117A-7B92-4919-9B9A-0CF351BF1F4C}" type="datetimeFigureOut">
              <a:rPr lang="en-GB" smtClean="0"/>
              <a:t>27/08/2026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080E26A-A464-4B01-9F87-C8D1AB9FF7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32070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1F7EC65-1395-88FD-918A-D67FD8C6C848}"/>
              </a:ext>
            </a:extLst>
          </p:cNvPr>
          <p:cNvSpPr txBox="1"/>
          <p:nvPr/>
        </p:nvSpPr>
        <p:spPr>
          <a:xfrm>
            <a:off x="228600" y="1430737"/>
            <a:ext cx="44358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What is SDT?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A9299B73-FC45-23B1-40D8-730E3EBCB287}"/>
              </a:ext>
            </a:extLst>
          </p:cNvPr>
          <p:cNvSpPr/>
          <p:nvPr/>
        </p:nvSpPr>
        <p:spPr>
          <a:xfrm>
            <a:off x="107576" y="1362956"/>
            <a:ext cx="6521824" cy="1585452"/>
          </a:xfrm>
          <a:prstGeom prst="roundRect">
            <a:avLst/>
          </a:prstGeom>
          <a:noFill/>
          <a:ln w="38100">
            <a:solidFill>
              <a:srgbClr val="033E8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E065E35B-71BE-DC6D-0C66-B8FD386F508F}"/>
              </a:ext>
            </a:extLst>
          </p:cNvPr>
          <p:cNvSpPr/>
          <p:nvPr/>
        </p:nvSpPr>
        <p:spPr>
          <a:xfrm>
            <a:off x="107576" y="3142985"/>
            <a:ext cx="6521824" cy="1917132"/>
          </a:xfrm>
          <a:prstGeom prst="roundRect">
            <a:avLst/>
          </a:prstGeom>
          <a:noFill/>
          <a:ln w="38100">
            <a:solidFill>
              <a:srgbClr val="CAD4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6F77317-1044-F2D8-88E0-18E14E1FC14D}"/>
              </a:ext>
            </a:extLst>
          </p:cNvPr>
          <p:cNvSpPr txBox="1"/>
          <p:nvPr/>
        </p:nvSpPr>
        <p:spPr>
          <a:xfrm>
            <a:off x="228600" y="3250386"/>
            <a:ext cx="44358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What should SDT be used for?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A06A492-2839-86FF-E450-57C57188B598}"/>
              </a:ext>
            </a:extLst>
          </p:cNvPr>
          <p:cNvSpPr txBox="1"/>
          <p:nvPr/>
        </p:nvSpPr>
        <p:spPr>
          <a:xfrm>
            <a:off x="228600" y="5403975"/>
            <a:ext cx="6400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How much SDT should I get in my foundation school?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2A89C61A-869E-C8B2-A62E-6629B8371DD6}"/>
              </a:ext>
            </a:extLst>
          </p:cNvPr>
          <p:cNvSpPr/>
          <p:nvPr/>
        </p:nvSpPr>
        <p:spPr>
          <a:xfrm>
            <a:off x="107576" y="5254694"/>
            <a:ext cx="6521824" cy="1428377"/>
          </a:xfrm>
          <a:prstGeom prst="roundRect">
            <a:avLst/>
          </a:prstGeom>
          <a:noFill/>
          <a:ln w="38100">
            <a:solidFill>
              <a:srgbClr val="033E8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33C49E39-800B-22CB-E2BB-1233C2E99A80}"/>
              </a:ext>
            </a:extLst>
          </p:cNvPr>
          <p:cNvSpPr/>
          <p:nvPr/>
        </p:nvSpPr>
        <p:spPr>
          <a:xfrm>
            <a:off x="107576" y="6877648"/>
            <a:ext cx="6521824" cy="1106801"/>
          </a:xfrm>
          <a:prstGeom prst="roundRect">
            <a:avLst/>
          </a:prstGeom>
          <a:noFill/>
          <a:ln w="38100">
            <a:solidFill>
              <a:srgbClr val="CAD4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3520B02-6D1F-6BB7-E3C0-22829C0E885A}"/>
              </a:ext>
            </a:extLst>
          </p:cNvPr>
          <p:cNvSpPr txBox="1"/>
          <p:nvPr/>
        </p:nvSpPr>
        <p:spPr>
          <a:xfrm>
            <a:off x="228600" y="6983544"/>
            <a:ext cx="44358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Who organises SDT in my hospital?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1E685E9-073C-6EB7-CC48-25D9FEB1ACFE}"/>
              </a:ext>
            </a:extLst>
          </p:cNvPr>
          <p:cNvSpPr txBox="1"/>
          <p:nvPr/>
        </p:nvSpPr>
        <p:spPr>
          <a:xfrm>
            <a:off x="228600" y="8255314"/>
            <a:ext cx="61587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Who should I contact if I’m not getting my SDT?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B9D6EE64-91DA-CC60-8E3A-77E094B10328}"/>
              </a:ext>
            </a:extLst>
          </p:cNvPr>
          <p:cNvSpPr/>
          <p:nvPr/>
        </p:nvSpPr>
        <p:spPr>
          <a:xfrm>
            <a:off x="107576" y="8179026"/>
            <a:ext cx="6521824" cy="1106801"/>
          </a:xfrm>
          <a:prstGeom prst="roundRect">
            <a:avLst/>
          </a:prstGeom>
          <a:noFill/>
          <a:ln w="38100">
            <a:solidFill>
              <a:srgbClr val="033E8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7569271-CAA6-B1E4-B4D0-7FF4C96EF2A6}"/>
              </a:ext>
            </a:extLst>
          </p:cNvPr>
          <p:cNvSpPr txBox="1"/>
          <p:nvPr/>
        </p:nvSpPr>
        <p:spPr>
          <a:xfrm>
            <a:off x="107576" y="9366312"/>
            <a:ext cx="67504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Produced as part of a UKFPO Fellow Project on improving access to SDT. If you have any questions about the project, please contact ward.devon.99@gmail.com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9CFB3B3-4AFE-14EA-1948-BB3022E382A8}"/>
              </a:ext>
            </a:extLst>
          </p:cNvPr>
          <p:cNvSpPr txBox="1"/>
          <p:nvPr/>
        </p:nvSpPr>
        <p:spPr>
          <a:xfrm>
            <a:off x="228600" y="1762977"/>
            <a:ext cx="629322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SDT is time for foundation doctors to work on professional development and non-clinical duties to become well-rounded clinicians and study the foundation curriculum that aren’t best suited to developing within the clinical environment.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AD8DDF6-0840-2C59-E852-B0CD50EFCA65}"/>
              </a:ext>
            </a:extLst>
          </p:cNvPr>
          <p:cNvSpPr txBox="1"/>
          <p:nvPr/>
        </p:nvSpPr>
        <p:spPr>
          <a:xfrm>
            <a:off x="228600" y="3601590"/>
            <a:ext cx="62932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SDT includes but is not limited to formal and informal meetings with educational or clinical supervisors, updating e-Portfolio, delivering teaching, carrying out quality improvement and career exploration.</a:t>
            </a:r>
          </a:p>
          <a:p>
            <a:r>
              <a:rPr lang="en-GB" sz="1600" dirty="0"/>
              <a:t>A full list for intended uses of SDT can be found on the UKFPO website under ‘The Clinical Supervisor &gt; Self-development time’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7E484AA-B260-40DE-F626-8C0143011C47}"/>
              </a:ext>
            </a:extLst>
          </p:cNvPr>
          <p:cNvSpPr txBox="1"/>
          <p:nvPr/>
        </p:nvSpPr>
        <p:spPr>
          <a:xfrm>
            <a:off x="228600" y="5735153"/>
            <a:ext cx="62932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Foundation doctors in England should get 2 hours per week of SDT. This can be collated and taken as several whole or half days per rotation, or another similar arrangement.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311ABF5-E56C-3862-2B7B-5A57B5F0C162}"/>
              </a:ext>
            </a:extLst>
          </p:cNvPr>
          <p:cNvSpPr txBox="1"/>
          <p:nvPr/>
        </p:nvSpPr>
        <p:spPr>
          <a:xfrm>
            <a:off x="221876" y="7306038"/>
            <a:ext cx="64075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SDT is organised by the rota coordinator for your specialty. Some specialties will allocate this for you and others will ask you to request it.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F1DBF1D-7464-2DB3-02A6-80A02B09CD48}"/>
              </a:ext>
            </a:extLst>
          </p:cNvPr>
          <p:cNvSpPr txBox="1"/>
          <p:nvPr/>
        </p:nvSpPr>
        <p:spPr>
          <a:xfrm>
            <a:off x="228600" y="8557613"/>
            <a:ext cx="62932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First, the rota coordinator. Then, your educational supervisor. After this, contact the postgraduate department.</a:t>
            </a:r>
          </a:p>
        </p:txBody>
      </p:sp>
      <p:pic>
        <p:nvPicPr>
          <p:cNvPr id="22" name="Picture 2" descr="UK Foundation Programme">
            <a:extLst>
              <a:ext uri="{FF2B5EF4-FFF2-40B4-BE49-F238E27FC236}">
                <a16:creationId xmlns:a16="http://schemas.microsoft.com/office/drawing/2014/main" id="{2693DD04-417E-6290-650E-069D018B0D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3053"/>
            <a:ext cx="2314575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5E2D7AD0-1E65-711A-954A-AE3EE5DA49CE}"/>
              </a:ext>
            </a:extLst>
          </p:cNvPr>
          <p:cNvSpPr txBox="1"/>
          <p:nvPr/>
        </p:nvSpPr>
        <p:spPr>
          <a:xfrm>
            <a:off x="2325502" y="142523"/>
            <a:ext cx="443584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/>
              <a:t>Self-development time (SDT)</a:t>
            </a:r>
          </a:p>
        </p:txBody>
      </p:sp>
    </p:spTree>
    <p:extLst>
      <p:ext uri="{BB962C8B-B14F-4D97-AF65-F5344CB8AC3E}">
        <p14:creationId xmlns:p14="http://schemas.microsoft.com/office/powerpoint/2010/main" val="1291992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82B7B5-7753-3D5C-EF3B-144DA06F5C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A40B820A-4E05-C235-7012-89EF7E0C8742}"/>
              </a:ext>
            </a:extLst>
          </p:cNvPr>
          <p:cNvSpPr txBox="1"/>
          <p:nvPr/>
        </p:nvSpPr>
        <p:spPr>
          <a:xfrm>
            <a:off x="228600" y="1430737"/>
            <a:ext cx="44358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What is SDT?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FE3CF3E5-D523-D828-473F-5350516CF539}"/>
              </a:ext>
            </a:extLst>
          </p:cNvPr>
          <p:cNvSpPr/>
          <p:nvPr/>
        </p:nvSpPr>
        <p:spPr>
          <a:xfrm>
            <a:off x="107576" y="1362956"/>
            <a:ext cx="6521824" cy="1585452"/>
          </a:xfrm>
          <a:prstGeom prst="roundRect">
            <a:avLst/>
          </a:prstGeom>
          <a:noFill/>
          <a:ln w="38100">
            <a:solidFill>
              <a:srgbClr val="033E8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700682EC-7CB6-393E-BEB8-7715AF612EE0}"/>
              </a:ext>
            </a:extLst>
          </p:cNvPr>
          <p:cNvSpPr/>
          <p:nvPr/>
        </p:nvSpPr>
        <p:spPr>
          <a:xfrm>
            <a:off x="107576" y="3142985"/>
            <a:ext cx="6521824" cy="1917132"/>
          </a:xfrm>
          <a:prstGeom prst="roundRect">
            <a:avLst/>
          </a:prstGeom>
          <a:noFill/>
          <a:ln w="38100">
            <a:solidFill>
              <a:srgbClr val="CAD4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36DDE65-E779-1077-6FA8-7077BBDC5B84}"/>
              </a:ext>
            </a:extLst>
          </p:cNvPr>
          <p:cNvSpPr txBox="1"/>
          <p:nvPr/>
        </p:nvSpPr>
        <p:spPr>
          <a:xfrm>
            <a:off x="228600" y="3250386"/>
            <a:ext cx="44358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What should SDT be used for?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D8CD14A-C7E7-690A-0AC8-BC778AA9A72A}"/>
              </a:ext>
            </a:extLst>
          </p:cNvPr>
          <p:cNvSpPr txBox="1"/>
          <p:nvPr/>
        </p:nvSpPr>
        <p:spPr>
          <a:xfrm>
            <a:off x="228600" y="5403975"/>
            <a:ext cx="6400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How much SDT should I get in my foundation school?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B2D22DC9-8815-FDA3-3B9C-1F873366EC9D}"/>
              </a:ext>
            </a:extLst>
          </p:cNvPr>
          <p:cNvSpPr/>
          <p:nvPr/>
        </p:nvSpPr>
        <p:spPr>
          <a:xfrm>
            <a:off x="107576" y="5254694"/>
            <a:ext cx="6521824" cy="1428377"/>
          </a:xfrm>
          <a:prstGeom prst="roundRect">
            <a:avLst/>
          </a:prstGeom>
          <a:noFill/>
          <a:ln w="38100">
            <a:solidFill>
              <a:srgbClr val="033E8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424DC087-8CFE-5ADD-DB32-CD280ACEB145}"/>
              </a:ext>
            </a:extLst>
          </p:cNvPr>
          <p:cNvSpPr/>
          <p:nvPr/>
        </p:nvSpPr>
        <p:spPr>
          <a:xfrm>
            <a:off x="107576" y="6877648"/>
            <a:ext cx="6521824" cy="1106801"/>
          </a:xfrm>
          <a:prstGeom prst="roundRect">
            <a:avLst/>
          </a:prstGeom>
          <a:noFill/>
          <a:ln w="38100">
            <a:solidFill>
              <a:srgbClr val="CAD4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1769E92-89AE-AA61-7E49-22AD15141066}"/>
              </a:ext>
            </a:extLst>
          </p:cNvPr>
          <p:cNvSpPr txBox="1"/>
          <p:nvPr/>
        </p:nvSpPr>
        <p:spPr>
          <a:xfrm>
            <a:off x="228600" y="6983544"/>
            <a:ext cx="44358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Who organises SDT in my hospital?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048BF35-D58B-421C-4F94-96BD45520CAA}"/>
              </a:ext>
            </a:extLst>
          </p:cNvPr>
          <p:cNvSpPr txBox="1"/>
          <p:nvPr/>
        </p:nvSpPr>
        <p:spPr>
          <a:xfrm>
            <a:off x="228600" y="8255314"/>
            <a:ext cx="61587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Who should I contact if I’m not getting my SDT?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E67E7669-3003-C724-38DC-1BB7287225A6}"/>
              </a:ext>
            </a:extLst>
          </p:cNvPr>
          <p:cNvSpPr/>
          <p:nvPr/>
        </p:nvSpPr>
        <p:spPr>
          <a:xfrm>
            <a:off x="107576" y="8179026"/>
            <a:ext cx="6521824" cy="1106801"/>
          </a:xfrm>
          <a:prstGeom prst="roundRect">
            <a:avLst/>
          </a:prstGeom>
          <a:noFill/>
          <a:ln w="38100">
            <a:solidFill>
              <a:srgbClr val="033E8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FFCD3B2-031D-35F2-4E8D-C30AD2BAFE4B}"/>
              </a:ext>
            </a:extLst>
          </p:cNvPr>
          <p:cNvSpPr txBox="1"/>
          <p:nvPr/>
        </p:nvSpPr>
        <p:spPr>
          <a:xfrm>
            <a:off x="107576" y="9366312"/>
            <a:ext cx="67504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Produced as part of a UKFPO Fellow Project on improving access to SDT. If you have any questions about the project, please contact ward.devon.99@gmail.com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6508C4F-0CDA-2B21-F777-E6F8601678DD}"/>
              </a:ext>
            </a:extLst>
          </p:cNvPr>
          <p:cNvSpPr txBox="1"/>
          <p:nvPr/>
        </p:nvSpPr>
        <p:spPr>
          <a:xfrm>
            <a:off x="228600" y="1762977"/>
            <a:ext cx="629322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SDT is time for foundation doctors to work on professional development and non-clinical duties to become well-rounded clinicians and study the foundation curriculum that aren’t best suited to developing within the clinical environment.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9BB453C-FA5F-0243-A994-1AEAF4B11C4A}"/>
              </a:ext>
            </a:extLst>
          </p:cNvPr>
          <p:cNvSpPr txBox="1"/>
          <p:nvPr/>
        </p:nvSpPr>
        <p:spPr>
          <a:xfrm>
            <a:off x="228600" y="3601590"/>
            <a:ext cx="62932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SDT includes but is not limited to formal and informal meetings with educational or clinical supervisors, updating e-Portfolio, delivering teaching, carrying out quality improvement and career exploration.</a:t>
            </a:r>
          </a:p>
          <a:p>
            <a:r>
              <a:rPr lang="en-GB" sz="1600" dirty="0"/>
              <a:t>A full list for intended uses of SDT can be found on the UKFPO website under ‘The Clinical Supervisor &gt; Self-development time’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7FADDA9-F818-69A6-2B55-B5BA00BAFD2D}"/>
              </a:ext>
            </a:extLst>
          </p:cNvPr>
          <p:cNvSpPr txBox="1"/>
          <p:nvPr/>
        </p:nvSpPr>
        <p:spPr>
          <a:xfrm>
            <a:off x="228600" y="5735153"/>
            <a:ext cx="62932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rgbClr val="FF0000"/>
                </a:solidFill>
              </a:rPr>
              <a:t>Foundation doctors in XXX should get X hours per week of SDT. This can be collated and taken as several whole or half days per rotation, or another similar arrangement.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7404267-8EC0-461D-AC55-0A1963EBF8B2}"/>
              </a:ext>
            </a:extLst>
          </p:cNvPr>
          <p:cNvSpPr txBox="1"/>
          <p:nvPr/>
        </p:nvSpPr>
        <p:spPr>
          <a:xfrm>
            <a:off x="221876" y="7306038"/>
            <a:ext cx="62932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rgbClr val="FF0000"/>
                </a:solidFill>
              </a:rPr>
              <a:t>Name and email or alternatively the role within the specialty, eg “the rota coordinator for the specialty you are working in”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03DA1D2-8212-C8D4-AEB9-C1CBF016635B}"/>
              </a:ext>
            </a:extLst>
          </p:cNvPr>
          <p:cNvSpPr txBox="1"/>
          <p:nvPr/>
        </p:nvSpPr>
        <p:spPr>
          <a:xfrm>
            <a:off x="228600" y="8557613"/>
            <a:ext cx="62932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rgbClr val="FF0000"/>
                </a:solidFill>
              </a:rPr>
              <a:t>Name and email or alternatively a clear hierarchy, eg “initially, the rota coordinator in your specialty. Then, your ES, then your GSW”</a:t>
            </a:r>
          </a:p>
        </p:txBody>
      </p:sp>
      <p:pic>
        <p:nvPicPr>
          <p:cNvPr id="22" name="Picture 2" descr="UK Foundation Programme">
            <a:extLst>
              <a:ext uri="{FF2B5EF4-FFF2-40B4-BE49-F238E27FC236}">
                <a16:creationId xmlns:a16="http://schemas.microsoft.com/office/drawing/2014/main" id="{33559BCE-F2B9-17C5-D45C-59E857747F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3053"/>
            <a:ext cx="2314575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C3186660-2189-4A40-AC17-3A909812EFBA}"/>
              </a:ext>
            </a:extLst>
          </p:cNvPr>
          <p:cNvSpPr txBox="1"/>
          <p:nvPr/>
        </p:nvSpPr>
        <p:spPr>
          <a:xfrm>
            <a:off x="2325502" y="142523"/>
            <a:ext cx="443584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/>
              <a:t>Self-development time (SDT)</a:t>
            </a:r>
          </a:p>
        </p:txBody>
      </p:sp>
    </p:spTree>
    <p:extLst>
      <p:ext uri="{BB962C8B-B14F-4D97-AF65-F5344CB8AC3E}">
        <p14:creationId xmlns:p14="http://schemas.microsoft.com/office/powerpoint/2010/main" val="7640561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1FEE2B-EF1D-3382-4AE5-EE1CA97176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21BFF38-3B8E-DA5B-D57C-D15EF609ADBC}"/>
              </a:ext>
            </a:extLst>
          </p:cNvPr>
          <p:cNvSpPr txBox="1"/>
          <p:nvPr/>
        </p:nvSpPr>
        <p:spPr>
          <a:xfrm>
            <a:off x="228600" y="1430737"/>
            <a:ext cx="44358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What is SDT?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20029728-03B0-1124-62A3-DA5C9F2BB1A8}"/>
              </a:ext>
            </a:extLst>
          </p:cNvPr>
          <p:cNvSpPr/>
          <p:nvPr/>
        </p:nvSpPr>
        <p:spPr>
          <a:xfrm>
            <a:off x="107576" y="1362956"/>
            <a:ext cx="6521824" cy="1585452"/>
          </a:xfrm>
          <a:prstGeom prst="roundRect">
            <a:avLst/>
          </a:prstGeom>
          <a:noFill/>
          <a:ln w="38100">
            <a:solidFill>
              <a:srgbClr val="033E8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71E8DBE-4E42-516E-C5FA-B31C496D18A4}"/>
              </a:ext>
            </a:extLst>
          </p:cNvPr>
          <p:cNvSpPr/>
          <p:nvPr/>
        </p:nvSpPr>
        <p:spPr>
          <a:xfrm>
            <a:off x="107576" y="3142985"/>
            <a:ext cx="6521824" cy="1917132"/>
          </a:xfrm>
          <a:prstGeom prst="roundRect">
            <a:avLst/>
          </a:prstGeom>
          <a:noFill/>
          <a:ln w="38100">
            <a:solidFill>
              <a:srgbClr val="CAD4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F07E4D9-33CE-2188-7E8A-6381C04A6A52}"/>
              </a:ext>
            </a:extLst>
          </p:cNvPr>
          <p:cNvSpPr txBox="1"/>
          <p:nvPr/>
        </p:nvSpPr>
        <p:spPr>
          <a:xfrm>
            <a:off x="228600" y="3250386"/>
            <a:ext cx="44358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What should SDT be used for?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ABB831F-BBBC-C9FF-DEAC-D60E14B37A38}"/>
              </a:ext>
            </a:extLst>
          </p:cNvPr>
          <p:cNvSpPr txBox="1"/>
          <p:nvPr/>
        </p:nvSpPr>
        <p:spPr>
          <a:xfrm>
            <a:off x="228600" y="5335973"/>
            <a:ext cx="6400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How much SDT should I get in my foundation school?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30BC3DDB-7567-3050-090F-0CCF1F3503A0}"/>
              </a:ext>
            </a:extLst>
          </p:cNvPr>
          <p:cNvSpPr/>
          <p:nvPr/>
        </p:nvSpPr>
        <p:spPr>
          <a:xfrm>
            <a:off x="107576" y="5254694"/>
            <a:ext cx="6521824" cy="1428377"/>
          </a:xfrm>
          <a:prstGeom prst="roundRect">
            <a:avLst/>
          </a:prstGeom>
          <a:noFill/>
          <a:ln w="38100">
            <a:solidFill>
              <a:srgbClr val="033E8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DA00DE21-A5FF-1855-D53F-B066949A2E4E}"/>
              </a:ext>
            </a:extLst>
          </p:cNvPr>
          <p:cNvSpPr/>
          <p:nvPr/>
        </p:nvSpPr>
        <p:spPr>
          <a:xfrm>
            <a:off x="107576" y="6877648"/>
            <a:ext cx="6521824" cy="1106801"/>
          </a:xfrm>
          <a:prstGeom prst="roundRect">
            <a:avLst/>
          </a:prstGeom>
          <a:noFill/>
          <a:ln w="38100">
            <a:solidFill>
              <a:srgbClr val="CAD4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CDF5455-2DB4-5D7C-0652-7B2859589616}"/>
              </a:ext>
            </a:extLst>
          </p:cNvPr>
          <p:cNvSpPr txBox="1"/>
          <p:nvPr/>
        </p:nvSpPr>
        <p:spPr>
          <a:xfrm>
            <a:off x="228600" y="6983544"/>
            <a:ext cx="44358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Who organises SDT in my hospital?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524FB1B-3CEA-24AD-0319-D2409D183087}"/>
              </a:ext>
            </a:extLst>
          </p:cNvPr>
          <p:cNvSpPr txBox="1"/>
          <p:nvPr/>
        </p:nvSpPr>
        <p:spPr>
          <a:xfrm>
            <a:off x="228600" y="8255314"/>
            <a:ext cx="61587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Who should I contact if I’m not getting my SDT?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4F93CAD7-529C-D945-EB67-D0A2CC18BEA1}"/>
              </a:ext>
            </a:extLst>
          </p:cNvPr>
          <p:cNvSpPr/>
          <p:nvPr/>
        </p:nvSpPr>
        <p:spPr>
          <a:xfrm>
            <a:off x="107576" y="8179026"/>
            <a:ext cx="6521824" cy="1106801"/>
          </a:xfrm>
          <a:prstGeom prst="roundRect">
            <a:avLst/>
          </a:prstGeom>
          <a:noFill/>
          <a:ln w="38100">
            <a:solidFill>
              <a:srgbClr val="033E8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B990FD0-7A19-3933-4475-177A682D1CA5}"/>
              </a:ext>
            </a:extLst>
          </p:cNvPr>
          <p:cNvSpPr txBox="1"/>
          <p:nvPr/>
        </p:nvSpPr>
        <p:spPr>
          <a:xfrm>
            <a:off x="107576" y="9366312"/>
            <a:ext cx="67504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Produced as part of a UKFPO Fellow Project on improving access to SDT. If you have any questions about the project, please contact ward.devon.99@gmail.com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73BB3E7-9A38-C4F2-7869-73CF01C73F0E}"/>
              </a:ext>
            </a:extLst>
          </p:cNvPr>
          <p:cNvSpPr txBox="1"/>
          <p:nvPr/>
        </p:nvSpPr>
        <p:spPr>
          <a:xfrm>
            <a:off x="228600" y="1762977"/>
            <a:ext cx="629322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SDT is time for foundation doctors to work on professional development and non-clinical duties to become well-rounded clinicians and study the foundation curriculum that aren’t best suited to developing within the clinical environment.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0D399B9-758E-74EC-4BAD-F192A9FC60CA}"/>
              </a:ext>
            </a:extLst>
          </p:cNvPr>
          <p:cNvSpPr txBox="1"/>
          <p:nvPr/>
        </p:nvSpPr>
        <p:spPr>
          <a:xfrm>
            <a:off x="228600" y="3601590"/>
            <a:ext cx="62932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SDT includes but is not limited to formal and informal meetings with educational or clinical supervisors, updating e-Portfolio, delivering teaching, carrying out quality improvement and career exploration.</a:t>
            </a:r>
          </a:p>
          <a:p>
            <a:r>
              <a:rPr lang="en-GB" sz="1600" dirty="0"/>
              <a:t>A full list for intended uses of SDT can be found on the UKFPO website under ‘The Clinical Supervisor &gt; Self-development time’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406D34A-A13A-190E-5262-6099305874B5}"/>
              </a:ext>
            </a:extLst>
          </p:cNvPr>
          <p:cNvSpPr txBox="1"/>
          <p:nvPr/>
        </p:nvSpPr>
        <p:spPr>
          <a:xfrm>
            <a:off x="228600" y="5680058"/>
            <a:ext cx="62932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Foundation doctors in England should get 2 hours per week of SDT. This can be collated and taken as several whole or half days per rotation, or another similar arrangement.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66046B3-7385-8153-BAD9-042FF4D31D5C}"/>
              </a:ext>
            </a:extLst>
          </p:cNvPr>
          <p:cNvSpPr txBox="1"/>
          <p:nvPr/>
        </p:nvSpPr>
        <p:spPr>
          <a:xfrm>
            <a:off x="221876" y="7306038"/>
            <a:ext cx="62932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rgbClr val="FF0000"/>
                </a:solidFill>
              </a:rPr>
              <a:t>Name and email or alternatively the role within the specialty, eg “the rota coordinator for the specialty you are working in”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08E5BFB-BA81-22AE-7653-8D3FF9C8FE37}"/>
              </a:ext>
            </a:extLst>
          </p:cNvPr>
          <p:cNvSpPr txBox="1"/>
          <p:nvPr/>
        </p:nvSpPr>
        <p:spPr>
          <a:xfrm>
            <a:off x="228600" y="8557613"/>
            <a:ext cx="62932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rgbClr val="FF0000"/>
                </a:solidFill>
              </a:rPr>
              <a:t>Name and email or alternatively a clear hierarchy, eg “initially, the rota coordinator in your specialty. Then, your ES, then your GSW”</a:t>
            </a:r>
          </a:p>
        </p:txBody>
      </p:sp>
      <p:pic>
        <p:nvPicPr>
          <p:cNvPr id="2" name="Picture 2" descr="UK Foundation Programme">
            <a:extLst>
              <a:ext uri="{FF2B5EF4-FFF2-40B4-BE49-F238E27FC236}">
                <a16:creationId xmlns:a16="http://schemas.microsoft.com/office/drawing/2014/main" id="{4C26F2C2-1450-BB10-1B44-CDA996B9B7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3053"/>
            <a:ext cx="2314575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F464F93-D21A-AA38-F34C-2EB2A4AB8030}"/>
              </a:ext>
            </a:extLst>
          </p:cNvPr>
          <p:cNvSpPr txBox="1"/>
          <p:nvPr/>
        </p:nvSpPr>
        <p:spPr>
          <a:xfrm>
            <a:off x="2325502" y="142523"/>
            <a:ext cx="443584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/>
              <a:t>Self-development time (SDT)</a:t>
            </a:r>
          </a:p>
        </p:txBody>
      </p:sp>
    </p:spTree>
    <p:extLst>
      <p:ext uri="{BB962C8B-B14F-4D97-AF65-F5344CB8AC3E}">
        <p14:creationId xmlns:p14="http://schemas.microsoft.com/office/powerpoint/2010/main" val="1711789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123141-2309-CD8D-2008-13ED508DC5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B97D87D-FAD2-11F4-FE51-7B145359D949}"/>
              </a:ext>
            </a:extLst>
          </p:cNvPr>
          <p:cNvSpPr txBox="1"/>
          <p:nvPr/>
        </p:nvSpPr>
        <p:spPr>
          <a:xfrm>
            <a:off x="228600" y="1430737"/>
            <a:ext cx="44358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What is SDT?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9E143208-8613-85D3-AEB4-278A3E9454A8}"/>
              </a:ext>
            </a:extLst>
          </p:cNvPr>
          <p:cNvSpPr/>
          <p:nvPr/>
        </p:nvSpPr>
        <p:spPr>
          <a:xfrm>
            <a:off x="107576" y="1362956"/>
            <a:ext cx="6521824" cy="1585452"/>
          </a:xfrm>
          <a:prstGeom prst="roundRect">
            <a:avLst/>
          </a:prstGeom>
          <a:noFill/>
          <a:ln w="38100">
            <a:solidFill>
              <a:srgbClr val="033E8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48B0E45B-5C89-D8C2-B4B0-76E25B4EA99C}"/>
              </a:ext>
            </a:extLst>
          </p:cNvPr>
          <p:cNvSpPr/>
          <p:nvPr/>
        </p:nvSpPr>
        <p:spPr>
          <a:xfrm>
            <a:off x="107576" y="3142985"/>
            <a:ext cx="6521824" cy="1917132"/>
          </a:xfrm>
          <a:prstGeom prst="roundRect">
            <a:avLst/>
          </a:prstGeom>
          <a:noFill/>
          <a:ln w="38100">
            <a:solidFill>
              <a:srgbClr val="CAD4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208270A-8EB1-9581-05B7-48306C39202D}"/>
              </a:ext>
            </a:extLst>
          </p:cNvPr>
          <p:cNvSpPr txBox="1"/>
          <p:nvPr/>
        </p:nvSpPr>
        <p:spPr>
          <a:xfrm>
            <a:off x="228600" y="3250386"/>
            <a:ext cx="44358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What should SDT be used for?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0E931E1-3C24-C9E4-40B9-CA967BD5172B}"/>
              </a:ext>
            </a:extLst>
          </p:cNvPr>
          <p:cNvSpPr txBox="1"/>
          <p:nvPr/>
        </p:nvSpPr>
        <p:spPr>
          <a:xfrm>
            <a:off x="228600" y="5335973"/>
            <a:ext cx="6400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How much SDT should I get in my foundation school?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2A21A92C-44E4-EA74-EFA6-A3B59F98B7A1}"/>
              </a:ext>
            </a:extLst>
          </p:cNvPr>
          <p:cNvSpPr/>
          <p:nvPr/>
        </p:nvSpPr>
        <p:spPr>
          <a:xfrm>
            <a:off x="107576" y="5254694"/>
            <a:ext cx="6521824" cy="1428377"/>
          </a:xfrm>
          <a:prstGeom prst="roundRect">
            <a:avLst/>
          </a:prstGeom>
          <a:noFill/>
          <a:ln w="38100">
            <a:solidFill>
              <a:srgbClr val="033E8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422203D5-DBB2-5BDA-4059-B464F28DBD46}"/>
              </a:ext>
            </a:extLst>
          </p:cNvPr>
          <p:cNvSpPr/>
          <p:nvPr/>
        </p:nvSpPr>
        <p:spPr>
          <a:xfrm>
            <a:off x="107576" y="6877648"/>
            <a:ext cx="6521824" cy="1106801"/>
          </a:xfrm>
          <a:prstGeom prst="roundRect">
            <a:avLst/>
          </a:prstGeom>
          <a:noFill/>
          <a:ln w="38100">
            <a:solidFill>
              <a:srgbClr val="CAD4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20780C3-D24A-244D-9A3C-D37D7FF1298B}"/>
              </a:ext>
            </a:extLst>
          </p:cNvPr>
          <p:cNvSpPr txBox="1"/>
          <p:nvPr/>
        </p:nvSpPr>
        <p:spPr>
          <a:xfrm>
            <a:off x="228600" y="6983544"/>
            <a:ext cx="44358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Who organises SDT in my hospital?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4E19B98-9BBB-5306-7396-071FAA52A9F1}"/>
              </a:ext>
            </a:extLst>
          </p:cNvPr>
          <p:cNvSpPr txBox="1"/>
          <p:nvPr/>
        </p:nvSpPr>
        <p:spPr>
          <a:xfrm>
            <a:off x="228600" y="8255314"/>
            <a:ext cx="61587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Who should I contact if I’m not getting my SDT?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9FA0B81D-83D8-D546-C403-B38DC83C1AEF}"/>
              </a:ext>
            </a:extLst>
          </p:cNvPr>
          <p:cNvSpPr/>
          <p:nvPr/>
        </p:nvSpPr>
        <p:spPr>
          <a:xfrm>
            <a:off x="107576" y="8179026"/>
            <a:ext cx="6521824" cy="1106801"/>
          </a:xfrm>
          <a:prstGeom prst="roundRect">
            <a:avLst/>
          </a:prstGeom>
          <a:noFill/>
          <a:ln w="38100">
            <a:solidFill>
              <a:srgbClr val="033E8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DC3B8C4-6B44-D83F-0F54-6646AEA32C61}"/>
              </a:ext>
            </a:extLst>
          </p:cNvPr>
          <p:cNvSpPr txBox="1"/>
          <p:nvPr/>
        </p:nvSpPr>
        <p:spPr>
          <a:xfrm>
            <a:off x="107576" y="9366312"/>
            <a:ext cx="67504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Produced as part of a UKFPO Fellow Project on improving access to SDT. If you have any questions about the project, please contact ward.devon.99@gmail.com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88732D9-79EE-E02D-917E-88137831EFAF}"/>
              </a:ext>
            </a:extLst>
          </p:cNvPr>
          <p:cNvSpPr txBox="1"/>
          <p:nvPr/>
        </p:nvSpPr>
        <p:spPr>
          <a:xfrm>
            <a:off x="228600" y="1762977"/>
            <a:ext cx="629322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SDT is time for foundation doctors to work on professional development and non-clinical duties to become well-rounded clinicians and study the foundation curriculum that aren’t best suited to developing within the clinical environment.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7FB2A42-3932-998C-C434-39D121DB2746}"/>
              </a:ext>
            </a:extLst>
          </p:cNvPr>
          <p:cNvSpPr txBox="1"/>
          <p:nvPr/>
        </p:nvSpPr>
        <p:spPr>
          <a:xfrm>
            <a:off x="228600" y="3601590"/>
            <a:ext cx="62932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SDT includes but is not limited to formal and informal meetings with educational or clinical supervisors, updating e-Portfolio, delivering teaching, carrying out quality improvement and career exploration.</a:t>
            </a:r>
          </a:p>
          <a:p>
            <a:r>
              <a:rPr lang="en-GB" sz="1600" dirty="0"/>
              <a:t>A full list for intended uses of SDT can be found on the UKFPO website under ‘The Clinical Supervisor &gt; Self-development time’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45CD545-CA68-8223-646C-87AF5EA61267}"/>
              </a:ext>
            </a:extLst>
          </p:cNvPr>
          <p:cNvSpPr txBox="1"/>
          <p:nvPr/>
        </p:nvSpPr>
        <p:spPr>
          <a:xfrm>
            <a:off x="228600" y="5706520"/>
            <a:ext cx="6400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FY1 doctors in Wales should get 1 hour per week and FY2 doctors should get 3 hours per week of SDT. This can be collated and taken as several whole or half days per rotation, or another similar arrangement.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618DE46-E214-D941-A88D-887A1B7A7E2F}"/>
              </a:ext>
            </a:extLst>
          </p:cNvPr>
          <p:cNvSpPr txBox="1"/>
          <p:nvPr/>
        </p:nvSpPr>
        <p:spPr>
          <a:xfrm>
            <a:off x="221876" y="7306038"/>
            <a:ext cx="62932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rgbClr val="FF0000"/>
                </a:solidFill>
              </a:rPr>
              <a:t>Name and email or alternatively the role within the specialty, eg “the rota coordinator for the specialty you are working in”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9F52CAE-65DB-405B-D424-B7827AB83806}"/>
              </a:ext>
            </a:extLst>
          </p:cNvPr>
          <p:cNvSpPr txBox="1"/>
          <p:nvPr/>
        </p:nvSpPr>
        <p:spPr>
          <a:xfrm>
            <a:off x="228600" y="8557613"/>
            <a:ext cx="62932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rgbClr val="FF0000"/>
                </a:solidFill>
              </a:rPr>
              <a:t>Name and email or alternatively a clear hierarchy, eg “initially, the rota coordinator in your specialty. Then, your ES, then your GSW”</a:t>
            </a:r>
          </a:p>
        </p:txBody>
      </p:sp>
      <p:pic>
        <p:nvPicPr>
          <p:cNvPr id="2" name="Picture 2" descr="UK Foundation Programme">
            <a:extLst>
              <a:ext uri="{FF2B5EF4-FFF2-40B4-BE49-F238E27FC236}">
                <a16:creationId xmlns:a16="http://schemas.microsoft.com/office/drawing/2014/main" id="{663939FA-4817-0F60-9D5D-5BBE7679B5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3053"/>
            <a:ext cx="2314575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FC681C6-C0C3-C145-381D-26CF55F4FEA1}"/>
              </a:ext>
            </a:extLst>
          </p:cNvPr>
          <p:cNvSpPr txBox="1"/>
          <p:nvPr/>
        </p:nvSpPr>
        <p:spPr>
          <a:xfrm>
            <a:off x="2325502" y="142523"/>
            <a:ext cx="443584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/>
              <a:t>Self-development time (SDT)</a:t>
            </a:r>
          </a:p>
        </p:txBody>
      </p:sp>
    </p:spTree>
    <p:extLst>
      <p:ext uri="{BB962C8B-B14F-4D97-AF65-F5344CB8AC3E}">
        <p14:creationId xmlns:p14="http://schemas.microsoft.com/office/powerpoint/2010/main" val="6738406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9F3273-7CC1-1426-70B9-27BEABDF3E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UK Foundation Programme">
            <a:extLst>
              <a:ext uri="{FF2B5EF4-FFF2-40B4-BE49-F238E27FC236}">
                <a16:creationId xmlns:a16="http://schemas.microsoft.com/office/drawing/2014/main" id="{8C2F6F06-FC68-3360-FEA6-D6076D2B44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3053"/>
            <a:ext cx="2314575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071FA42-1EA1-ACA9-4A23-B2F1C41502CC}"/>
              </a:ext>
            </a:extLst>
          </p:cNvPr>
          <p:cNvSpPr txBox="1"/>
          <p:nvPr/>
        </p:nvSpPr>
        <p:spPr>
          <a:xfrm>
            <a:off x="2325502" y="142523"/>
            <a:ext cx="443584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/>
              <a:t>Self-development time (SDT)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5A2B747-B67E-1F4A-1906-EB644E8A1F8D}"/>
              </a:ext>
            </a:extLst>
          </p:cNvPr>
          <p:cNvSpPr txBox="1"/>
          <p:nvPr/>
        </p:nvSpPr>
        <p:spPr>
          <a:xfrm>
            <a:off x="228600" y="1430737"/>
            <a:ext cx="44358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What is SDT?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ADEAF3D0-A545-3CCD-F45C-7DF5646D10D3}"/>
              </a:ext>
            </a:extLst>
          </p:cNvPr>
          <p:cNvSpPr/>
          <p:nvPr/>
        </p:nvSpPr>
        <p:spPr>
          <a:xfrm>
            <a:off x="107576" y="1362956"/>
            <a:ext cx="6521824" cy="1585452"/>
          </a:xfrm>
          <a:prstGeom prst="roundRect">
            <a:avLst/>
          </a:prstGeom>
          <a:noFill/>
          <a:ln w="38100">
            <a:solidFill>
              <a:srgbClr val="033E8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02CDE9BE-211B-1BCC-0CDE-CA425019C0AE}"/>
              </a:ext>
            </a:extLst>
          </p:cNvPr>
          <p:cNvSpPr/>
          <p:nvPr/>
        </p:nvSpPr>
        <p:spPr>
          <a:xfrm>
            <a:off x="107576" y="3142985"/>
            <a:ext cx="6521824" cy="1917132"/>
          </a:xfrm>
          <a:prstGeom prst="roundRect">
            <a:avLst/>
          </a:prstGeom>
          <a:noFill/>
          <a:ln w="38100">
            <a:solidFill>
              <a:srgbClr val="CAD4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A490866-410F-FBBC-5161-FC74839EB396}"/>
              </a:ext>
            </a:extLst>
          </p:cNvPr>
          <p:cNvSpPr txBox="1"/>
          <p:nvPr/>
        </p:nvSpPr>
        <p:spPr>
          <a:xfrm>
            <a:off x="228600" y="3250386"/>
            <a:ext cx="44358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What should SDT be used for?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76476F3-A7FA-D5C6-E318-7E2A5620C38D}"/>
              </a:ext>
            </a:extLst>
          </p:cNvPr>
          <p:cNvSpPr txBox="1"/>
          <p:nvPr/>
        </p:nvSpPr>
        <p:spPr>
          <a:xfrm>
            <a:off x="228600" y="5335973"/>
            <a:ext cx="6400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How much SDT should I get in my foundation school?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7C645016-FA2A-9750-C74D-243747075E04}"/>
              </a:ext>
            </a:extLst>
          </p:cNvPr>
          <p:cNvSpPr/>
          <p:nvPr/>
        </p:nvSpPr>
        <p:spPr>
          <a:xfrm>
            <a:off x="107576" y="5254694"/>
            <a:ext cx="6521824" cy="1428377"/>
          </a:xfrm>
          <a:prstGeom prst="roundRect">
            <a:avLst/>
          </a:prstGeom>
          <a:noFill/>
          <a:ln w="38100">
            <a:solidFill>
              <a:srgbClr val="033E8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F15683E6-1E81-8E99-0DD4-E8DD1CCF8DF3}"/>
              </a:ext>
            </a:extLst>
          </p:cNvPr>
          <p:cNvSpPr/>
          <p:nvPr/>
        </p:nvSpPr>
        <p:spPr>
          <a:xfrm>
            <a:off x="107576" y="6877648"/>
            <a:ext cx="6521824" cy="1106801"/>
          </a:xfrm>
          <a:prstGeom prst="roundRect">
            <a:avLst/>
          </a:prstGeom>
          <a:noFill/>
          <a:ln w="38100">
            <a:solidFill>
              <a:srgbClr val="CAD4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E9D864F-EA5A-A855-DF4C-648FF6077008}"/>
              </a:ext>
            </a:extLst>
          </p:cNvPr>
          <p:cNvSpPr txBox="1"/>
          <p:nvPr/>
        </p:nvSpPr>
        <p:spPr>
          <a:xfrm>
            <a:off x="228600" y="6983544"/>
            <a:ext cx="44358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Who organises SDT in my hospital?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34721CD-FBC1-21BE-BF18-EEC4847CFDB7}"/>
              </a:ext>
            </a:extLst>
          </p:cNvPr>
          <p:cNvSpPr txBox="1"/>
          <p:nvPr/>
        </p:nvSpPr>
        <p:spPr>
          <a:xfrm>
            <a:off x="228600" y="8255314"/>
            <a:ext cx="61587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Who should I contact if I’m not getting my SDT?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EC291655-F386-91EA-A83A-9278B56D48C9}"/>
              </a:ext>
            </a:extLst>
          </p:cNvPr>
          <p:cNvSpPr/>
          <p:nvPr/>
        </p:nvSpPr>
        <p:spPr>
          <a:xfrm>
            <a:off x="107576" y="8179026"/>
            <a:ext cx="6521824" cy="1106801"/>
          </a:xfrm>
          <a:prstGeom prst="roundRect">
            <a:avLst/>
          </a:prstGeom>
          <a:noFill/>
          <a:ln w="38100">
            <a:solidFill>
              <a:srgbClr val="033E8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810AC4A-DC7E-17DB-4F8D-33EFE1D5FBCA}"/>
              </a:ext>
            </a:extLst>
          </p:cNvPr>
          <p:cNvSpPr txBox="1"/>
          <p:nvPr/>
        </p:nvSpPr>
        <p:spPr>
          <a:xfrm>
            <a:off x="107576" y="9366312"/>
            <a:ext cx="67504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Produced as part of a UKFPO Fellow Project on improving access to SDT. If you have any questions about the project, please contact ward.devon.99@gmail.com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174CC00-9575-C8E8-B1AE-EC3E3CA2A1E6}"/>
              </a:ext>
            </a:extLst>
          </p:cNvPr>
          <p:cNvSpPr txBox="1"/>
          <p:nvPr/>
        </p:nvSpPr>
        <p:spPr>
          <a:xfrm>
            <a:off x="228600" y="1762977"/>
            <a:ext cx="629322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SDT is time for foundation doctors to work on professional development and non-clinical duties to become well-rounded clinicians and study the foundation curriculum that aren’t best suited to developing within the clinical environment.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67DA57D-2202-B74C-6DDD-17AE3F5B3EB9}"/>
              </a:ext>
            </a:extLst>
          </p:cNvPr>
          <p:cNvSpPr txBox="1"/>
          <p:nvPr/>
        </p:nvSpPr>
        <p:spPr>
          <a:xfrm>
            <a:off x="228600" y="3601590"/>
            <a:ext cx="62932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SDT includes but is not limited to formal and informal meetings with educational or clinical supervisors, updating e-Portfolio, delivering teaching, carrying out quality improvement and career exploration.</a:t>
            </a:r>
          </a:p>
          <a:p>
            <a:r>
              <a:rPr lang="en-GB" sz="1600" dirty="0"/>
              <a:t>A full list for intended uses of SDT can be found on the UKFPO website under ‘The Clinical Supervisor &gt; Self-development time’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E9AFB66-D639-6F07-B97E-7E17F2BA9F1D}"/>
              </a:ext>
            </a:extLst>
          </p:cNvPr>
          <p:cNvSpPr txBox="1"/>
          <p:nvPr/>
        </p:nvSpPr>
        <p:spPr>
          <a:xfrm>
            <a:off x="228600" y="5706520"/>
            <a:ext cx="6400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Foundation doctors in Northern Ireland should get 1 hour per week of SDT. This can be collated and taken as several whole or half days per rotation, or another similar arrangement.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12E3233-20A7-14AD-2FA0-B938CBBA8BBB}"/>
              </a:ext>
            </a:extLst>
          </p:cNvPr>
          <p:cNvSpPr txBox="1"/>
          <p:nvPr/>
        </p:nvSpPr>
        <p:spPr>
          <a:xfrm>
            <a:off x="221876" y="7306038"/>
            <a:ext cx="62932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rgbClr val="FF0000"/>
                </a:solidFill>
              </a:rPr>
              <a:t>Name and email or alternatively the role within the specialty, eg “the rota coordinator for the specialty you are working in”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009E5D5-A903-9F60-52EA-80C6E4AAAFD0}"/>
              </a:ext>
            </a:extLst>
          </p:cNvPr>
          <p:cNvSpPr txBox="1"/>
          <p:nvPr/>
        </p:nvSpPr>
        <p:spPr>
          <a:xfrm>
            <a:off x="228600" y="8557613"/>
            <a:ext cx="62932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rgbClr val="FF0000"/>
                </a:solidFill>
              </a:rPr>
              <a:t>Name and email or alternatively a clear hierarchy, eg “initially, the rota coordinator in your specialty. Then, your ES, then your GSW”</a:t>
            </a:r>
          </a:p>
        </p:txBody>
      </p:sp>
    </p:spTree>
    <p:extLst>
      <p:ext uri="{BB962C8B-B14F-4D97-AF65-F5344CB8AC3E}">
        <p14:creationId xmlns:p14="http://schemas.microsoft.com/office/powerpoint/2010/main" val="34893739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</TotalTime>
  <Words>1293</Words>
  <Application>Microsoft Office PowerPoint</Application>
  <PresentationFormat>A4 Paper (210x297 mm)</PresentationFormat>
  <Paragraphs>75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Devon Ward</dc:creator>
  <cp:lastModifiedBy>BERRIDGE, Sophia (FOUNDATION PROGRAMME)</cp:lastModifiedBy>
  <cp:revision>2</cp:revision>
  <dcterms:created xsi:type="dcterms:W3CDTF">2026-05-14T10:26:10Z</dcterms:created>
  <dcterms:modified xsi:type="dcterms:W3CDTF">2026-08-27T08:15:57Z</dcterms:modified>
</cp:coreProperties>
</file>