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64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508" autoAdjust="0"/>
  </p:normalViewPr>
  <p:slideViewPr>
    <p:cSldViewPr snapToGrid="0" snapToObjects="1">
      <p:cViewPr varScale="1">
        <p:scale>
          <a:sx n="68" d="100"/>
          <a:sy n="68" d="100"/>
        </p:scale>
        <p:origin x="154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52ECE-C48C-45B8-B49B-51B3B0405558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8704F-75B7-4C7D-B781-FEFD7EB4F9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346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8704F-75B7-4C7D-B781-FEFD7EB4F95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227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8704F-75B7-4C7D-B781-FEFD7EB4F95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355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2837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C14C56-3E1C-C88F-B9D5-07D8C1D0C3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987" y="5741321"/>
            <a:ext cx="1404108" cy="472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14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F687C60-CC8D-4ED5-864F-849BBDBF61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987" y="5741321"/>
            <a:ext cx="1404108" cy="472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134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5D9A36-F367-69C6-816F-8C4F2A85F9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987" y="5741321"/>
            <a:ext cx="1404108" cy="47229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642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A221DC88-ACE9-7D1F-2C76-7CF9F7EAF4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987" y="5741321"/>
            <a:ext cx="1404108" cy="472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974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6BA6ADE-2CEA-A984-85D8-DD878DC631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987" y="5741321"/>
            <a:ext cx="1404108" cy="472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023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873B80-2772-7C8D-461C-944955C370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987" y="5741321"/>
            <a:ext cx="1404108" cy="472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816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56E605-F79A-EC2D-4D5D-0ED07F776E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987" y="5741321"/>
            <a:ext cx="1404108" cy="472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472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8C89A60-19E6-53E0-0389-25CEAB024A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987" y="5741321"/>
            <a:ext cx="1404108" cy="472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924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1075995-C707-C9D5-0070-97A0EFE4DA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987" y="5741321"/>
            <a:ext cx="1404108" cy="472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87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98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33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dirty="0"/>
              <a:t>Making the </a:t>
            </a:r>
            <a:r>
              <a:rPr lang="en-GB" dirty="0"/>
              <a:t>2026 </a:t>
            </a:r>
            <a:r>
              <a:rPr dirty="0"/>
              <a:t>Foundation Curriculum Work Locally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  <a:defRPr sz="2000"/>
            </a:pPr>
            <a:endParaRPr lang="en-GB" sz="3200" dirty="0"/>
          </a:p>
          <a:p>
            <a:pPr marL="0" indent="0" algn="ctr">
              <a:buNone/>
              <a:defRPr sz="2000"/>
            </a:pPr>
            <a:endParaRPr lang="en-GB" sz="3200" dirty="0"/>
          </a:p>
          <a:p>
            <a:pPr marL="0" indent="0" algn="ctr">
              <a:buNone/>
              <a:defRPr sz="2000"/>
            </a:pPr>
            <a:r>
              <a:rPr lang="en-GB" sz="3200" dirty="0"/>
              <a:t>The Medical Education perspective</a:t>
            </a:r>
            <a:endParaRPr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7086600"/>
            <a:ext cx="210314" cy="21544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/>
            </a:pP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F1A36-AC69-9EB3-7CBD-EE8F997C4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2201778"/>
            <a:ext cx="7543801" cy="4368884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  <a:defRPr sz="2000"/>
            </a:pPr>
            <a:r>
              <a:rPr lang="en-GB" dirty="0"/>
              <a:t>Translate priorities into local practice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lang="en-GB" dirty="0"/>
              <a:t>Embed them into learning programmes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lang="en-GB" dirty="0"/>
              <a:t>Enable and sustain culture change</a:t>
            </a:r>
          </a:p>
          <a:p>
            <a:pPr>
              <a:defRPr sz="2000"/>
            </a:pPr>
            <a:endParaRPr lang="en-GB" dirty="0"/>
          </a:p>
          <a:p>
            <a:pPr marL="0" indent="0">
              <a:buNone/>
              <a:defRPr sz="2000"/>
            </a:pPr>
            <a:r>
              <a:rPr lang="en-GB" b="1" dirty="0"/>
              <a:t>Key themes: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lang="en-GB" dirty="0"/>
              <a:t>Patient safety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lang="en-GB" dirty="0"/>
              <a:t>Human factors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lang="en-GB" dirty="0"/>
              <a:t>Sustainable healthcare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lang="en-GB" dirty="0"/>
              <a:t>Foundation doctor support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lang="en-GB" dirty="0"/>
              <a:t>Children and young people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endParaRPr lang="en-GB" dirty="0"/>
          </a:p>
          <a:p>
            <a:pPr>
              <a:buFont typeface="Arial" panose="020B0604020202020204" pitchFamily="34" charset="0"/>
              <a:buChar char="•"/>
              <a:defRPr sz="2000"/>
            </a:pPr>
            <a:endParaRPr lang="en-GB" dirty="0"/>
          </a:p>
          <a:p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AC70D4-7A59-0BC9-A11A-15FDEDA6C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7338"/>
            <a:ext cx="9143999" cy="1449387"/>
          </a:xfrm>
        </p:spPr>
        <p:txBody>
          <a:bodyPr>
            <a:normAutofit/>
          </a:bodyPr>
          <a:lstStyle/>
          <a:p>
            <a:pPr algn="ctr"/>
            <a:r>
              <a:rPr sz="4300" dirty="0"/>
              <a:t>The </a:t>
            </a:r>
            <a:r>
              <a:rPr lang="en-GB" sz="4300" dirty="0"/>
              <a:t>Medical Education Challenge:</a:t>
            </a:r>
            <a:br>
              <a:rPr lang="en-GB" sz="1600" dirty="0"/>
            </a:br>
            <a:br>
              <a:rPr lang="en-GB" sz="1600" dirty="0"/>
            </a:br>
            <a:r>
              <a:rPr lang="en-GB" sz="3600" i="1" dirty="0"/>
              <a:t>- Turning the Curriculum into everyday learning -</a:t>
            </a:r>
            <a:endParaRPr i="1" dirty="0"/>
          </a:p>
        </p:txBody>
      </p:sp>
    </p:spTree>
    <p:extLst>
      <p:ext uri="{BB962C8B-B14F-4D97-AF65-F5344CB8AC3E}">
        <p14:creationId xmlns:p14="http://schemas.microsoft.com/office/powerpoint/2010/main" val="4141605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strike="sngStrike" dirty="0"/>
              <a:t>Redesigning</a:t>
            </a:r>
            <a:r>
              <a:rPr dirty="0"/>
              <a:t> </a:t>
            </a:r>
            <a:r>
              <a:rPr lang="en-GB" dirty="0"/>
              <a:t>Reviewing </a:t>
            </a:r>
            <a:r>
              <a:rPr dirty="0"/>
              <a:t>the Foundation Teaching </a:t>
            </a:r>
            <a:r>
              <a:rPr lang="en-GB" dirty="0"/>
              <a:t>Programme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3"/>
            <a:ext cx="7543801" cy="4725663"/>
          </a:xfrm>
        </p:spPr>
        <p:txBody>
          <a:bodyPr>
            <a:noAutofit/>
          </a:bodyPr>
          <a:lstStyle/>
          <a:p>
            <a:pPr marL="0" indent="0">
              <a:buNone/>
              <a:defRPr sz="2000"/>
            </a:pPr>
            <a:r>
              <a:rPr sz="1900" dirty="0"/>
              <a:t>Move from sessions delivered → curriculum-aligned learning</a:t>
            </a:r>
            <a:endParaRPr sz="100" dirty="0"/>
          </a:p>
          <a:p>
            <a:pPr>
              <a:defRPr sz="2000"/>
            </a:pPr>
            <a:endParaRPr sz="100" dirty="0"/>
          </a:p>
          <a:p>
            <a:pPr marL="0" indent="0">
              <a:buNone/>
              <a:defRPr sz="2000"/>
            </a:pPr>
            <a:r>
              <a:rPr sz="1900" b="1" dirty="0"/>
              <a:t>Strengthen: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sz="1900" dirty="0"/>
              <a:t>Patient safety throughout the </a:t>
            </a:r>
            <a:r>
              <a:rPr lang="en-GB" sz="1900" dirty="0"/>
              <a:t>Programme</a:t>
            </a:r>
            <a:endParaRPr sz="1900" dirty="0"/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sz="1900" dirty="0"/>
              <a:t>Human factors and systems thinking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sz="1900" dirty="0"/>
              <a:t>Safe handover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sz="1900" dirty="0"/>
              <a:t>Sustainable healthcare</a:t>
            </a:r>
            <a:r>
              <a:rPr lang="en-GB" sz="1900" dirty="0"/>
              <a:t> and population</a:t>
            </a:r>
            <a:r>
              <a:rPr sz="1900" dirty="0"/>
              <a:t> health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54E6168-630B-2F29-2487-F12E1E127B5B}"/>
              </a:ext>
            </a:extLst>
          </p:cNvPr>
          <p:cNvSpPr/>
          <p:nvPr/>
        </p:nvSpPr>
        <p:spPr>
          <a:xfrm>
            <a:off x="3576940" y="4870183"/>
            <a:ext cx="1990120" cy="1126406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Complementing experiential learning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dirty="0"/>
              <a:t>Simulation</a:t>
            </a:r>
            <a:br>
              <a:rPr lang="en-GB" sz="1800" dirty="0"/>
            </a:br>
            <a:br>
              <a:rPr lang="en-GB" sz="1800" dirty="0"/>
            </a:br>
            <a:r>
              <a:rPr lang="en-GB" sz="4000" dirty="0"/>
              <a:t>- </a:t>
            </a:r>
            <a:r>
              <a:rPr lang="en-GB" sz="4000" i="1" dirty="0"/>
              <a:t>Making </a:t>
            </a:r>
            <a:r>
              <a:rPr sz="4000" i="1" dirty="0"/>
              <a:t>patient safety visible</a:t>
            </a:r>
            <a:r>
              <a:rPr lang="en-GB" sz="4000" i="1" dirty="0"/>
              <a:t> </a:t>
            </a:r>
            <a:r>
              <a:rPr lang="en-GB" sz="4000" dirty="0"/>
              <a:t>-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4087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 sz="2000"/>
            </a:pPr>
            <a:r>
              <a:rPr lang="en-GB" b="1" dirty="0"/>
              <a:t>Linked Human Factors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dirty="0"/>
              <a:t>Team communication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dirty="0"/>
              <a:t>Situational awareness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dirty="0"/>
              <a:t>Escalation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dirty="0"/>
              <a:t>Speaking up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dirty="0"/>
              <a:t>Managing uncertainty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lang="en-GB" dirty="0"/>
              <a:t>Psychological safety</a:t>
            </a:r>
            <a:endParaRPr dirty="0"/>
          </a:p>
          <a:p>
            <a:pPr>
              <a:defRPr sz="2000"/>
            </a:pPr>
            <a:endParaRPr dirty="0"/>
          </a:p>
          <a:p>
            <a:pPr marL="0" indent="0">
              <a:buNone/>
              <a:defRPr sz="2000"/>
            </a:pPr>
            <a:r>
              <a:rPr lang="en-GB" b="1" dirty="0"/>
              <a:t>Debrief: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lang="en-GB" dirty="0"/>
              <a:t>Reflective practice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lang="en-GB" dirty="0"/>
              <a:t>Systems thinking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Quality Improvement &amp; Sustainable Healthcare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 sz="2000"/>
            </a:pPr>
            <a:r>
              <a:rPr lang="en-GB" b="1" dirty="0"/>
              <a:t>Reframing QI:</a:t>
            </a:r>
            <a:endParaRPr b="1" dirty="0"/>
          </a:p>
          <a:p>
            <a:pPr>
              <a:defRPr sz="2000"/>
            </a:pPr>
            <a:r>
              <a:rPr dirty="0"/>
              <a:t>From: 'complete a project'</a:t>
            </a:r>
          </a:p>
          <a:p>
            <a:pPr>
              <a:defRPr sz="2000"/>
            </a:pPr>
            <a:r>
              <a:rPr dirty="0"/>
              <a:t>To: 'improve healthcare sustainably'</a:t>
            </a:r>
          </a:p>
          <a:p>
            <a:pPr>
              <a:defRPr sz="2000"/>
            </a:pPr>
            <a:endParaRPr dirty="0"/>
          </a:p>
          <a:p>
            <a:pPr marL="0" indent="0">
              <a:buNone/>
              <a:defRPr sz="2000"/>
            </a:pPr>
            <a:r>
              <a:rPr b="1" dirty="0"/>
              <a:t>Consider: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dirty="0"/>
              <a:t>Patient outcomes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dirty="0"/>
              <a:t>Safety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dirty="0"/>
              <a:t>Resource use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dirty="0"/>
              <a:t>Environmental impact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dirty="0"/>
              <a:t>Workforce impact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dirty="0"/>
              <a:t>Creating the environment for Foundation doctors to succeed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374592"/>
          </a:xfrm>
        </p:spPr>
        <p:txBody>
          <a:bodyPr>
            <a:normAutofit fontScale="92500" lnSpcReduction="20000"/>
          </a:bodyPr>
          <a:lstStyle/>
          <a:p>
            <a:pPr>
              <a:defRPr sz="2000"/>
            </a:pPr>
            <a:r>
              <a:rPr dirty="0"/>
              <a:t>Curriculum delivery depends on people</a:t>
            </a:r>
          </a:p>
          <a:p>
            <a:pPr>
              <a:defRPr sz="2000"/>
            </a:pPr>
            <a:endParaRPr dirty="0"/>
          </a:p>
          <a:p>
            <a:pPr marL="0" indent="0">
              <a:buNone/>
              <a:defRPr sz="2000"/>
            </a:pPr>
            <a:r>
              <a:rPr b="1" dirty="0"/>
              <a:t>Educate: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dirty="0"/>
              <a:t>Supervisors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dirty="0"/>
              <a:t>Clinical teams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dirty="0"/>
              <a:t>Faculty</a:t>
            </a:r>
          </a:p>
          <a:p>
            <a:pPr>
              <a:defRPr sz="2000"/>
            </a:pPr>
            <a:endParaRPr dirty="0"/>
          </a:p>
          <a:p>
            <a:pPr marL="0" indent="0">
              <a:buNone/>
              <a:defRPr sz="2000"/>
            </a:pPr>
            <a:r>
              <a:rPr b="1" dirty="0"/>
              <a:t>Support: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dirty="0"/>
              <a:t>Early identification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dirty="0"/>
              <a:t>Peer networks</a:t>
            </a:r>
          </a:p>
          <a:p>
            <a:pPr>
              <a:buFont typeface="Arial" panose="020B0604020202020204" pitchFamily="34" charset="0"/>
              <a:buChar char="•"/>
              <a:defRPr sz="2000"/>
            </a:pPr>
            <a:r>
              <a:rPr dirty="0"/>
              <a:t>Reasonable adjustments</a:t>
            </a:r>
          </a:p>
          <a:p>
            <a:pPr>
              <a:defRPr sz="2000"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From 2021 to 2026…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8321041" cy="402336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dirty="0"/>
              <a:t>✓ </a:t>
            </a:r>
            <a:r>
              <a:rPr lang="en-GB" dirty="0"/>
              <a:t>Review and map</a:t>
            </a:r>
            <a:r>
              <a:rPr dirty="0"/>
              <a:t> teaching </a:t>
            </a:r>
            <a:r>
              <a:rPr lang="en-GB" dirty="0"/>
              <a:t>programmes</a:t>
            </a:r>
            <a:endParaRPr dirty="0"/>
          </a:p>
          <a:p>
            <a:pPr>
              <a:defRPr sz="2000"/>
            </a:pPr>
            <a:r>
              <a:rPr dirty="0"/>
              <a:t>✓ Align simulation with human factors</a:t>
            </a:r>
          </a:p>
          <a:p>
            <a:pPr>
              <a:defRPr sz="2000"/>
            </a:pPr>
            <a:r>
              <a:rPr dirty="0"/>
              <a:t>✓ Embed sustainability into QI</a:t>
            </a:r>
          </a:p>
          <a:p>
            <a:pPr>
              <a:defRPr sz="2000"/>
            </a:pPr>
            <a:r>
              <a:rPr dirty="0"/>
              <a:t>✓ Develop supervisors</a:t>
            </a:r>
          </a:p>
          <a:p>
            <a:pPr>
              <a:defRPr sz="2000"/>
            </a:pPr>
            <a:r>
              <a:rPr dirty="0"/>
              <a:t>✓ Strengthen support networks</a:t>
            </a:r>
            <a:endParaRPr lang="en-GB" dirty="0"/>
          </a:p>
          <a:p>
            <a:pPr>
              <a:defRPr sz="2000"/>
            </a:pPr>
            <a:endParaRPr dirty="0"/>
          </a:p>
          <a:p>
            <a:pPr>
              <a:defRPr sz="2000"/>
            </a:pPr>
            <a:r>
              <a:rPr lang="en-GB" sz="2400" b="1" dirty="0"/>
              <a:t>National curriculum change → Local culture change</a:t>
            </a:r>
            <a:endParaRPr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5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CC9834"/>
      </a:accent1>
      <a:accent2>
        <a:srgbClr val="2A764B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CDF450EB6F1046B33EE541AA1406A4" ma:contentTypeVersion="23" ma:contentTypeDescription="Create a new document." ma:contentTypeScope="" ma:versionID="653be2cf4393006b0f213cc5813c44fa">
  <xsd:schema xmlns:xsd="http://www.w3.org/2001/XMLSchema" xmlns:xs="http://www.w3.org/2001/XMLSchema" xmlns:p="http://schemas.microsoft.com/office/2006/metadata/properties" xmlns:ns2="4d4de4b5-bb9a-49ca-9a96-bebc32b577e7" xmlns:ns3="4e8ed25f-e524-462f-a0f4-a9a24ef012cf" targetNamespace="http://schemas.microsoft.com/office/2006/metadata/properties" ma:root="true" ma:fieldsID="06772ea3c2ce29b63471cb003d14f5d8" ns2:_="" ns3:_="">
    <xsd:import namespace="4d4de4b5-bb9a-49ca-9a96-bebc32b577e7"/>
    <xsd:import namespace="4e8ed25f-e524-462f-a0f4-a9a24ef012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3:_ip_UnifiedCompliancePolicyProperties" minOccurs="0"/>
                <xsd:element ref="ns3:_ip_UnifiedCompliancePolicyUIAc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4de4b5-bb9a-49ca-9a96-bebc32b577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ed25f-e524-462f-a0f4-a9a24ef012cf" elementFormDefault="qualified">
    <xsd:import namespace="http://schemas.microsoft.com/office/2006/documentManagement/types"/>
    <xsd:import namespace="http://schemas.microsoft.com/office/infopath/2007/PartnerControls"/>
    <xsd:element name="SharedWithUsers" ma:index="6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ip_UnifiedCompliancePolicyProperties" ma:index="18" nillable="true" ma:displayName="Unified Compliance Policy Properties" ma:internalName="_ip_UnifiedCompliancePolicyProperties" ma:readOnly="false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 ma:readOnly="false">
      <xsd:simpleType>
        <xsd:restriction base="dms:Text"/>
      </xsd:simpleType>
    </xsd:element>
    <xsd:element name="TaxCatchAll" ma:index="22" nillable="true" ma:displayName="Taxonomy Catch All Column" ma:hidden="true" ma:list="{d3f708d2-48ee-4a18-b7aa-4ad2e6a83d8f}" ma:internalName="TaxCatchAll" ma:showField="CatchAllData" ma:web="4e8ed25f-e524-462f-a0f4-a9a24ef012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d4de4b5-bb9a-49ca-9a96-bebc32b577e7">
      <Terms xmlns="http://schemas.microsoft.com/office/infopath/2007/PartnerControls"/>
    </lcf76f155ced4ddcb4097134ff3c332f>
    <_ip_UnifiedCompliancePolicyUIAction xmlns="4e8ed25f-e524-462f-a0f4-a9a24ef012cf" xsi:nil="true"/>
    <_ip_UnifiedCompliancePolicyProperties xmlns="4e8ed25f-e524-462f-a0f4-a9a24ef012cf" xsi:nil="true"/>
    <TaxCatchAll xmlns="4e8ed25f-e524-462f-a0f4-a9a24ef012cf" xsi:nil="true"/>
  </documentManagement>
</p:properties>
</file>

<file path=customXml/itemProps1.xml><?xml version="1.0" encoding="utf-8"?>
<ds:datastoreItem xmlns:ds="http://schemas.openxmlformats.org/officeDocument/2006/customXml" ds:itemID="{CC235B77-7C89-4AE6-B180-88541F5C9941}"/>
</file>

<file path=customXml/itemProps2.xml><?xml version="1.0" encoding="utf-8"?>
<ds:datastoreItem xmlns:ds="http://schemas.openxmlformats.org/officeDocument/2006/customXml" ds:itemID="{3A496A54-1186-4130-A89E-86FFE2A87463}"/>
</file>

<file path=customXml/itemProps3.xml><?xml version="1.0" encoding="utf-8"?>
<ds:datastoreItem xmlns:ds="http://schemas.openxmlformats.org/officeDocument/2006/customXml" ds:itemID="{4EA14BE3-4A93-4A19-AE2D-EE2CFBFFC846}"/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441</TotalTime>
  <Words>218</Words>
  <Application>Microsoft Office PowerPoint</Application>
  <PresentationFormat>On-screen Show (4:3)</PresentationFormat>
  <Paragraphs>71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Retrospect</vt:lpstr>
      <vt:lpstr>Making the 2026 Foundation Curriculum Work Locally</vt:lpstr>
      <vt:lpstr>The Medical Education Challenge:  - Turning the Curriculum into everyday learning -</vt:lpstr>
      <vt:lpstr>Redesigning Reviewing the Foundation Teaching Programme</vt:lpstr>
      <vt:lpstr>Simulation  - Making patient safety visible -</vt:lpstr>
      <vt:lpstr>Quality Improvement &amp; Sustainable Healthcare</vt:lpstr>
      <vt:lpstr>Creating the environment for Foundation doctors to succeed</vt:lpstr>
      <vt:lpstr>From 2021 to 2026…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Fairhall Jack (RBT) Mid Cheshire Tr</cp:lastModifiedBy>
  <cp:revision>10</cp:revision>
  <dcterms:created xsi:type="dcterms:W3CDTF">2013-01-27T09:14:16Z</dcterms:created>
  <dcterms:modified xsi:type="dcterms:W3CDTF">2026-07-02T06:50:54Z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0x01010057CDF450EB6F1046B33EE541AA1406A4</vt:lpwstr>
  </property>
</Properties>
</file>