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4"/>
  </p:sldMasterIdLst>
  <p:notesMasterIdLst>
    <p:notesMasterId r:id="rId15"/>
  </p:notesMasterIdLst>
  <p:handoutMasterIdLst>
    <p:handoutMasterId r:id="rId16"/>
  </p:handoutMasterIdLst>
  <p:sldIdLst>
    <p:sldId id="1923" r:id="rId5"/>
    <p:sldId id="2145707316" r:id="rId6"/>
    <p:sldId id="2145707281" r:id="rId7"/>
    <p:sldId id="2145707310" r:id="rId8"/>
    <p:sldId id="2145707309" r:id="rId9"/>
    <p:sldId id="2145707308" r:id="rId10"/>
    <p:sldId id="2145707314" r:id="rId11"/>
    <p:sldId id="2145707313" r:id="rId12"/>
    <p:sldId id="2145707311" r:id="rId13"/>
    <p:sldId id="21457073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75A77F-49E5-4DC1-D25D-A2491FC9D893}" name="VARNAI, Kata (FOUNDATION PROGRAMME)" initials="KV" userId="S::kata.varnai1@nhs.net::326c55c7-1e69-433e-9f3b-cc6872705c7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ilkinson" initials="SW" lastIdx="1" clrIdx="0">
    <p:extLst>
      <p:ext uri="{19B8F6BF-5375-455C-9EA6-DF929625EA0E}">
        <p15:presenceInfo xmlns:p15="http://schemas.microsoft.com/office/powerpoint/2012/main" userId="1186059c3be801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087"/>
    <a:srgbClr val="AD4191"/>
    <a:srgbClr val="A3A0A0"/>
    <a:srgbClr val="DDE1E4"/>
    <a:srgbClr val="425563"/>
    <a:srgbClr val="F6F8F8"/>
    <a:srgbClr val="80D2CC"/>
    <a:srgbClr val="99DBD6"/>
    <a:srgbClr val="99D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/>
    <p:restoredTop sz="94686"/>
  </p:normalViewPr>
  <p:slideViewPr>
    <p:cSldViewPr snapToGrid="0">
      <p:cViewPr varScale="1">
        <p:scale>
          <a:sx n="105" d="100"/>
          <a:sy n="105" d="100"/>
        </p:scale>
        <p:origin x="9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80" y="10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NAI, Kata (FOUNDATION PROGRAMME)" userId="326c55c7-1e69-433e-9f3b-cc6872705c70" providerId="ADAL" clId="{AB6D795D-08AD-42D7-A317-60ED93AAC800}"/>
    <pc:docChg chg="custSel modSld">
      <pc:chgData name="VARNAI, Kata (FOUNDATION PROGRAMME)" userId="326c55c7-1e69-433e-9f3b-cc6872705c70" providerId="ADAL" clId="{AB6D795D-08AD-42D7-A317-60ED93AAC800}" dt="2026-07-30T13:17:51.712" v="19" actId="20577"/>
      <pc:docMkLst>
        <pc:docMk/>
      </pc:docMkLst>
      <pc:sldChg chg="delSp mod delAnim modNotesTx">
        <pc:chgData name="VARNAI, Kata (FOUNDATION PROGRAMME)" userId="326c55c7-1e69-433e-9f3b-cc6872705c70" providerId="ADAL" clId="{AB6D795D-08AD-42D7-A317-60ED93AAC800}" dt="2026-07-30T13:17:51.712" v="19" actId="20577"/>
        <pc:sldMkLst>
          <pc:docMk/>
          <pc:sldMk cId="3830231407" sldId="1923"/>
        </pc:sldMkLst>
        <pc:picChg chg="del">
          <ac:chgData name="VARNAI, Kata (FOUNDATION PROGRAMME)" userId="326c55c7-1e69-433e-9f3b-cc6872705c70" providerId="ADAL" clId="{AB6D795D-08AD-42D7-A317-60ED93AAC800}" dt="2026-07-30T13:16:52.122" v="0" actId="478"/>
          <ac:picMkLst>
            <pc:docMk/>
            <pc:sldMk cId="3830231407" sldId="1923"/>
            <ac:picMk id="5" creationId="{BDA4BB19-9AE4-A07B-6B68-068E8B8493B9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46.448" v="18" actId="20577"/>
        <pc:sldMkLst>
          <pc:docMk/>
          <pc:sldMk cId="2282146806" sldId="2145707281"/>
        </pc:sldMkLst>
        <pc:picChg chg="del">
          <ac:chgData name="VARNAI, Kata (FOUNDATION PROGRAMME)" userId="326c55c7-1e69-433e-9f3b-cc6872705c70" providerId="ADAL" clId="{AB6D795D-08AD-42D7-A317-60ED93AAC800}" dt="2026-07-30T13:16:58.214" v="2" actId="478"/>
          <ac:picMkLst>
            <pc:docMk/>
            <pc:sldMk cId="2282146806" sldId="2145707281"/>
            <ac:picMk id="6" creationId="{EA88432D-265E-F4C6-640A-B9D7A007AA4D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36.623" v="15" actId="20577"/>
        <pc:sldMkLst>
          <pc:docMk/>
          <pc:sldMk cId="479544410" sldId="2145707308"/>
        </pc:sldMkLst>
        <pc:picChg chg="del">
          <ac:chgData name="VARNAI, Kata (FOUNDATION PROGRAMME)" userId="326c55c7-1e69-433e-9f3b-cc6872705c70" providerId="ADAL" clId="{AB6D795D-08AD-42D7-A317-60ED93AAC800}" dt="2026-07-30T13:17:02.824" v="5" actId="478"/>
          <ac:picMkLst>
            <pc:docMk/>
            <pc:sldMk cId="479544410" sldId="2145707308"/>
            <ac:picMk id="6" creationId="{37D030CB-C901-F64E-A4C1-8723D026A837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39.471" v="16" actId="20577"/>
        <pc:sldMkLst>
          <pc:docMk/>
          <pc:sldMk cId="4261347161" sldId="2145707309"/>
        </pc:sldMkLst>
        <pc:picChg chg="del">
          <ac:chgData name="VARNAI, Kata (FOUNDATION PROGRAMME)" userId="326c55c7-1e69-433e-9f3b-cc6872705c70" providerId="ADAL" clId="{AB6D795D-08AD-42D7-A317-60ED93AAC800}" dt="2026-07-30T13:17:01.319" v="4" actId="478"/>
          <ac:picMkLst>
            <pc:docMk/>
            <pc:sldMk cId="4261347161" sldId="2145707309"/>
            <ac:picMk id="6" creationId="{C361CA9B-7792-6B2B-32A7-82654004C90B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42.775" v="17" actId="20577"/>
        <pc:sldMkLst>
          <pc:docMk/>
          <pc:sldMk cId="2864281838" sldId="2145707310"/>
        </pc:sldMkLst>
        <pc:picChg chg="del">
          <ac:chgData name="VARNAI, Kata (FOUNDATION PROGRAMME)" userId="326c55c7-1e69-433e-9f3b-cc6872705c70" providerId="ADAL" clId="{AB6D795D-08AD-42D7-A317-60ED93AAC800}" dt="2026-07-30T13:17:00.038" v="3" actId="478"/>
          <ac:picMkLst>
            <pc:docMk/>
            <pc:sldMk cId="2864281838" sldId="2145707310"/>
            <ac:picMk id="6" creationId="{0D528301-4CDF-FC5D-A905-17EB1E37D03D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22.968" v="12" actId="20577"/>
        <pc:sldMkLst>
          <pc:docMk/>
          <pc:sldMk cId="1370768118" sldId="2145707311"/>
        </pc:sldMkLst>
        <pc:picChg chg="del">
          <ac:chgData name="VARNAI, Kata (FOUNDATION PROGRAMME)" userId="326c55c7-1e69-433e-9f3b-cc6872705c70" providerId="ADAL" clId="{AB6D795D-08AD-42D7-A317-60ED93AAC800}" dt="2026-07-30T13:17:07.007" v="8" actId="478"/>
          <ac:picMkLst>
            <pc:docMk/>
            <pc:sldMk cId="1370768118" sldId="2145707311"/>
            <ac:picMk id="6" creationId="{A26805A6-29E6-983A-3B27-4C150FC3386E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30.295" v="13" actId="20577"/>
        <pc:sldMkLst>
          <pc:docMk/>
          <pc:sldMk cId="4222133968" sldId="2145707313"/>
        </pc:sldMkLst>
        <pc:picChg chg="del">
          <ac:chgData name="VARNAI, Kata (FOUNDATION PROGRAMME)" userId="326c55c7-1e69-433e-9f3b-cc6872705c70" providerId="ADAL" clId="{AB6D795D-08AD-42D7-A317-60ED93AAC800}" dt="2026-07-30T13:17:05.782" v="7" actId="478"/>
          <ac:picMkLst>
            <pc:docMk/>
            <pc:sldMk cId="4222133968" sldId="2145707313"/>
            <ac:picMk id="4" creationId="{7AD8EDF8-8D97-E945-1065-21B68138F81F}"/>
          </ac:picMkLst>
        </pc:picChg>
      </pc:sldChg>
      <pc:sldChg chg="delSp mod delAnim modNotesTx">
        <pc:chgData name="VARNAI, Kata (FOUNDATION PROGRAMME)" userId="326c55c7-1e69-433e-9f3b-cc6872705c70" providerId="ADAL" clId="{AB6D795D-08AD-42D7-A317-60ED93AAC800}" dt="2026-07-30T13:17:33.583" v="14" actId="20577"/>
        <pc:sldMkLst>
          <pc:docMk/>
          <pc:sldMk cId="1369889785" sldId="2145707314"/>
        </pc:sldMkLst>
        <pc:picChg chg="del">
          <ac:chgData name="VARNAI, Kata (FOUNDATION PROGRAMME)" userId="326c55c7-1e69-433e-9f3b-cc6872705c70" providerId="ADAL" clId="{AB6D795D-08AD-42D7-A317-60ED93AAC800}" dt="2026-07-30T13:17:04.038" v="6" actId="478"/>
          <ac:picMkLst>
            <pc:docMk/>
            <pc:sldMk cId="1369889785" sldId="2145707314"/>
            <ac:picMk id="6" creationId="{A5745E73-2500-9BBC-C6F7-5992AE01617D}"/>
          </ac:picMkLst>
        </pc:picChg>
      </pc:sldChg>
      <pc:sldChg chg="delSp mod delAnim">
        <pc:chgData name="VARNAI, Kata (FOUNDATION PROGRAMME)" userId="326c55c7-1e69-433e-9f3b-cc6872705c70" providerId="ADAL" clId="{AB6D795D-08AD-42D7-A317-60ED93AAC800}" dt="2026-07-30T13:16:55.169" v="1" actId="478"/>
        <pc:sldMkLst>
          <pc:docMk/>
          <pc:sldMk cId="916734946" sldId="2145707316"/>
        </pc:sldMkLst>
        <pc:picChg chg="del">
          <ac:chgData name="VARNAI, Kata (FOUNDATION PROGRAMME)" userId="326c55c7-1e69-433e-9f3b-cc6872705c70" providerId="ADAL" clId="{AB6D795D-08AD-42D7-A317-60ED93AAC800}" dt="2026-07-30T13:16:55.169" v="1" actId="478"/>
          <ac:picMkLst>
            <pc:docMk/>
            <pc:sldMk cId="916734946" sldId="2145707316"/>
            <ac:picMk id="9" creationId="{E3442EC0-EAF9-10B3-09B6-DBD63DD613D1}"/>
          </ac:picMkLst>
        </pc:picChg>
      </pc:sldChg>
      <pc:sldChg chg="delSp mod delAnim">
        <pc:chgData name="VARNAI, Kata (FOUNDATION PROGRAMME)" userId="326c55c7-1e69-433e-9f3b-cc6872705c70" providerId="ADAL" clId="{AB6D795D-08AD-42D7-A317-60ED93AAC800}" dt="2026-07-30T13:17:11.961" v="10" actId="478"/>
        <pc:sldMkLst>
          <pc:docMk/>
          <pc:sldMk cId="2744987668" sldId="2145707317"/>
        </pc:sldMkLst>
        <pc:spChg chg="del">
          <ac:chgData name="VARNAI, Kata (FOUNDATION PROGRAMME)" userId="326c55c7-1e69-433e-9f3b-cc6872705c70" providerId="ADAL" clId="{AB6D795D-08AD-42D7-A317-60ED93AAC800}" dt="2026-07-30T13:17:11.961" v="10" actId="478"/>
          <ac:spMkLst>
            <pc:docMk/>
            <pc:sldMk cId="2744987668" sldId="2145707317"/>
            <ac:spMk id="3" creationId="{290BDB7B-7043-A6F2-7EBA-4DFABDED77BF}"/>
          </ac:spMkLst>
        </pc:spChg>
        <pc:picChg chg="del">
          <ac:chgData name="VARNAI, Kata (FOUNDATION PROGRAMME)" userId="326c55c7-1e69-433e-9f3b-cc6872705c70" providerId="ADAL" clId="{AB6D795D-08AD-42D7-A317-60ED93AAC800}" dt="2026-07-30T13:17:08.289" v="9" actId="478"/>
          <ac:picMkLst>
            <pc:docMk/>
            <pc:sldMk cId="2744987668" sldId="2145707317"/>
            <ac:picMk id="6" creationId="{FF741893-D043-3F8D-27BD-35D45FB2D8C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EEC95-64DF-BC69-FC71-A682B40486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11872-9401-5D00-CCCA-46DDE0B8B9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6D816-94D6-40FC-B977-F8A94C7E482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56112-4593-5EC1-B7DA-2B07022F7A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C22BD-2C7D-A062-42A2-EA161F716A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EB188-56CE-4FCB-8130-436851797F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181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ED4C3-48B6-4E4A-9B0F-8051E56348DC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EC7EF-95E1-3D44-A982-BC7A3E9C61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75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EC7EF-95E1-3D44-A982-BC7A3E9C61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151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131D-63E2-76F8-64DF-2E25CAC8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2FD32-100A-F12D-D215-B48B92C068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228694-F26E-F171-3F63-B7523CF86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69B39-ECD8-A1DD-DFF6-C17E4274D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38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B444-6CB5-2A8B-2097-717F3C4B0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7F2B90-509C-A263-9239-BA25A23AE1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3D8B5-8DDB-F80A-734F-3D900CB61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44388-5B76-37DA-BDCD-3BBF5B0BB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657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0575D-14A2-664A-8675-87946BFC7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B9C264-F191-FA91-1D0A-901C2C9B9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07AF0-932F-BF5A-DD17-49D0A7C09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39844-3603-4032-F748-F752B5426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87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8D7D9-861F-A335-FB0D-95BC4A6FE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8CE26-6408-0F31-0AD8-6B9AD5E8F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B2B47F-DEAF-2BB3-FF18-C445CCA0F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C4BE9-4259-A546-580F-ABA5AA4D6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890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BC70C-46E7-C801-4A67-7DE474033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CAE62-FACF-24D1-B6EA-1EE7E2AD7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94B8EC-D8D9-8096-AEC2-54EB73CDA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FC294-6F7A-F226-880E-EE920B35C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614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40592-EEC6-B666-DB69-51E4A3071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5CC43-085E-13B9-1293-17603BA3B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F681-4194-87E6-6168-7FDDBC38F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</a:pPr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B498C-99F9-F119-DFB5-C472D3C45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3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, content, basic text on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138" y="414734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5138" y="1415778"/>
            <a:ext cx="7632000" cy="40264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4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Grid, Titl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205929B3-ED58-E54F-B724-E24FB5F16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2000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92000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92000" y="4644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92000" y="3744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7F5640E1-FA0E-4F42-9387-CD7C434D2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555C5-A77A-2E44-BAF7-246298421E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1296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D4B913F3-B51C-1F4F-BA00-F024BBF468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00000" y="1302462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9A16CC21-F99A-6F47-A063-FA9FE06BAE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11DBD00-D83F-EF49-900D-B6C65CED27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00000" y="3852000"/>
            <a:ext cx="3348000" cy="684000"/>
          </a:xfrm>
        </p:spPr>
        <p:txBody>
          <a:bodyPr anchor="ctr"/>
          <a:lstStyle>
            <a:lvl1pPr algn="ctr">
              <a:buNone/>
              <a:defRPr sz="2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357DCD-A469-B34A-A880-D744CA731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BA4CC6C-41AA-2D50-A8B9-63559566F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8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1649F8-C95E-B04E-A0E7-F89193CC97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224" y="1314156"/>
            <a:ext cx="7503849" cy="3466727"/>
          </a:xfrm>
          <a:prstGeom prst="rect">
            <a:avLst/>
          </a:prstGeom>
        </p:spPr>
        <p:txBody>
          <a:bodyPr>
            <a:noAutofit/>
          </a:bodyPr>
          <a:lstStyle>
            <a:lvl1pPr marL="288000" indent="-288000" algn="l">
              <a:buNone/>
              <a:defRPr sz="42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“Showcase quotation</a:t>
            </a:r>
            <a:br>
              <a:rPr lang="en-GB"/>
            </a:br>
            <a:r>
              <a:rPr lang="en-GB"/>
              <a:t>with left aligned text over multiple lines. Try to keep</a:t>
            </a:r>
            <a:br>
              <a:rPr lang="en-GB"/>
            </a:br>
            <a:r>
              <a:rPr lang="en-GB"/>
              <a:t>it to four lines if </a:t>
            </a:r>
            <a:r>
              <a:rPr lang="en-GB" err="1"/>
              <a:t>poss</a:t>
            </a:r>
            <a:r>
              <a:rPr lang="en-GB"/>
              <a:t> or five lines max.”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406466E-798B-BE4C-B09F-C1B1244AAB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000" y="4780883"/>
            <a:ext cx="7503849" cy="8969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Name Surname,</a:t>
            </a:r>
            <a:br>
              <a:rPr lang="en-GB"/>
            </a:br>
            <a:r>
              <a:rPr lang="en-GB"/>
              <a:t>Job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3FE3F0-85CD-934D-A3A3-CF2B78D73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A86FEEE-9136-D68E-6360-B4FDD6D91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43F37B1-1F8A-2CA4-9D19-C0E420FB42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Heading label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337CE4-9082-D695-8AD8-89148114E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7052" y="2331691"/>
            <a:ext cx="3461285" cy="311053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0386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Quot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E4EE10-8D4E-C85B-5620-784900182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BA16B251-D1BB-394C-319F-40E8F04D7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37052" y="1673324"/>
            <a:ext cx="3461285" cy="6583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357188" indent="0">
              <a:buNone/>
              <a:defRPr>
                <a:solidFill>
                  <a:schemeClr val="tx1"/>
                </a:solidFill>
              </a:defRPr>
            </a:lvl2pPr>
            <a:lvl3pPr marL="714375" indent="0">
              <a:buNone/>
              <a:defRPr>
                <a:solidFill>
                  <a:schemeClr val="tx1"/>
                </a:solidFill>
              </a:defRPr>
            </a:lvl3pPr>
            <a:lvl4pPr marL="1081087" indent="0">
              <a:buNone/>
              <a:defRPr>
                <a:solidFill>
                  <a:schemeClr val="tx1"/>
                </a:solidFill>
              </a:defRPr>
            </a:lvl4pPr>
            <a:lvl5pPr marL="1438275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Heading label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C90ABAC-E435-5C65-A8FA-9E315CE9DE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42D69F-C459-8ECE-06A1-66E418FF3E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7052" y="2331691"/>
            <a:ext cx="3461285" cy="311053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0520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2196E5-15CA-15E3-1E10-32B3D19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52C93B3-5A12-5AAD-2ACF-93939EE7FB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58B23E-2241-0C04-DC3A-1FCFC1EF8A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7052" y="2331691"/>
            <a:ext cx="3461285" cy="311053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“Add quote text here”</a:t>
            </a:r>
          </a:p>
        </p:txBody>
      </p:sp>
    </p:spTree>
    <p:extLst>
      <p:ext uri="{BB962C8B-B14F-4D97-AF65-F5344CB8AC3E}">
        <p14:creationId xmlns:p14="http://schemas.microsoft.com/office/powerpoint/2010/main" val="28418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and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B4F947-0C85-DAF2-683C-40847EF7F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A7B0BA1-E61A-5019-0AA4-5328CA2AB0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B6474B-ACF2-9D41-872B-7CB816A7A28A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A22BD2E-E9C2-A15B-06FB-553974CDE6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7052" y="2331691"/>
            <a:ext cx="3461285" cy="311053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“Add quote text here”</a:t>
            </a:r>
          </a:p>
        </p:txBody>
      </p:sp>
    </p:spTree>
    <p:extLst>
      <p:ext uri="{BB962C8B-B14F-4D97-AF65-F5344CB8AC3E}">
        <p14:creationId xmlns:p14="http://schemas.microsoft.com/office/powerpoint/2010/main" val="12316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C3909-1482-1013-E118-A2CE0A1D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119AD-4AAB-8B34-F6C1-8D76F0D453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42" y="2242938"/>
            <a:ext cx="10515600" cy="1325563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/>
              <a:t>Breaker slide 1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932" y="3564000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Section subhead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F6C2AD-0E53-2A94-6EDF-C2BC1C35E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41914" y="-121920"/>
            <a:ext cx="12408747" cy="69799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1B5349-CF21-E9D2-92A0-6C58C15A0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88" y="2165645"/>
            <a:ext cx="10515600" cy="1325563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/>
              <a:t>Breaker </a:t>
            </a:r>
            <a:br>
              <a:rPr lang="en-US"/>
            </a:br>
            <a:r>
              <a:rPr lang="en-US"/>
              <a:t>slide 2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Section subhead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89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07C2D6-AB1B-B84B-BC13-7D79E8BCF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6318" y="-148043"/>
            <a:ext cx="12499929" cy="70312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06D8CC-65FF-0E59-2392-2C0EBC060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7468" y="2165645"/>
            <a:ext cx="10515600" cy="1325563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/>
              <a:t>Breaker </a:t>
            </a:r>
            <a:br>
              <a:rPr lang="en-US"/>
            </a:br>
            <a:r>
              <a:rPr lang="en-US"/>
              <a:t>slide 3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Section subhead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reaker Heading1-Blue-DarkBlu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76489-9A30-702B-3E26-D818458928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7468" y="2165645"/>
            <a:ext cx="10515600" cy="1325563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/>
              <a:t>Breaker </a:t>
            </a:r>
            <a:br>
              <a:rPr lang="en-US"/>
            </a:br>
            <a:r>
              <a:rPr lang="en-US"/>
              <a:t>slide 4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0A3391-0472-724C-8E32-AA7421F01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4598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Section subhead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62997B-3AAD-0D48-95DC-60BECBF9FEF6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  <p:pic>
        <p:nvPicPr>
          <p:cNvPr id="5" name="Picture 4" descr="A blue rectangle with black background&#10;&#10;Description automatically generated">
            <a:extLst>
              <a:ext uri="{FF2B5EF4-FFF2-40B4-BE49-F238E27FC236}">
                <a16:creationId xmlns:a16="http://schemas.microsoft.com/office/drawing/2014/main" id="{D115B473-1B85-DD59-52BE-0E90A80C94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2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8E66E-4300-C34D-B490-E2E6A73E5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0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37980B-A75B-014B-A7A8-965882204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34525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B5FF7D-C2EF-9E4C-A4CF-A835052E5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85992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7481C1-F4F0-BE4E-B991-152BB9620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7459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BC860F-BE8A-634D-9A96-33CE6D96B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926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A913FF-786C-1944-BF18-E9AB064B3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93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2D839-E390-8340-B649-B4FC5A6CF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1860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40EE3D-EEFC-874A-A65B-DDDE03FC3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43327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667BF2-B8EF-D949-9F15-FC3B3099A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94794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201170-3375-514F-99C2-E37C69039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46258" y="1811216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67BC68-4FB2-EE4A-A33E-6A7AF0CF4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926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77C142-7A53-7A4A-A8FB-FBF33048E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93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DC5831-BE66-5045-87AF-18EBDF027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1860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B65DE4-B016-474E-A1C1-495957C7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43327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8B3AA15-3E6B-C347-B0BE-F416C5684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94794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C0924D-A95B-1E43-84A3-825886C48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46258" y="3175160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0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34525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85992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7459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22785-C8F3-734E-AF20-487FED2CE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926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8AD1D6-A541-1941-8B56-2FF093676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93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44F750-124C-F246-BCDD-67595B93D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1860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5499656-96AE-C649-B3C1-81D5C6F6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43327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150134-3C23-2A41-8EC0-2D0F308CD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94794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A542EAC-EEE9-2748-9DAC-6986FFF63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46258" y="4539104"/>
            <a:ext cx="1047157" cy="1024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CDB1A-8B42-520A-323D-5D120AA42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0355A0D-4235-0CF1-A976-C33D8CCCBF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1916" y="3903218"/>
            <a:ext cx="3890150" cy="896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57188" indent="0">
              <a:buNone/>
              <a:defRPr/>
            </a:lvl2pPr>
            <a:lvl3pPr marL="714375" indent="0">
              <a:buNone/>
              <a:defRPr/>
            </a:lvl3pPr>
            <a:lvl4pPr marL="1081087" indent="0">
              <a:buNone/>
              <a:defRPr/>
            </a:lvl4pPr>
            <a:lvl5pPr marL="1438275" indent="0">
              <a:buNone/>
              <a:defRPr/>
            </a:lvl5pPr>
          </a:lstStyle>
          <a:p>
            <a:pPr lvl="0"/>
            <a:r>
              <a:rPr lang="en-GB"/>
              <a:t>Section subhead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577A8-7F18-CBCC-319C-10DC2550A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7468" y="2165645"/>
            <a:ext cx="4716354" cy="1325563"/>
          </a:xfrm>
        </p:spPr>
        <p:txBody>
          <a:bodyPr>
            <a:noAutofit/>
          </a:bodyPr>
          <a:lstStyle>
            <a:lvl1pPr>
              <a:defRPr sz="6000" b="1"/>
            </a:lvl1pPr>
          </a:lstStyle>
          <a:p>
            <a:r>
              <a:rPr lang="en-US"/>
              <a:t>Breaker </a:t>
            </a:r>
            <a:br>
              <a:rPr lang="en-US"/>
            </a:br>
            <a:r>
              <a:rPr lang="en-US"/>
              <a:t>slide 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84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ACCESSI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D92FD5-08EA-6BC8-29BC-BCF5EEFE1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2509143" y="-71523"/>
            <a:ext cx="10768951" cy="7616239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77C56A3-4FFE-73CF-6F7F-1F451E5B3F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51045" y="364425"/>
            <a:ext cx="1208955" cy="9797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D383FB-0467-4241-BEF0-D636E8867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15926" y="2605852"/>
            <a:ext cx="8651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390E57B-AF19-8642-9E47-AF887F52887B}"/>
              </a:ext>
            </a:extLst>
          </p:cNvPr>
          <p:cNvSpPr txBox="1"/>
          <p:nvPr userDrawn="1"/>
        </p:nvSpPr>
        <p:spPr>
          <a:xfrm>
            <a:off x="5610770" y="2808746"/>
            <a:ext cx="4343734" cy="26080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2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Thank You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@nhsengland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	company/</a:t>
            </a:r>
            <a:r>
              <a:rPr kumimoji="0" lang="en-GB" sz="2400" b="1" i="0" u="none" strike="noStrike" kern="1200" cap="none" spc="2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nhsengland</a:t>
            </a:r>
            <a:endParaRPr kumimoji="0" lang="en-GB" sz="2400" b="1" i="0" u="none" strike="noStrike" kern="1200" cap="none" spc="2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2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england.nhs.uk</a:t>
            </a:r>
            <a:endParaRPr lang="en-GB" sz="2400" b="1">
              <a:solidFill>
                <a:schemeClr val="tx1"/>
              </a:solidFill>
            </a:endParaRPr>
          </a:p>
        </p:txBody>
      </p:sp>
      <p:pic>
        <p:nvPicPr>
          <p:cNvPr id="5" name="Picture 4" descr="Twitter symbol">
            <a:extLst>
              <a:ext uri="{FF2B5EF4-FFF2-40B4-BE49-F238E27FC236}">
                <a16:creationId xmlns:a16="http://schemas.microsoft.com/office/drawing/2014/main" id="{6C1B65D7-2EE6-F44F-85AA-7C93787926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872040" y="3665234"/>
            <a:ext cx="390144" cy="390144"/>
          </a:xfrm>
          <a:prstGeom prst="rect">
            <a:avLst/>
          </a:prstGeom>
        </p:spPr>
      </p:pic>
      <p:pic>
        <p:nvPicPr>
          <p:cNvPr id="8" name="Picture 7" descr="LinkedIn symbol">
            <a:extLst>
              <a:ext uri="{FF2B5EF4-FFF2-40B4-BE49-F238E27FC236}">
                <a16:creationId xmlns:a16="http://schemas.microsoft.com/office/drawing/2014/main" id="{F2843EE8-F6F8-9D40-92C1-94FB4DCF14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85396" y="4266369"/>
            <a:ext cx="390144" cy="390144"/>
          </a:xfrm>
          <a:prstGeom prst="rect">
            <a:avLst/>
          </a:prstGeom>
        </p:spPr>
      </p:pic>
      <p:pic>
        <p:nvPicPr>
          <p:cNvPr id="72" name="Picture 96" descr="World-wide web symbol">
            <a:extLst>
              <a:ext uri="{FF2B5EF4-FFF2-40B4-BE49-F238E27FC236}">
                <a16:creationId xmlns:a16="http://schemas.microsoft.com/office/drawing/2014/main" id="{664BA24D-FA8C-EE4D-A2DC-491BF11D6F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767074" y="4806522"/>
            <a:ext cx="600075" cy="6000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CDB8-C05A-C540-BF85-5FDDA3660A2E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2"/>
                </a:solidFill>
              </a:rPr>
              <a:t>‹#›</a:t>
            </a:fld>
            <a:endParaRPr lang="en-GB" sz="1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2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310075"/>
            <a:ext cx="11404154" cy="42672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B4B32-B7B7-DB40-9D0C-2D4D8414C6EC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3715D-C90E-7C4B-B312-C707773A39DD}"/>
              </a:ext>
            </a:extLst>
          </p:cNvPr>
          <p:cNvSpPr txBox="1"/>
          <p:nvPr userDrawn="1"/>
        </p:nvSpPr>
        <p:spPr>
          <a:xfrm>
            <a:off x="2232561" y="317071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7E920E-FCD4-834F-9787-A19C03BDF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055424E-84DC-71BA-CBB2-BE0007D93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B2922A9-9C8F-43B1-7D0A-0C7761EE45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7672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Subhead if needed</a:t>
            </a:r>
          </a:p>
        </p:txBody>
      </p:sp>
    </p:spTree>
    <p:extLst>
      <p:ext uri="{BB962C8B-B14F-4D97-AF65-F5344CB8AC3E}">
        <p14:creationId xmlns:p14="http://schemas.microsoft.com/office/powerpoint/2010/main" val="1108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ample-Icons-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91C7AB-7F8B-2041-80C3-EE781F24E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741F68A-44AA-5742-B124-91614CFD1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058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18572B-1544-A043-9B02-7AB01C90C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34525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D2BEC2-9D68-CC4D-A04A-BB949A02D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85992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415083-D44F-FE40-A8D1-7BFAC700D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7459" y="3175160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737CC-78B4-0C46-99B9-341CFA60E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058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455CAA-C332-E746-A62B-4F86F892F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34525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F322EA-8B44-2C46-9412-34692FAFE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85992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DB462B7-0B7F-EA46-9EFF-D26991D23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37459" y="4544899"/>
            <a:ext cx="1047157" cy="1024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0BDAA4-2C6C-4E47-9616-5977DD23D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22911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91AF0D-B60D-2949-AB30-089AD6A4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74153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76B0456-3FC3-5D44-A9F1-56A57FD0B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25395" y="3175160"/>
            <a:ext cx="1991467" cy="194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69F651-3737-5832-DC5A-9DB8A57B6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CA835D-248C-29AB-B7DE-5AD7C7D2A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21844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head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B79D01-2A70-DAF1-6A65-BC0424C2F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Subhead if needed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5992"/>
            <a:ext cx="11088000" cy="3456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E2133D-2149-6B45-BEAB-A2D5E225B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08789" y="6336000"/>
            <a:ext cx="1139921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72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, subhead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36000"/>
            <a:ext cx="11088000" cy="3456000"/>
          </a:xfrm>
          <a:prstGeom prst="rect">
            <a:avLst/>
          </a:prstGeom>
        </p:spPr>
        <p:txBody>
          <a:bodyPr lIns="0" tIns="0" rIns="0" bIns="0" numCol="3" spcCol="432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2087999"/>
            <a:ext cx="11050700" cy="462017"/>
          </a:xfrm>
          <a:prstGeom prst="rect">
            <a:avLst/>
          </a:prstGeom>
        </p:spPr>
        <p:txBody>
          <a:bodyPr lIns="0" tIns="0" rIns="0" bIns="0" numCol="2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Subhead if needed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E4AB90-2CB6-0646-B56C-4B58E33EC9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9D545D-FD2F-4843-8588-07EBE7DDA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487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07F89CB-5AF7-9C7B-6503-F287E127E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eading, subhead, bullets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71999"/>
            <a:ext cx="11088000" cy="3456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20880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Subhead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771D90-A686-C949-8872-F69893BCF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D5CE1C-46DF-8846-A4A0-E19A9CC39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955267-CD3E-4484-1B20-32E90EB4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slide with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093" y="1647568"/>
            <a:ext cx="4909569" cy="313006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ts val="4200"/>
              </a:lnSpc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Headline over a number of lines,</a:t>
            </a:r>
            <a:br>
              <a:rPr lang="en-GB"/>
            </a:br>
            <a:r>
              <a:rPr lang="en-GB"/>
              <a:t>keep to maximum of four lines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tx1"/>
                </a:solidFill>
              </a:rPr>
              <a:pPr algn="r"/>
              <a:t>‹#›</a:t>
            </a:fld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F456E7-F404-A541-B6E9-27C1B10EC6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</p:spPr>
        <p:txBody>
          <a:bodyPr tIns="2340000"/>
          <a:lstStyle>
            <a:lvl1pPr algn="ctr">
              <a:buNone/>
              <a:defRPr/>
            </a:lvl1pPr>
          </a:lstStyle>
          <a:p>
            <a:r>
              <a:rPr lang="en-GB"/>
              <a:t>Click on icon to insert image (including Alt Text)</a:t>
            </a:r>
          </a:p>
        </p:txBody>
      </p:sp>
    </p:spTree>
    <p:extLst>
      <p:ext uri="{BB962C8B-B14F-4D97-AF65-F5344CB8AC3E}">
        <p14:creationId xmlns:p14="http://schemas.microsoft.com/office/powerpoint/2010/main" val="304328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 Grid Boxes 4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244FF8-F4E4-0514-77D0-8D8D69F93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1ACF78F6-439A-384B-9C21-D11B5B50E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B540671A-ED56-3548-A508-080ABBDB5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77721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7721" y="2088000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31884" y="1188000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1884" y="2089034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8FD6A08D-6DD3-C845-8B17-CC9297B60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77721" y="3749267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6017D8E3-CAD4-674B-ABC3-946291000D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77721" y="464926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B5A7277B-59DD-844A-A364-77AED24CB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39447" y="3752201"/>
            <a:ext cx="3564000" cy="900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7BD5561-5536-6F4A-AD32-EFB7423F22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1884" y="4650427"/>
            <a:ext cx="3564000" cy="1512000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BEB741-20EA-C36A-7EF8-DE1CD1F1A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 Grid Boxes 2UP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7F90A04B-AAE8-A248-ADF6-A73BF8ECD7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id="{08FEBAA5-9C5F-2648-899B-9991822EB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2000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242484D6-4364-A442-9ABC-5042556E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4378" y="2699082"/>
            <a:ext cx="3564000" cy="3311999"/>
          </a:xfrm>
          <a:prstGeom prst="rect">
            <a:avLst/>
          </a:prstGeom>
          <a:solidFill>
            <a:srgbClr val="F2F2F2"/>
          </a:solidFill>
        </p:spPr>
        <p:txBody>
          <a:bodyPr lIns="216000" tIns="216000" rIns="216000" bIns="21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Rectangle: Top Corners Rounded 21">
            <a:extLst>
              <a:ext uri="{FF2B5EF4-FFF2-40B4-BE49-F238E27FC236}">
                <a16:creationId xmlns:a16="http://schemas.microsoft.com/office/drawing/2014/main" id="{9E7ED11E-4751-6140-AC11-8C5B88B96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24378" y="1691082"/>
            <a:ext cx="3564000" cy="1008000"/>
          </a:xfrm>
          <a:prstGeom prst="round2SameRect">
            <a:avLst/>
          </a:prstGeom>
          <a:solidFill>
            <a:srgbClr val="E4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87C9DF-7113-134C-B859-0141E7D1B2DB}"/>
              </a:ext>
            </a:extLst>
          </p:cNvPr>
          <p:cNvSpPr txBox="1"/>
          <p:nvPr userDrawn="1"/>
        </p:nvSpPr>
        <p:spPr>
          <a:xfrm>
            <a:off x="4700954" y="65303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DD270E-858A-0745-A4F5-3FE5B49194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69572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787DC-00EF-B13A-FE97-CE51273E8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783BA3-377B-7D8A-0B7B-91C314676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8486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6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CE947E-1F3C-4CE2-B205-42ACABCD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187EB-CD8C-4429-80A8-057E397FF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8BCC8-525B-41FD-8646-596B1960C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74AD-8404-48D7-8DB8-BCC9125C3396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64A6-47BB-43DB-A152-9E1555760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3BD63-EE18-4132-8F91-68A0A2C0D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67EA4-DCE3-FB49-A794-A4595EF63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448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33" r:id="rId2"/>
    <p:sldLayoutId id="2147483834" r:id="rId3"/>
    <p:sldLayoutId id="2147483826" r:id="rId4"/>
    <p:sldLayoutId id="2147483827" r:id="rId5"/>
    <p:sldLayoutId id="2147483789" r:id="rId6"/>
    <p:sldLayoutId id="2147483818" r:id="rId7"/>
    <p:sldLayoutId id="2147483813" r:id="rId8"/>
    <p:sldLayoutId id="2147483814" r:id="rId9"/>
    <p:sldLayoutId id="2147483815" r:id="rId10"/>
    <p:sldLayoutId id="2147483719" r:id="rId11"/>
    <p:sldLayoutId id="2147483938" r:id="rId12"/>
    <p:sldLayoutId id="2147483939" r:id="rId13"/>
    <p:sldLayoutId id="2147483933" r:id="rId14"/>
    <p:sldLayoutId id="2147483824" r:id="rId15"/>
    <p:sldLayoutId id="2147483926" r:id="rId16"/>
    <p:sldLayoutId id="2147483927" r:id="rId17"/>
    <p:sldLayoutId id="2147483929" r:id="rId18"/>
    <p:sldLayoutId id="2147483928" r:id="rId19"/>
    <p:sldLayoutId id="2147483930" r:id="rId20"/>
    <p:sldLayoutId id="2147483924" r:id="rId21"/>
    <p:sldLayoutId id="2147483940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F36BB75-00F7-7C75-460E-A8D739B9F2E5}"/>
              </a:ext>
            </a:extLst>
          </p:cNvPr>
          <p:cNvSpPr txBox="1">
            <a:spLocks/>
          </p:cNvSpPr>
          <p:nvPr/>
        </p:nvSpPr>
        <p:spPr>
          <a:xfrm>
            <a:off x="165100" y="320040"/>
            <a:ext cx="5930900" cy="49883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4000" dirty="0">
                <a:solidFill>
                  <a:srgbClr val="003087"/>
                </a:solidFill>
              </a:rPr>
              <a:t> </a:t>
            </a:r>
          </a:p>
          <a:p>
            <a:pPr algn="ctr"/>
            <a:r>
              <a:rPr lang="en-GB" sz="4000" dirty="0">
                <a:solidFill>
                  <a:srgbClr val="003087"/>
                </a:solidFill>
              </a:rPr>
              <a:t>Foundation Programme  Curriculum 2021</a:t>
            </a:r>
          </a:p>
          <a:p>
            <a:pPr algn="ctr"/>
            <a:r>
              <a:rPr lang="en-GB" sz="4000" dirty="0">
                <a:solidFill>
                  <a:srgbClr val="003087"/>
                </a:solidFill>
              </a:rPr>
              <a:t>(2026 Revision) </a:t>
            </a:r>
          </a:p>
          <a:p>
            <a:pPr algn="ctr"/>
            <a:endParaRPr lang="en-GB" sz="4000" dirty="0">
              <a:solidFill>
                <a:srgbClr val="003087"/>
              </a:solidFill>
            </a:endParaRPr>
          </a:p>
          <a:p>
            <a:pPr algn="ctr"/>
            <a:endParaRPr lang="en-GB" sz="4000" dirty="0">
              <a:solidFill>
                <a:srgbClr val="003087"/>
              </a:solidFill>
            </a:endParaRPr>
          </a:p>
          <a:p>
            <a:pPr algn="ctr"/>
            <a:r>
              <a:rPr lang="en-GB" sz="4000" dirty="0">
                <a:solidFill>
                  <a:srgbClr val="003087"/>
                </a:solidFill>
              </a:rPr>
              <a:t>Summary for trainers and supervisors</a:t>
            </a:r>
          </a:p>
          <a:p>
            <a:pPr algn="ctr"/>
            <a:endParaRPr lang="en-GB" sz="4000" dirty="0">
              <a:solidFill>
                <a:srgbClr val="003087"/>
              </a:solidFill>
            </a:endParaRPr>
          </a:p>
        </p:txBody>
      </p:sp>
      <p:pic>
        <p:nvPicPr>
          <p:cNvPr id="15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2EE8F6C6-FA80-8DFA-C879-A2BB681F7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992F37-8129-62C3-1804-1FA83C62BEE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94500" y="953939"/>
            <a:ext cx="3832146" cy="3755692"/>
          </a:xfrm>
          <a:prstGeom prst="rect">
            <a:avLst/>
          </a:prstGeom>
          <a:extLst>
            <a:ext uri="{FAA26D3D-D897-4be2-8F04-BA451C77F1D7}">
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</a:ext>
          </a:extLst>
        </p:spPr>
      </p:pic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FD196816-2BA5-E2DD-C396-9CC96F0A621A}"/>
              </a:ext>
            </a:extLst>
          </p:cNvPr>
          <p:cNvSpPr/>
          <p:nvPr/>
        </p:nvSpPr>
        <p:spPr>
          <a:xfrm>
            <a:off x="7122282" y="1267470"/>
            <a:ext cx="3176582" cy="3128629"/>
          </a:xfrm>
          <a:prstGeom prst="roundRect">
            <a:avLst>
              <a:gd name="adj" fmla="val 10427"/>
            </a:avLst>
          </a:prstGeom>
          <a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07881F-441B-B849-D7B6-9C78DB23DE0F}"/>
              </a:ext>
            </a:extLst>
          </p:cNvPr>
          <p:cNvGrpSpPr/>
          <p:nvPr/>
        </p:nvGrpSpPr>
        <p:grpSpPr>
          <a:xfrm>
            <a:off x="9938668" y="4508807"/>
            <a:ext cx="2088232" cy="2163445"/>
            <a:chOff x="0" y="0"/>
            <a:chExt cx="2694305" cy="2710180"/>
          </a:xfrm>
        </p:grpSpPr>
        <p:sp>
          <p:nvSpPr>
            <p:cNvPr id="19" name="Rounded Rectangle 6">
              <a:extLst>
                <a:ext uri="{FF2B5EF4-FFF2-40B4-BE49-F238E27FC236}">
                  <a16:creationId xmlns:a16="http://schemas.microsoft.com/office/drawing/2014/main" id="{B0A8F67C-4D52-9F3F-0580-4797B433E063}"/>
                </a:ext>
              </a:extLst>
            </p:cNvPr>
            <p:cNvSpPr/>
            <p:nvPr/>
          </p:nvSpPr>
          <p:spPr>
            <a:xfrm>
              <a:off x="248285" y="244475"/>
              <a:ext cx="2193290" cy="2199640"/>
            </a:xfrm>
            <a:prstGeom prst="roundRect">
              <a:avLst>
                <a:gd name="adj" fmla="val 9127"/>
              </a:avLst>
            </a:prstGeom>
            <a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solidFill>
                    <a:srgbClr val="000000"/>
                  </a:solidFill>
                  <a:effectLst/>
                  <a:ea typeface="ＭＳ Ｐゴシック"/>
                  <a:cs typeface="Times New Roman"/>
                </a:rPr>
                <a:t> 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7CD8B55-400A-F9A9-582F-FCF166BFB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0" y="0"/>
              <a:ext cx="2694305" cy="2710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02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797">
        <p:fade/>
      </p:transition>
    </mc:Choice>
    <mc:Fallback xmlns="">
      <p:transition spd="med" advTm="1879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D6310-FC4D-C080-29AA-D3E70077C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42" y="2830286"/>
            <a:ext cx="10515600" cy="1262743"/>
          </a:xfrm>
        </p:spPr>
        <p:txBody>
          <a:bodyPr/>
          <a:lstStyle/>
          <a:p>
            <a:r>
              <a:rPr lang="en-GB" dirty="0"/>
              <a:t> </a:t>
            </a:r>
            <a:r>
              <a:rPr lang="en-GB" dirty="0">
                <a:solidFill>
                  <a:srgbClr val="003087"/>
                </a:solidFill>
              </a:rPr>
              <a:t>Thank you for listening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A292E-B948-FCC9-0BCB-7962965B9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222" y="282976"/>
            <a:ext cx="2664183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8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355">
        <p:fade/>
      </p:transition>
    </mc:Choice>
    <mc:Fallback xmlns="">
      <p:transition spd="med" advTm="8355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95C653-E690-6EC2-EFC6-3CAA792F64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000" y="781072"/>
            <a:ext cx="3564000" cy="3648881"/>
          </a:xfrm>
        </p:spPr>
        <p:txBody>
          <a:bodyPr/>
          <a:lstStyle/>
          <a:p>
            <a:r>
              <a:rPr lang="en-GB" sz="2000" dirty="0"/>
              <a:t>Angela Burton </a:t>
            </a:r>
          </a:p>
          <a:p>
            <a:endParaRPr lang="en-GB" sz="2000" dirty="0"/>
          </a:p>
          <a:p>
            <a:r>
              <a:rPr lang="en-GB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EDC0D-A377-B4C2-2D34-B9F25DEED1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14000" y="781072"/>
            <a:ext cx="3564000" cy="3714728"/>
          </a:xfrm>
        </p:spPr>
        <p:txBody>
          <a:bodyPr/>
          <a:lstStyle/>
          <a:p>
            <a:r>
              <a:rPr lang="en-GB" sz="2000" dirty="0"/>
              <a:t>Paul Clarke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4B281E-94B8-E107-5415-2A30FBFD2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800599"/>
            <a:ext cx="11404154" cy="1415143"/>
          </a:xfrm>
        </p:spPr>
        <p:txBody>
          <a:bodyPr>
            <a:normAutofit fontScale="90000"/>
          </a:bodyPr>
          <a:lstStyle/>
          <a:p>
            <a:pPr marL="21600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tabLst/>
              <a:defRPr/>
            </a:pP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Foundation Programme Directors for Portfolio and Generic Skills with the Northern Foundation School and co-chairs of the UK e-portfolio team advisory group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CA0F48-28E9-B3C1-BB3D-4047D34D2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10" y="1618738"/>
            <a:ext cx="2386665" cy="252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C638B3-FBAE-261B-ED0E-7704279AC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971" y="250319"/>
            <a:ext cx="2664183" cy="1219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3F0CF-56F4-90FB-08FE-72B6E5F9D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874" y="1528738"/>
            <a:ext cx="2140613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3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66">
        <p:fade/>
      </p:transition>
    </mc:Choice>
    <mc:Fallback xmlns="">
      <p:transition spd="med" advTm="26366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38CD63A1-340F-AF47-BC76-77C1B8EF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78043"/>
            <a:ext cx="11518654" cy="1107821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	</a:t>
            </a:r>
            <a:br>
              <a:rPr lang="en-GB" sz="2800" dirty="0"/>
            </a:br>
            <a:br>
              <a:rPr lang="en-GB" sz="2800" dirty="0"/>
            </a:br>
            <a:r>
              <a:rPr lang="en-GB" sz="3100" dirty="0">
                <a:solidFill>
                  <a:srgbClr val="003087"/>
                </a:solidFill>
              </a:rPr>
              <a:t>Overview of Revision of FP Curriculum 2021</a:t>
            </a:r>
            <a:br>
              <a:rPr lang="en-GB" sz="3100" dirty="0">
                <a:solidFill>
                  <a:srgbClr val="003087"/>
                </a:solidFill>
              </a:rPr>
            </a:br>
            <a:r>
              <a:rPr lang="en-GB" dirty="0">
                <a:solidFill>
                  <a:srgbClr val="003087"/>
                </a:solidFill>
              </a:rPr>
              <a:t> </a:t>
            </a:r>
            <a:br>
              <a:rPr lang="en-GB" dirty="0"/>
            </a:br>
            <a:r>
              <a:rPr lang="en-GB" sz="2800" dirty="0"/>
              <a:t>	</a:t>
            </a:r>
            <a:endParaRPr lang="en-GB" sz="28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94638D-C17F-D749-9360-E2332845D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46" y="1185864"/>
            <a:ext cx="12070474" cy="5672136"/>
          </a:xfrm>
        </p:spPr>
        <p:txBody>
          <a:bodyPr>
            <a:normAutofit/>
          </a:bodyPr>
          <a:lstStyle/>
          <a:p>
            <a:pPr marL="216000">
              <a:spcAft>
                <a:spcPts val="1200"/>
              </a:spcAft>
              <a:buClr>
                <a:schemeClr val="accent6"/>
              </a:buClr>
            </a:pPr>
            <a:r>
              <a:rPr lang="en-GB" b="1" dirty="0">
                <a:solidFill>
                  <a:srgbClr val="003087"/>
                </a:solidFill>
                <a:effectLst/>
              </a:rPr>
              <a:t>The FP Curriculum 2021 was revised in 2026 with full stakeholder consultation in 2025 from: </a:t>
            </a:r>
          </a:p>
          <a:p>
            <a:pPr marL="216000">
              <a:spcAft>
                <a:spcPts val="1200"/>
              </a:spcAft>
              <a:buClr>
                <a:schemeClr val="accent6"/>
              </a:buClr>
            </a:pPr>
            <a:r>
              <a:rPr lang="en-GB" sz="2000" dirty="0">
                <a:solidFill>
                  <a:srgbClr val="000000"/>
                </a:solidFill>
              </a:rPr>
              <a:t>AoMRC Foundation Programme Committee (AFPC), </a:t>
            </a:r>
            <a:r>
              <a:rPr lang="en-GB" sz="2000" dirty="0">
                <a:solidFill>
                  <a:srgbClr val="000000"/>
                </a:solidFill>
                <a:effectLst/>
              </a:rPr>
              <a:t>FSDs, FTPDs (Wales and Sussex)</a:t>
            </a:r>
          </a:p>
          <a:p>
            <a:pPr marL="216000">
              <a:spcAft>
                <a:spcPts val="1200"/>
              </a:spcAft>
              <a:buClr>
                <a:schemeClr val="accent6"/>
              </a:buClr>
            </a:pPr>
            <a:r>
              <a:rPr lang="en-GB" sz="2000" dirty="0">
                <a:solidFill>
                  <a:srgbClr val="000000"/>
                </a:solidFill>
                <a:effectLst/>
              </a:rPr>
              <a:t>FDs via Foundation Doctors Advisory Board (FDAB) </a:t>
            </a:r>
          </a:p>
          <a:p>
            <a:pPr marL="216000">
              <a:spcAft>
                <a:spcPts val="1200"/>
              </a:spcAft>
              <a:buClr>
                <a:schemeClr val="accent6"/>
              </a:buClr>
            </a:pPr>
            <a:r>
              <a:rPr lang="en-GB" sz="2000" dirty="0">
                <a:solidFill>
                  <a:srgbClr val="000000"/>
                </a:solidFill>
              </a:rPr>
              <a:t>AoMRC patient lay committee, </a:t>
            </a:r>
            <a:r>
              <a:rPr lang="en-GB" sz="2000" dirty="0">
                <a:solidFill>
                  <a:srgbClr val="000000"/>
                </a:solidFill>
                <a:effectLst/>
              </a:rPr>
              <a:t>NHS Employers </a:t>
            </a:r>
          </a:p>
          <a:p>
            <a:pPr marL="216000">
              <a:spcAft>
                <a:spcPts val="1200"/>
              </a:spcAft>
              <a:buClr>
                <a:schemeClr val="accent6"/>
              </a:buClr>
            </a:pPr>
            <a:r>
              <a:rPr lang="en-GB" sz="2000" dirty="0">
                <a:solidFill>
                  <a:srgbClr val="000000"/>
                </a:solidFill>
                <a:effectLst/>
              </a:rPr>
              <a:t>Royal College reps experienced in curriculum design and contributions from RCPCH, </a:t>
            </a:r>
            <a:r>
              <a:rPr lang="en-GB" sz="2000" dirty="0" err="1">
                <a:solidFill>
                  <a:srgbClr val="000000"/>
                </a:solidFill>
                <a:effectLst/>
              </a:rPr>
              <a:t>SusQi</a:t>
            </a:r>
            <a:r>
              <a:rPr lang="en-GB" sz="2000" dirty="0">
                <a:solidFill>
                  <a:srgbClr val="000000"/>
                </a:solidFill>
                <a:effectLst/>
              </a:rPr>
              <a:t> and AoMRC patient safety leads.</a:t>
            </a:r>
            <a:endParaRPr lang="en-GB" dirty="0">
              <a:solidFill>
                <a:srgbClr val="000000"/>
              </a:solidFill>
              <a:effectLst/>
            </a:endParaRPr>
          </a:p>
          <a:p>
            <a:pPr marL="342900" indent="-126900">
              <a:spcAft>
                <a:spcPts val="1200"/>
              </a:spcAft>
              <a:buClr>
                <a:schemeClr val="accent6"/>
              </a:buClr>
            </a:pPr>
            <a:r>
              <a:rPr lang="en-GB" b="1" dirty="0">
                <a:solidFill>
                  <a:srgbClr val="003087"/>
                </a:solidFill>
              </a:rPr>
              <a:t>Revision reinforces Foundation Programme as a generalist curriculum promoting:</a:t>
            </a:r>
          </a:p>
          <a:p>
            <a:pPr marL="558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/>
              <a:t>patient safety </a:t>
            </a:r>
          </a:p>
          <a:p>
            <a:pPr marL="558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/>
              <a:t>people of all ages, including children and young people </a:t>
            </a:r>
          </a:p>
          <a:p>
            <a:pPr marL="558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/>
              <a:t>sustainability in QI activity  </a:t>
            </a:r>
          </a:p>
          <a:p>
            <a:pPr marL="558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/>
              <a:t>a core teaching programme to reflect learning in health inequalities and multimorbidity</a:t>
            </a: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C322E377-1820-D2AC-D694-0F3F8856B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5E633988-2B89-6728-D00F-9204EF816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14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6366">
        <p:fade/>
      </p:transition>
    </mc:Choice>
    <mc:Fallback xmlns="">
      <p:transition spd="med" advTm="66366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EEDC7E-4B59-7AC6-718C-F6FE5FF1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A22E4E1D-2DC9-6C60-B2A2-B17EA8DA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404154" cy="865186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3087"/>
                </a:solidFill>
              </a:rPr>
              <a:t>Key messages  	</a:t>
            </a:r>
            <a:endParaRPr lang="en-GB" sz="2800" spc="-40" dirty="0">
              <a:solidFill>
                <a:srgbClr val="003087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F0D880-0C97-70EA-4917-CF9D9BB42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447800"/>
            <a:ext cx="11253300" cy="51435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</a:pPr>
            <a:r>
              <a:rPr lang="en-GB" b="1" dirty="0">
                <a:solidFill>
                  <a:srgbClr val="00308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changes to assessment (summative/formative):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Higher Level Outcomes (HLOs )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Foundation Professional Capabilities (FPCs) [some wording changes to include revisions]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Supervised Learning Events (SLEs), encouragement to provide evidence of patient safety 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Quality </a:t>
            </a:r>
            <a:r>
              <a:rPr lang="en-GB" sz="2000" dirty="0">
                <a:solidFill>
                  <a:srgbClr val="000000"/>
                </a:solidFill>
              </a:rPr>
              <a:t>Improvement (QI) activity, encouragement to consider sustainability</a:t>
            </a:r>
            <a:endParaRPr lang="en-GB" sz="2000" dirty="0">
              <a:solidFill>
                <a:srgbClr val="000000"/>
              </a:solidFill>
              <a:effectLst/>
            </a:endParaRPr>
          </a:p>
          <a:p>
            <a:pPr marL="342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Clinical and Educational Supervisor (CS and ES) reports</a:t>
            </a:r>
            <a:endParaRPr lang="en-GB" sz="2000" dirty="0">
              <a:solidFill>
                <a:srgbClr val="000000"/>
              </a:solidFill>
            </a:endParaRPr>
          </a:p>
          <a:p>
            <a:pPr marL="342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Multisource feedback, including Team Assessment of Behaviour (TAB) summary and Placement Supervision Group (PSG) summary reports</a:t>
            </a:r>
          </a:p>
          <a:p>
            <a:pPr marL="342900" indent="-342900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Summary Narrative should reference patient safety and any QI work promoting safer practice </a:t>
            </a:r>
            <a:endParaRPr lang="en-GB" sz="2000" dirty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CE630BC9-530B-6BF0-FF88-09586E520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00DA5340-362C-4762-7E78-52EF96C9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28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548">
        <p:fade/>
      </p:transition>
    </mc:Choice>
    <mc:Fallback xmlns="">
      <p:transition spd="med" advTm="45548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FE7006F-74F5-A27B-A997-AADAEC236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2E6253A0-266E-239D-5A5F-E74EA2C9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46" y="393864"/>
            <a:ext cx="11404154" cy="865186"/>
          </a:xfrm>
        </p:spPr>
        <p:txBody>
          <a:bodyPr>
            <a:normAutofit/>
          </a:bodyPr>
          <a:lstStyle/>
          <a:p>
            <a:pPr algn="ctr"/>
            <a:r>
              <a:rPr lang="en-GB" sz="3100" dirty="0">
                <a:solidFill>
                  <a:srgbClr val="003087"/>
                </a:solidFill>
              </a:rPr>
              <a:t>Key messages </a:t>
            </a:r>
            <a:br>
              <a:rPr lang="en-GB" sz="3200" dirty="0">
                <a:solidFill>
                  <a:srgbClr val="003087"/>
                </a:solidFill>
              </a:rPr>
            </a:br>
            <a:r>
              <a:rPr lang="en-GB" sz="3200" dirty="0"/>
              <a:t>	</a:t>
            </a:r>
            <a:endParaRPr lang="en-GB" sz="32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A277F6-5E38-E574-85D0-C68795EFC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80937"/>
            <a:ext cx="11215200" cy="5283199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003087"/>
                </a:solidFill>
              </a:rPr>
              <a:t> </a:t>
            </a:r>
            <a:r>
              <a:rPr lang="en-GB" b="1" dirty="0">
                <a:solidFill>
                  <a:srgbClr val="003087"/>
                </a:solidFill>
              </a:rPr>
              <a:t>Some changes to terminology </a:t>
            </a:r>
          </a:p>
          <a:p>
            <a:pPr lvl="1">
              <a:lnSpc>
                <a:spcPct val="110000"/>
              </a:lnSpc>
            </a:pPr>
            <a:r>
              <a:rPr lang="en-GB" sz="2000" dirty="0"/>
              <a:t>Trainee changed to ‘resident doctor’, ‘foundation doctor’ or ‘FD’ </a:t>
            </a:r>
          </a:p>
          <a:p>
            <a:pPr lvl="1">
              <a:lnSpc>
                <a:spcPct val="110000"/>
              </a:lnSpc>
            </a:pPr>
            <a:r>
              <a:rPr lang="en-GB" sz="2000" dirty="0"/>
              <a:t>Differential attainment changed to ‘fairer training cultures’</a:t>
            </a:r>
          </a:p>
          <a:p>
            <a:pPr lvl="1">
              <a:lnSpc>
                <a:spcPct val="110000"/>
              </a:lnSpc>
            </a:pPr>
            <a:endParaRPr lang="en-GB" sz="2000" b="1" dirty="0">
              <a:solidFill>
                <a:srgbClr val="003087"/>
              </a:solidFill>
            </a:endParaRPr>
          </a:p>
          <a:p>
            <a:r>
              <a:rPr lang="en-GB" sz="2400" b="1" dirty="0">
                <a:solidFill>
                  <a:srgbClr val="003087"/>
                </a:solidFill>
              </a:rPr>
              <a:t> </a:t>
            </a:r>
            <a:r>
              <a:rPr lang="en-GB" b="1" dirty="0">
                <a:solidFill>
                  <a:srgbClr val="003087"/>
                </a:solidFill>
              </a:rPr>
              <a:t>Teaching topics to include: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Mental health (including mental illness)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Health inequalities, population health and social justice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Multimorbidity, frailty and end‑of‑life care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Human factors, simulation and systems working (promoting patient safety)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Leadership and teaching skills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Safeguarding (vulnerable adults and child protection) 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Use of technology and digital healthcare </a:t>
            </a:r>
          </a:p>
          <a:p>
            <a:pPr lvl="1">
              <a:lnSpc>
                <a:spcPct val="100000"/>
              </a:lnSpc>
            </a:pPr>
            <a:r>
              <a:rPr lang="en-GB" sz="2000" dirty="0"/>
              <a:t>QI methodology and environmental sustainability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361376C2-6722-F1C4-21D3-09FC704AD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A31D8E2D-D847-A9C2-6025-B0A6BB765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34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217">
        <p:fade/>
      </p:transition>
    </mc:Choice>
    <mc:Fallback xmlns="">
      <p:transition spd="med" advTm="46217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EE9A1EE-C955-34BD-D89E-4950C7C51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B531BD60-977D-00C5-9D4E-BA376EF4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479" y="360585"/>
            <a:ext cx="9408994" cy="7920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003087"/>
                </a:solidFill>
              </a:rPr>
              <a:t> </a:t>
            </a:r>
            <a:br>
              <a:rPr lang="en-GB" sz="3200" dirty="0">
                <a:solidFill>
                  <a:srgbClr val="003087"/>
                </a:solidFill>
              </a:rPr>
            </a:br>
            <a:r>
              <a:rPr lang="en-GB" sz="2900" dirty="0">
                <a:solidFill>
                  <a:srgbClr val="003087"/>
                </a:solidFill>
              </a:rPr>
              <a:t>Examples of e-portfolio tools to evidence patient safety</a:t>
            </a:r>
            <a:br>
              <a:rPr lang="en-GB" sz="2800" dirty="0">
                <a:solidFill>
                  <a:srgbClr val="003087"/>
                </a:solidFill>
              </a:rPr>
            </a:br>
            <a:endParaRPr lang="en-GB" sz="28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9E599C-D808-A249-99DD-42BBC2B2B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79" y="1727200"/>
            <a:ext cx="10552176" cy="4280408"/>
          </a:xfrm>
        </p:spPr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b="1" dirty="0"/>
              <a:t>FPC 1 – 5 </a:t>
            </a:r>
            <a:r>
              <a:rPr lang="en-GB" sz="2400" dirty="0"/>
              <a:t>should demonstrate evidence of patient safety with emphasis on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safe prescribing, high risk prescribing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Blood transfusion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Effective guideline use 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Effective handover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Effective documentation</a:t>
            </a:r>
          </a:p>
          <a:p>
            <a:pPr marL="800100" lvl="2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Effective teamworking </a:t>
            </a:r>
          </a:p>
          <a:p>
            <a:pPr indent="-685800"/>
            <a:r>
              <a:rPr lang="en-GB" sz="2400" dirty="0">
                <a:solidFill>
                  <a:srgbClr val="003087"/>
                </a:solidFill>
              </a:rPr>
              <a:t> </a:t>
            </a:r>
            <a:r>
              <a:rPr lang="en-GB" sz="2400" i="1" dirty="0">
                <a:solidFill>
                  <a:srgbClr val="003087"/>
                </a:solidFill>
              </a:rPr>
              <a:t>(Evidence - SLEs, TAB and PSG, reflective practice (RP))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B4D66510-2C99-2629-7374-2C9B8B4DB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6AF47E28-7F13-718E-AC78-EE337228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5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477">
        <p:fade/>
      </p:transition>
    </mc:Choice>
    <mc:Fallback xmlns="">
      <p:transition spd="med" advTm="47477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869B5D7-C360-97F2-784B-068B8B513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EF5E2978-3804-D37A-26EE-293562B3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196723"/>
            <a:ext cx="9165336" cy="1178864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rgbClr val="003087"/>
                </a:solidFill>
              </a:rPr>
              <a:t>Examples of e-portfolio tools to evidence patient safety</a:t>
            </a:r>
            <a:endParaRPr lang="en-GB" sz="26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6A7DB4-2D6A-856D-ABF7-E5AB4006B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" y="1532031"/>
            <a:ext cx="11283696" cy="5325969"/>
          </a:xfrm>
        </p:spPr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b="1" dirty="0"/>
              <a:t>FPC 6 – 9 </a:t>
            </a:r>
            <a:r>
              <a:rPr lang="en-GB" sz="2400" dirty="0"/>
              <a:t>include evidence of patient safety with emphasis on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Importance of handover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Communication, availability and teamworking, recognising care of children and young people </a:t>
            </a:r>
            <a:r>
              <a:rPr lang="en-GB" sz="2400" i="1" dirty="0">
                <a:solidFill>
                  <a:srgbClr val="003087"/>
                </a:solidFill>
              </a:rPr>
              <a:t>(Evidence - SLEs, LEADER form, ES and CS reports, TAB, PSG, RP)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QI activity - sustainability encouraged and may include initiatives to improve patient safety </a:t>
            </a:r>
            <a:r>
              <a:rPr lang="en-GB" sz="2400" i="1" dirty="0">
                <a:solidFill>
                  <a:srgbClr val="003087"/>
                </a:solidFill>
              </a:rPr>
              <a:t>(Evidence - SLEs (LEADER form), QIP form, ES/CS reports, PSG feedback, survey completion, RP)</a:t>
            </a:r>
          </a:p>
          <a:p>
            <a:endParaRPr lang="en-GB" sz="2400" i="1" dirty="0">
              <a:solidFill>
                <a:srgbClr val="003087"/>
              </a:solidFill>
            </a:endParaRPr>
          </a:p>
          <a:p>
            <a:r>
              <a:rPr lang="en-GB" sz="2400" b="1" dirty="0"/>
              <a:t>FPC13</a:t>
            </a:r>
            <a:r>
              <a:rPr lang="en-GB" sz="2400" dirty="0"/>
              <a:t> should demonstrate an exploration of the breadth of medical practice to broaden knowledge</a:t>
            </a:r>
            <a:r>
              <a:rPr lang="en-GB" sz="2400" dirty="0">
                <a:solidFill>
                  <a:srgbClr val="003087"/>
                </a:solidFill>
              </a:rPr>
              <a:t>. </a:t>
            </a:r>
            <a:r>
              <a:rPr lang="en-GB" sz="2400" i="1" dirty="0">
                <a:solidFill>
                  <a:srgbClr val="003087"/>
                </a:solidFill>
              </a:rPr>
              <a:t>(Evidence - career planning form, ES/CS reports, PSG, RP)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AB0AA29C-2F0D-AE08-7A9A-D5E15DA82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82CED69F-EBC4-413C-9CC4-2B2209EB1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88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634">
        <p:fade/>
      </p:transition>
    </mc:Choice>
    <mc:Fallback xmlns="">
      <p:transition spd="med" advTm="52634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6B1F82F-E088-A6C5-92C4-993F7CAC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3023654A-29D2-8520-F8E1-636208D3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46" y="304800"/>
            <a:ext cx="11404154" cy="66417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100" dirty="0">
                <a:solidFill>
                  <a:srgbClr val="003087"/>
                </a:solidFill>
              </a:rPr>
              <a:t>Tips for Trainers and Supervisors </a:t>
            </a:r>
            <a:br>
              <a:rPr lang="en-GB" sz="3200" dirty="0">
                <a:solidFill>
                  <a:srgbClr val="003087"/>
                </a:solidFill>
              </a:rPr>
            </a:br>
            <a:r>
              <a:rPr lang="en-GB" sz="3200" dirty="0"/>
              <a:t>	</a:t>
            </a:r>
            <a:endParaRPr lang="en-GB" sz="32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CB9D7F-FDC9-3473-6265-23B05D3D9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46" y="993738"/>
            <a:ext cx="11960308" cy="5775362"/>
          </a:xfrm>
        </p:spPr>
        <p:txBody>
          <a:bodyPr>
            <a:normAutofit fontScale="47500" lnSpcReduction="20000"/>
          </a:bodyPr>
          <a:lstStyle/>
          <a:p>
            <a:r>
              <a:rPr lang="en-GB" sz="3800" b="1" dirty="0">
                <a:solidFill>
                  <a:srgbClr val="003087"/>
                </a:solidFill>
              </a:rPr>
              <a:t>What will trainers need to do differently to support their FDs to embed into their practice and evidence the revised  curriculum? </a:t>
            </a:r>
          </a:p>
          <a:p>
            <a:r>
              <a:rPr lang="en-GB" sz="3800" b="1" dirty="0">
                <a:solidFill>
                  <a:srgbClr val="003399"/>
                </a:solidFill>
              </a:rPr>
              <a:t>Answer:  </a:t>
            </a:r>
            <a:r>
              <a:rPr lang="en-GB" sz="3800" dirty="0">
                <a:solidFill>
                  <a:srgbClr val="003399"/>
                </a:solidFill>
              </a:rPr>
              <a:t>The tools you are accustomed to using in e-portfolio to provide feedback to your FD are already familiar to you e.g. SLEs, TAB, PSG, Supervisor reports – no changes there.</a:t>
            </a:r>
          </a:p>
          <a:p>
            <a:endParaRPr lang="en-GB" sz="3800" dirty="0">
              <a:solidFill>
                <a:srgbClr val="003399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en-GB" sz="3800" b="1" dirty="0"/>
              <a:t>Encourage</a:t>
            </a:r>
            <a:r>
              <a:rPr lang="en-GB" sz="3800" dirty="0"/>
              <a:t> your FD to read their curriculum and pay attention to the FPC F1 &amp; F2 behaviours and revisions in it.</a:t>
            </a:r>
          </a:p>
          <a:p>
            <a:endParaRPr lang="en-GB" sz="2000" dirty="0"/>
          </a:p>
          <a:p>
            <a:pPr marL="514350" indent="-514350">
              <a:buFont typeface="+mj-lt"/>
              <a:buAutoNum type="arabicParenR" startAt="2"/>
            </a:pPr>
            <a:r>
              <a:rPr lang="en-GB" sz="3800" b="1" dirty="0"/>
              <a:t>Highlight</a:t>
            </a:r>
            <a:r>
              <a:rPr lang="en-GB" sz="3800" dirty="0"/>
              <a:t> and mention specifically in your documented feedback, if their care provided to patients demonstrates any or all of the following</a:t>
            </a:r>
          </a:p>
          <a:p>
            <a:r>
              <a:rPr lang="en-GB" sz="3800" dirty="0"/>
              <a:t>	</a:t>
            </a:r>
            <a:r>
              <a:rPr lang="en-GB" sz="3800" i="1" dirty="0"/>
              <a:t>patient safety (active engagement with patient safety principles, recognising risk, learning from incidents, 	contributing to safer systems of care) </a:t>
            </a:r>
          </a:p>
          <a:p>
            <a:r>
              <a:rPr lang="en-GB" sz="3800" i="1" dirty="0"/>
              <a:t>	provision of healthcare to children and young people (more inclusive approach to healthcare provision 	for </a:t>
            </a:r>
            <a:r>
              <a:rPr lang="en-GB" sz="3800" b="1" i="1" dirty="0"/>
              <a:t>children and young people)</a:t>
            </a:r>
          </a:p>
          <a:p>
            <a:endParaRPr lang="en-GB" sz="2000" b="1" dirty="0"/>
          </a:p>
          <a:p>
            <a:pPr marL="514350" indent="-514350">
              <a:buFont typeface="+mj-lt"/>
              <a:buAutoNum type="arabicParenR" startAt="3"/>
            </a:pPr>
            <a:r>
              <a:rPr lang="en-GB" sz="3800" b="1" dirty="0"/>
              <a:t>Encourage </a:t>
            </a:r>
            <a:r>
              <a:rPr lang="en-GB" sz="3800" dirty="0"/>
              <a:t>your FD to consider </a:t>
            </a:r>
            <a:r>
              <a:rPr lang="en-GB" sz="3800" b="1" dirty="0"/>
              <a:t>environmental and healthcare sustainability</a:t>
            </a:r>
            <a:r>
              <a:rPr lang="en-GB" sz="3800" dirty="0"/>
              <a:t>, particularly within quality improvement activity.</a:t>
            </a:r>
          </a:p>
          <a:p>
            <a:r>
              <a:rPr lang="en-GB" sz="3800" dirty="0"/>
              <a:t>	</a:t>
            </a:r>
            <a:r>
              <a:rPr lang="en-GB" sz="3800" i="1" dirty="0"/>
              <a:t>sustainability in QI activity (While sustainability‑focused projects are not mandatory, FDs are encouraged to 	reflect on environmental impact and demonstrate learning related to sustainable healthcare practices 	wherever possible)</a:t>
            </a:r>
          </a:p>
          <a:p>
            <a:endParaRPr lang="en-GB" sz="3800" dirty="0"/>
          </a:p>
          <a:p>
            <a:pPr marL="514350" indent="-514350">
              <a:buFont typeface="+mj-lt"/>
              <a:buAutoNum type="arabicParenR" startAt="4"/>
            </a:pPr>
            <a:r>
              <a:rPr lang="en-GB" sz="3800" b="1" dirty="0"/>
              <a:t>Make sure </a:t>
            </a:r>
            <a:r>
              <a:rPr lang="en-GB" sz="3800" dirty="0"/>
              <a:t>your FD is attending and learning from their core teaching programme, which has been updated to reflect contemporary learning needs, including health inequalities and multimorbidity.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4500" dirty="0"/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C80F7169-F45F-9D8B-90BA-4A567381B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0" y="0"/>
            <a:ext cx="2171700" cy="99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3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6054">
        <p:fade/>
      </p:transition>
    </mc:Choice>
    <mc:Fallback xmlns="">
      <p:transition spd="med" advTm="66054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1D06AB-C9AE-6A97-9A11-3BEDD5B1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4">
            <a:extLst>
              <a:ext uri="{FF2B5EF4-FFF2-40B4-BE49-F238E27FC236}">
                <a16:creationId xmlns:a16="http://schemas.microsoft.com/office/drawing/2014/main" id="{4A61158C-8C07-BFF7-DD50-50002C82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03200"/>
            <a:ext cx="12186320" cy="1308100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003087"/>
                </a:solidFill>
              </a:rPr>
              <a:t>Overall Key Messages</a:t>
            </a:r>
            <a:br>
              <a:rPr lang="en-GB" sz="3200" dirty="0">
                <a:solidFill>
                  <a:srgbClr val="003087"/>
                </a:solidFill>
              </a:rPr>
            </a:br>
            <a:r>
              <a:rPr lang="en-GB" sz="2800" dirty="0"/>
              <a:t>	</a:t>
            </a:r>
            <a:endParaRPr lang="en-GB" sz="2800" spc="-4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C10447-340C-EDC2-2594-7A56DE555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376528"/>
            <a:ext cx="11088000" cy="527827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</a:rPr>
              <a:t>A range of SLEs should be undertaken in each 4-month placement. The expectation is that </a:t>
            </a:r>
            <a:r>
              <a:rPr lang="en-GB" sz="2000" dirty="0">
                <a:solidFill>
                  <a:srgbClr val="000000"/>
                </a:solidFill>
              </a:rPr>
              <a:t>over the training year there will be sufficient SLEs </a:t>
            </a:r>
            <a:r>
              <a:rPr lang="en-GB" sz="2000" dirty="0">
                <a:solidFill>
                  <a:srgbClr val="000000"/>
                </a:solidFill>
                <a:effectLst/>
              </a:rPr>
              <a:t>to demonstrate achievement of </a:t>
            </a:r>
            <a:r>
              <a:rPr lang="en-GB" sz="2000" dirty="0">
                <a:solidFill>
                  <a:srgbClr val="000000"/>
                </a:solidFill>
              </a:rPr>
              <a:t>the FPCs (</a:t>
            </a:r>
            <a:r>
              <a:rPr lang="en-GB" sz="2000" dirty="0">
                <a:solidFill>
                  <a:srgbClr val="000000"/>
                </a:solidFill>
                <a:effectLst/>
              </a:rPr>
              <a:t>curriculum outcomes).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0000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revisions reflect a progressive curriculum promoting patient safety, inclusivity and sustainable healthcare, reflecting the realities of contemporary clinical practice.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2026 revision reflects progress and promotes patient safety as core to medical practice and updated wording makes it </a:t>
            </a:r>
            <a:r>
              <a:rPr lang="en-GB" sz="2000" b="1" i="1" dirty="0">
                <a:solidFill>
                  <a:srgbClr val="003087"/>
                </a:solidFill>
              </a:rPr>
              <a:t>more inclusive to children and young people</a:t>
            </a:r>
            <a:r>
              <a:rPr lang="en-GB" sz="2000" dirty="0"/>
              <a:t>.</a:t>
            </a:r>
            <a:r>
              <a:rPr lang="en-GB" sz="2000" b="1" i="1" dirty="0">
                <a:solidFill>
                  <a:srgbClr val="003087"/>
                </a:solidFill>
              </a:rPr>
              <a:t> </a:t>
            </a:r>
            <a:r>
              <a:rPr lang="en-GB" sz="2000" dirty="0"/>
              <a:t>This is important as FDs regularly interact with children and young people in a range of primary and secondary care placements, </a:t>
            </a:r>
            <a:r>
              <a:rPr lang="en-GB" sz="2000" b="1" i="1" dirty="0">
                <a:solidFill>
                  <a:srgbClr val="003087"/>
                </a:solidFill>
              </a:rPr>
              <a:t>even if they do not undertake a paediatric placement</a:t>
            </a:r>
            <a:r>
              <a:rPr lang="en-GB" sz="2000" dirty="0"/>
              <a:t>.</a:t>
            </a:r>
            <a:r>
              <a:rPr lang="en-GB" sz="2000" b="1" i="1" dirty="0"/>
              <a:t> </a:t>
            </a:r>
            <a:r>
              <a:rPr lang="en-GB" sz="2000" dirty="0"/>
              <a:t>(Darzi report)</a:t>
            </a:r>
          </a:p>
          <a:p>
            <a:endParaRPr lang="en-GB" sz="2000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This revision has included specific wording to recognise healthcare provision should be delivered with consideration to climate change and the environment, and FDs </a:t>
            </a:r>
            <a:r>
              <a:rPr lang="en-GB" sz="2000" b="1" i="1" dirty="0">
                <a:solidFill>
                  <a:srgbClr val="003087"/>
                </a:solidFill>
              </a:rPr>
              <a:t>should demonstrate learning in the provision of sustainable healthcare initiatives</a:t>
            </a:r>
            <a:r>
              <a:rPr lang="en-GB" sz="2000" dirty="0"/>
              <a:t>. QI activity should include a review of the impact on environmental sustainability.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Picture 1" descr="UK Foundation Programme">
            <a:extLst>
              <a:ext uri="{FF2B5EF4-FFF2-40B4-BE49-F238E27FC236}">
                <a16:creationId xmlns:a16="http://schemas.microsoft.com/office/drawing/2014/main" id="{030475CD-9330-CA46-3BD9-FC81D9482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81" y="393864"/>
            <a:ext cx="1927952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F06208FD-919E-21D3-C8D4-0784068C9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024" y="0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76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9981">
        <p:fade/>
      </p:transition>
    </mc:Choice>
    <mc:Fallback xmlns="">
      <p:transition spd="med" advTm="69981">
        <p:fade/>
      </p:transition>
    </mc:Fallback>
  </mc:AlternateContent>
</p:sld>
</file>

<file path=ppt/theme/theme1.xml><?xml version="1.0" encoding="utf-8"?>
<a:theme xmlns:a="http://schemas.openxmlformats.org/drawingml/2006/main" name="NHSD-Refresh-Theme-NOV1120B">
  <a:themeElements>
    <a:clrScheme name="Custom 2">
      <a:dk1>
        <a:srgbClr val="FFFFFF"/>
      </a:dk1>
      <a:lt1>
        <a:srgbClr val="231F20"/>
      </a:lt1>
      <a:dk2>
        <a:srgbClr val="005EB8"/>
      </a:dk2>
      <a:lt2>
        <a:srgbClr val="F4F6F8"/>
      </a:lt2>
      <a:accent1>
        <a:srgbClr val="003087"/>
      </a:accent1>
      <a:accent2>
        <a:srgbClr val="768692"/>
      </a:accent2>
      <a:accent3>
        <a:srgbClr val="C7CED3"/>
      </a:accent3>
      <a:accent4>
        <a:srgbClr val="99DDEB"/>
      </a:accent4>
      <a:accent5>
        <a:srgbClr val="80D2CC"/>
      </a:accent5>
      <a:accent6>
        <a:srgbClr val="425563"/>
      </a:accent6>
      <a:hlink>
        <a:srgbClr val="005EB8"/>
      </a:hlink>
      <a:folHlink>
        <a:srgbClr val="0030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SD-PPT-Template-Refresh_NOV2020-B" id="{06B772CD-B1AE-2743-BE7F-0BA8B46714EA}" vid="{16F65E12-3586-BC44-90B1-43C17D385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CDF450EB6F1046B33EE541AA1406A4" ma:contentTypeVersion="23" ma:contentTypeDescription="Create a new document." ma:contentTypeScope="" ma:versionID="653be2cf4393006b0f213cc5813c44fa">
  <xsd:schema xmlns:xsd="http://www.w3.org/2001/XMLSchema" xmlns:xs="http://www.w3.org/2001/XMLSchema" xmlns:p="http://schemas.microsoft.com/office/2006/metadata/properties" xmlns:ns2="4d4de4b5-bb9a-49ca-9a96-bebc32b577e7" xmlns:ns3="4e8ed25f-e524-462f-a0f4-a9a24ef012cf" targetNamespace="http://schemas.microsoft.com/office/2006/metadata/properties" ma:root="true" ma:fieldsID="06772ea3c2ce29b63471cb003d14f5d8" ns2:_="" ns3:_="">
    <xsd:import namespace="4d4de4b5-bb9a-49ca-9a96-bebc32b577e7"/>
    <xsd:import namespace="4e8ed25f-e524-462f-a0f4-a9a24ef012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3:_ip_UnifiedCompliancePolicyProperties" minOccurs="0"/>
                <xsd:element ref="ns3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e4b5-bb9a-49ca-9a96-bebc32b577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ed25f-e524-462f-a0f4-a9a24ef012cf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ip_UnifiedCompliancePolicyProperties" ma:index="18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2" nillable="true" ma:displayName="Taxonomy Catch All Column" ma:hidden="true" ma:list="{d3f708d2-48ee-4a18-b7aa-4ad2e6a83d8f}" ma:internalName="TaxCatchAll" ma:showField="CatchAllData" ma:web="4e8ed25f-e524-462f-a0f4-a9a24ef012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8ed25f-e524-462f-a0f4-a9a24ef012cf" xsi:nil="true"/>
    <_ip_UnifiedCompliancePolicyUIAction xmlns="4e8ed25f-e524-462f-a0f4-a9a24ef012cf" xsi:nil="true"/>
    <_ip_UnifiedCompliancePolicyProperties xmlns="4e8ed25f-e524-462f-a0f4-a9a24ef012cf" xsi:nil="true"/>
    <lcf76f155ced4ddcb4097134ff3c332f xmlns="4d4de4b5-bb9a-49ca-9a96-bebc32b577e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8589DA-192B-44BD-BA64-C2892A6092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4de4b5-bb9a-49ca-9a96-bebc32b577e7"/>
    <ds:schemaRef ds:uri="4e8ed25f-e524-462f-a0f4-a9a24ef012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B6D4F5-ECA0-4A22-A4DD-3335756FD6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2B3C52-C4E5-4003-8240-632FDE102EAB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4e8ed25f-e524-462f-a0f4-a9a24ef012cf"/>
    <ds:schemaRef ds:uri="812c2be7-8fd7-4bb8-8b9f-fc2fab703596"/>
    <ds:schemaRef ds:uri="4d4de4b5-bb9a-49ca-9a96-bebc32b577e7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971</Words>
  <Application>Microsoft Office PowerPoint</Application>
  <PresentationFormat>Widescreen</PresentationFormat>
  <Paragraphs>93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Aptos</vt:lpstr>
      <vt:lpstr>Arial</vt:lpstr>
      <vt:lpstr>Calibri</vt:lpstr>
      <vt:lpstr>NHSD-Refresh-Theme-NOV1120B</vt:lpstr>
      <vt:lpstr>PowerPoint Presentation</vt:lpstr>
      <vt:lpstr> Foundation Programme Directors for Portfolio and Generic Skills with the Northern Foundation School and co-chairs of the UK e-portfolio team advisory group.  </vt:lpstr>
      <vt:lpstr>   Overview of Revision of FP Curriculum 2021    </vt:lpstr>
      <vt:lpstr>Key messages   </vt:lpstr>
      <vt:lpstr>Key messages   </vt:lpstr>
      <vt:lpstr>  Examples of e-portfolio tools to evidence patient safety </vt:lpstr>
      <vt:lpstr>Examples of e-portfolio tools to evidence patient safety</vt:lpstr>
      <vt:lpstr>Tips for Trainers and Supervisors   </vt:lpstr>
      <vt:lpstr>Overall Key Messages  </vt:lpstr>
      <vt:lpstr> Thank you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Gregory Wye</dc:creator>
  <cp:lastModifiedBy>VARNAI, Kata (FOUNDATION PROGRAMME)</cp:lastModifiedBy>
  <cp:revision>86</cp:revision>
  <dcterms:created xsi:type="dcterms:W3CDTF">2020-11-30T10:49:03Z</dcterms:created>
  <dcterms:modified xsi:type="dcterms:W3CDTF">2026-07-30T13:18:00Z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0x01010057CDF450EB6F1046B33EE541AA1406A4</vt:lpwstr>
  </property>
  <property fmtid="{D5CDD505-2E9C-101B-9397-08002B2CF9AE}" pid="3" name="_dlc_DocIdItemGuid">
    <vt:lpwstr>56579ddb-1cdf-4035-9a3d-2da04fab6c26</vt:lpwstr>
  </property>
  <property fmtid="{D5CDD505-2E9C-101B-9397-08002B2CF9AE}" pid="4" name="MediaServiceImageTags">
    <vt:lpwstr/>
  </property>
  <property fmtid="{D5CDD505-2E9C-101B-9397-08002B2CF9AE}" pid="5" name="Order">
    <vt:r8>15100</vt:r8>
  </property>
  <property fmtid="{D5CDD505-2E9C-101B-9397-08002B2CF9AE}" pid="6" name="_ExtendedDescription">
    <vt:lpwstr/>
  </property>
</Properties>
</file>