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5"/>
  </p:notesMasterIdLst>
  <p:handoutMasterIdLst>
    <p:handoutMasterId r:id="rId16"/>
  </p:handoutMasterIdLst>
  <p:sldIdLst>
    <p:sldId id="256" r:id="rId5"/>
    <p:sldId id="257" r:id="rId6"/>
    <p:sldId id="271" r:id="rId7"/>
    <p:sldId id="270" r:id="rId8"/>
    <p:sldId id="267" r:id="rId9"/>
    <p:sldId id="268" r:id="rId10"/>
    <p:sldId id="269" r:id="rId11"/>
    <p:sldId id="272" r:id="rId12"/>
    <p:sldId id="264" r:id="rId13"/>
    <p:sldId id="273"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262"/>
    <p:restoredTop sz="77377"/>
  </p:normalViewPr>
  <p:slideViewPr>
    <p:cSldViewPr snapToGrid="0">
      <p:cViewPr varScale="1">
        <p:scale>
          <a:sx n="85" d="100"/>
          <a:sy n="85" d="100"/>
        </p:scale>
        <p:origin x="1806" y="96"/>
      </p:cViewPr>
      <p:guideLst/>
    </p:cSldViewPr>
  </p:slideViewPr>
  <p:notesTextViewPr>
    <p:cViewPr>
      <p:scale>
        <a:sx n="1" d="1"/>
        <a:sy n="1" d="1"/>
      </p:scale>
      <p:origin x="0" y="0"/>
    </p:cViewPr>
  </p:notesTextViewPr>
  <p:notesViewPr>
    <p:cSldViewPr snapToGrid="0">
      <p:cViewPr varScale="1">
        <p:scale>
          <a:sx n="96" d="100"/>
          <a:sy n="96" d="100"/>
        </p:scale>
        <p:origin x="3688" y="17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19572D0-8DDB-1BFB-4BB3-C331CF0FC68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BC020AE4-9B38-E3B9-AD10-A856A99858B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BAA17E2-9A6F-484A-9BBC-BE1B754815C6}" type="datetimeFigureOut">
              <a:rPr lang="en-GB" smtClean="0"/>
              <a:t>27/04/2026</a:t>
            </a:fld>
            <a:endParaRPr lang="en-GB"/>
          </a:p>
        </p:txBody>
      </p:sp>
      <p:sp>
        <p:nvSpPr>
          <p:cNvPr id="4" name="Footer Placeholder 3">
            <a:extLst>
              <a:ext uri="{FF2B5EF4-FFF2-40B4-BE49-F238E27FC236}">
                <a16:creationId xmlns:a16="http://schemas.microsoft.com/office/drawing/2014/main" id="{48013996-B49C-D30E-6D68-11F37BCE391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5B4BC13D-4B5F-F402-B0B1-60620278AB9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45D0A9C-590B-EF4A-8C38-195F23DF4B4E}" type="slidenum">
              <a:rPr lang="en-GB" smtClean="0"/>
              <a:t>‹#›</a:t>
            </a:fld>
            <a:endParaRPr lang="en-GB"/>
          </a:p>
        </p:txBody>
      </p:sp>
    </p:spTree>
    <p:extLst>
      <p:ext uri="{BB962C8B-B14F-4D97-AF65-F5344CB8AC3E}">
        <p14:creationId xmlns:p14="http://schemas.microsoft.com/office/powerpoint/2010/main" val="35836327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0B28E36-39B9-F942-9B03-A8EB92510E2E}" type="datetimeFigureOut">
              <a:rPr lang="en-GB" smtClean="0"/>
              <a:t>27/04/2026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BF7022-12FD-5F4D-8C7E-2A8934F6FBA2}" type="slidenum">
              <a:rPr lang="en-GB" smtClean="0"/>
              <a:t>‹#›</a:t>
            </a:fld>
            <a:endParaRPr lang="en-GB"/>
          </a:p>
        </p:txBody>
      </p:sp>
    </p:spTree>
    <p:extLst>
      <p:ext uri="{BB962C8B-B14F-4D97-AF65-F5344CB8AC3E}">
        <p14:creationId xmlns:p14="http://schemas.microsoft.com/office/powerpoint/2010/main" val="387290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7BF7022-12FD-5F4D-8C7E-2A8934F6FBA2}" type="slidenum">
              <a:rPr lang="en-GB" smtClean="0"/>
              <a:t>1</a:t>
            </a:fld>
            <a:endParaRPr lang="en-GB"/>
          </a:p>
        </p:txBody>
      </p:sp>
    </p:spTree>
    <p:extLst>
      <p:ext uri="{BB962C8B-B14F-4D97-AF65-F5344CB8AC3E}">
        <p14:creationId xmlns:p14="http://schemas.microsoft.com/office/powerpoint/2010/main" val="11989882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GB" dirty="0"/>
              <a:t>Hip fractures common orthopaedic presentation</a:t>
            </a:r>
          </a:p>
          <a:p>
            <a:pPr marL="171450" indent="-171450">
              <a:buFontTx/>
              <a:buChar char="-"/>
            </a:pPr>
            <a:r>
              <a:rPr lang="en-GB" dirty="0"/>
              <a:t>When deciding initial surgical management, variety of resources utilised to guide surgical management. (protocols, textbooks, online resources)</a:t>
            </a:r>
          </a:p>
          <a:p>
            <a:pPr marL="171450" indent="-171450">
              <a:buFontTx/>
              <a:buChar char="-"/>
            </a:pPr>
            <a:r>
              <a:rPr lang="en-GB" dirty="0"/>
              <a:t>AI could be useful as a tool for aiding clinician decision making </a:t>
            </a:r>
          </a:p>
          <a:p>
            <a:pPr marL="171450" indent="-171450">
              <a:buFontTx/>
              <a:buChar char="-"/>
            </a:pPr>
            <a:r>
              <a:rPr lang="en-GB" dirty="0"/>
              <a:t>AI – used in other specialties (ED, General Medicine, Radiology) for aiding clinician decision making for triage, diagnosis and management. Minimal research in orthopaedics </a:t>
            </a:r>
          </a:p>
        </p:txBody>
      </p:sp>
      <p:sp>
        <p:nvSpPr>
          <p:cNvPr id="4" name="Slide Number Placeholder 3"/>
          <p:cNvSpPr>
            <a:spLocks noGrp="1"/>
          </p:cNvSpPr>
          <p:nvPr>
            <p:ph type="sldNum" sz="quarter" idx="5"/>
          </p:nvPr>
        </p:nvSpPr>
        <p:spPr/>
        <p:txBody>
          <a:bodyPr/>
          <a:lstStyle/>
          <a:p>
            <a:fld id="{27BF7022-12FD-5F4D-8C7E-2A8934F6FBA2}" type="slidenum">
              <a:rPr lang="en-GB" smtClean="0"/>
              <a:t>2</a:t>
            </a:fld>
            <a:endParaRPr lang="en-GB"/>
          </a:p>
        </p:txBody>
      </p:sp>
    </p:spTree>
    <p:extLst>
      <p:ext uri="{BB962C8B-B14F-4D97-AF65-F5344CB8AC3E}">
        <p14:creationId xmlns:p14="http://schemas.microsoft.com/office/powerpoint/2010/main" val="14035693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7BF7022-12FD-5F4D-8C7E-2A8934F6FBA2}" type="slidenum">
              <a:rPr lang="en-GB" smtClean="0"/>
              <a:t>3</a:t>
            </a:fld>
            <a:endParaRPr lang="en-GB"/>
          </a:p>
        </p:txBody>
      </p:sp>
    </p:spTree>
    <p:extLst>
      <p:ext uri="{BB962C8B-B14F-4D97-AF65-F5344CB8AC3E}">
        <p14:creationId xmlns:p14="http://schemas.microsoft.com/office/powerpoint/2010/main" val="41283166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7BF7022-12FD-5F4D-8C7E-2A8934F6FBA2}" type="slidenum">
              <a:rPr lang="en-GB" smtClean="0"/>
              <a:t>5</a:t>
            </a:fld>
            <a:endParaRPr lang="en-GB"/>
          </a:p>
        </p:txBody>
      </p:sp>
    </p:spTree>
    <p:extLst>
      <p:ext uri="{BB962C8B-B14F-4D97-AF65-F5344CB8AC3E}">
        <p14:creationId xmlns:p14="http://schemas.microsoft.com/office/powerpoint/2010/main" val="22371018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307394-3AA6-02DA-0EEE-DE7A3161CD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EE0E9E-872C-A6D1-B89F-28DE62735C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B0AE03-84FD-5B01-C29B-F3CA88DB1DE8}"/>
              </a:ext>
            </a:extLst>
          </p:cNvPr>
          <p:cNvSpPr>
            <a:spLocks noGrp="1"/>
          </p:cNvSpPr>
          <p:nvPr>
            <p:ph type="body" idx="1"/>
          </p:nvPr>
        </p:nvSpPr>
        <p:spPr/>
        <p:txBody>
          <a:bodyPr/>
          <a:lstStyle/>
          <a:p>
            <a:pPr marL="171450" indent="-171450">
              <a:buFontTx/>
              <a:buChar char="-"/>
            </a:pPr>
            <a:r>
              <a:rPr lang="en-GB" dirty="0"/>
              <a:t>Conclusion</a:t>
            </a:r>
          </a:p>
          <a:p>
            <a:pPr marL="628650" marR="0" lvl="1" indent="-171450" algn="l" defTabSz="914400" rtl="0" eaLnBrk="1" fontAlgn="auto" latinLnBrk="0" hangingPunct="1">
              <a:lnSpc>
                <a:spcPct val="100000"/>
              </a:lnSpc>
              <a:spcBef>
                <a:spcPts val="0"/>
              </a:spcBef>
              <a:spcAft>
                <a:spcPts val="0"/>
              </a:spcAft>
              <a:buClrTx/>
              <a:buSzTx/>
              <a:buFontTx/>
              <a:buChar char="-"/>
              <a:tabLst/>
              <a:defRPr/>
            </a:pPr>
            <a:r>
              <a:rPr lang="en-GB" dirty="0"/>
              <a:t>Not reliably replicate orthopaedic consultant decision making for intracapsular neck of femur fracture management</a:t>
            </a:r>
          </a:p>
          <a:p>
            <a:pPr marL="628650" marR="0" lvl="1" indent="-171450" algn="l" defTabSz="914400" rtl="0" eaLnBrk="1" fontAlgn="auto" latinLnBrk="0" hangingPunct="1">
              <a:lnSpc>
                <a:spcPct val="100000"/>
              </a:lnSpc>
              <a:spcBef>
                <a:spcPts val="0"/>
              </a:spcBef>
              <a:spcAft>
                <a:spcPts val="0"/>
              </a:spcAft>
              <a:buClrTx/>
              <a:buSzTx/>
              <a:buFontTx/>
              <a:buChar char="-"/>
              <a:tabLst/>
              <a:defRPr/>
            </a:pPr>
            <a:r>
              <a:rPr lang="en-GB" dirty="0"/>
              <a:t>Poor initial agreement between ChatGPT and Consultants. Agreement improved with additional information. Improvement did not persist when validated on new sample</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dirty="0"/>
              <a:t>To clinicians </a:t>
            </a:r>
            <a:r>
              <a:rPr lang="en-GB" sz="1200" b="0" i="0" kern="1200" dirty="0">
                <a:solidFill>
                  <a:schemeClr val="tx1"/>
                </a:solidFill>
                <a:effectLst/>
                <a:latin typeface="+mn-lt"/>
                <a:ea typeface="+mn-ea"/>
                <a:cs typeface="+mn-cs"/>
              </a:rPr>
              <a:t>unfamiliar with AI </a:t>
            </a:r>
            <a:r>
              <a:rPr lang="en-GB" sz="1200" b="0" i="0" kern="1200" dirty="0" err="1">
                <a:solidFill>
                  <a:schemeClr val="tx1"/>
                </a:solidFill>
                <a:effectLst/>
                <a:latin typeface="+mn-lt"/>
                <a:ea typeface="+mn-ea"/>
                <a:cs typeface="+mn-cs"/>
              </a:rPr>
              <a:t>behavior</a:t>
            </a:r>
            <a:r>
              <a:rPr lang="en-GB" sz="1200" b="0" i="0" kern="1200" dirty="0">
                <a:solidFill>
                  <a:schemeClr val="tx1"/>
                </a:solidFill>
                <a:effectLst/>
                <a:latin typeface="+mn-lt"/>
                <a:ea typeface="+mn-ea"/>
                <a:cs typeface="+mn-cs"/>
              </a:rPr>
              <a:t>, the transient increase in agreement could create a false impression that the model has learned from feedback. However, the drop off in agreement in the validated sample </a:t>
            </a:r>
            <a:r>
              <a:rPr lang="en-GB" dirty="0"/>
              <a:t>strongly suggests there was forced alignment of the recommendations ChatGPT gave us regarding hip fracture management. In other words, the model simply agreed with anything we said without actually learning from it during the second round of responses.</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sz="1200" b="0" i="0" kern="1200" dirty="0">
                <a:solidFill>
                  <a:schemeClr val="tx1"/>
                </a:solidFill>
                <a:effectLst/>
                <a:latin typeface="+mn-lt"/>
                <a:ea typeface="+mn-ea"/>
                <a:cs typeface="+mn-cs"/>
              </a:rPr>
              <a:t>This key findings underscores a two significant risk factors regarding the use of AI in healthcare settings</a:t>
            </a:r>
          </a:p>
          <a:p>
            <a:pPr marL="628650" lvl="1" indent="-171450">
              <a:buFontTx/>
              <a:buChar char="-"/>
            </a:pPr>
            <a:r>
              <a:rPr lang="en-GB" b="0" i="0" kern="1200" dirty="0">
                <a:solidFill>
                  <a:schemeClr val="tx1"/>
                </a:solidFill>
                <a:effectLst/>
                <a:latin typeface="+mn-lt"/>
                <a:ea typeface="+mn-ea"/>
                <a:cs typeface="+mn-cs"/>
              </a:rPr>
              <a:t>Lack of explainability is the inability of users (i.e. us) to understand how AI uses out inputs to generate the outputs it gives us. This means when an output has been formed, we have no idea whether the output generated has used clinically validated rationale or spurious reasoning. </a:t>
            </a:r>
          </a:p>
          <a:p>
            <a:pPr marL="628650" lvl="1" indent="-171450">
              <a:buFontTx/>
              <a:buChar char="-"/>
            </a:pPr>
            <a:r>
              <a:rPr lang="en-GB" b="0" i="0" kern="1200" dirty="0">
                <a:solidFill>
                  <a:schemeClr val="tx1"/>
                </a:solidFill>
                <a:effectLst/>
                <a:latin typeface="+mn-lt"/>
                <a:ea typeface="+mn-ea"/>
                <a:cs typeface="+mn-cs"/>
              </a:rPr>
              <a:t>The generation of false information and reasoning which is not evidence based is known as hallucinations. This is the second risk of using AI and is very dangerous for patients as it can lead to completely the wrong diagnosis, triage outcome or management if AI uses non-clinically validated reasoning.</a:t>
            </a:r>
          </a:p>
          <a:p>
            <a:pPr marL="628650" lvl="1" indent="-171450">
              <a:buFontTx/>
              <a:buChar char="-"/>
            </a:pPr>
            <a:r>
              <a:rPr lang="en-GB" b="0" i="0" kern="1200" dirty="0">
                <a:solidFill>
                  <a:schemeClr val="tx1"/>
                </a:solidFill>
                <a:effectLst/>
                <a:latin typeface="+mn-lt"/>
                <a:ea typeface="+mn-ea"/>
                <a:cs typeface="+mn-cs"/>
              </a:rPr>
              <a:t>Risk especially great for more inexperienced doctors such as foundation doctors and trainees, more difficult to spot errors in reasoning if have limited knowledge of the specialty, condition and further management which would be indicated</a:t>
            </a:r>
          </a:p>
          <a:p>
            <a:pPr marL="171450" lvl="0" indent="-171450">
              <a:buFontTx/>
              <a:buChar char="-"/>
            </a:pPr>
            <a:r>
              <a:rPr lang="en-GB" b="0" i="0" kern="1200" dirty="0">
                <a:solidFill>
                  <a:schemeClr val="tx1"/>
                </a:solidFill>
                <a:effectLst/>
                <a:latin typeface="+mn-lt"/>
                <a:ea typeface="+mn-ea"/>
                <a:cs typeface="+mn-cs"/>
              </a:rPr>
              <a:t>Limitation</a:t>
            </a:r>
          </a:p>
          <a:p>
            <a:pPr marL="628650" lvl="1" indent="-171450">
              <a:buFontTx/>
              <a:buChar char="-"/>
            </a:pPr>
            <a:r>
              <a:rPr lang="en-GB" b="0" i="0" kern="1200" dirty="0">
                <a:solidFill>
                  <a:schemeClr val="tx1"/>
                </a:solidFill>
                <a:effectLst/>
                <a:latin typeface="+mn-lt"/>
                <a:ea typeface="+mn-ea"/>
                <a:cs typeface="+mn-cs"/>
              </a:rPr>
              <a:t>Constraint ChatGPT – asked to use NICE guidance, may have constrained outputs it could generate heavily recommended THR and hemi in 1</a:t>
            </a:r>
            <a:r>
              <a:rPr lang="en-GB" b="0" i="0" kern="1200" baseline="30000" dirty="0">
                <a:solidFill>
                  <a:schemeClr val="tx1"/>
                </a:solidFill>
                <a:effectLst/>
                <a:latin typeface="+mn-lt"/>
                <a:ea typeface="+mn-ea"/>
                <a:cs typeface="+mn-cs"/>
              </a:rPr>
              <a:t>st</a:t>
            </a:r>
            <a:r>
              <a:rPr lang="en-GB" b="0" i="0" kern="1200" dirty="0">
                <a:solidFill>
                  <a:schemeClr val="tx1"/>
                </a:solidFill>
                <a:effectLst/>
                <a:latin typeface="+mn-lt"/>
                <a:ea typeface="+mn-ea"/>
                <a:cs typeface="+mn-cs"/>
              </a:rPr>
              <a:t> round when consultants also recommended dynamic and cannulated hip screws which are not specifically recommended in NICE guidance but have been shown to be clinically validated. Thus, by trying to focus ChatGPT to use clinically validated sources we may have inadvertently restricted the responses it could give</a:t>
            </a:r>
          </a:p>
          <a:p>
            <a:pPr marL="171450" lvl="0" indent="-171450">
              <a:buFontTx/>
              <a:buChar char="-"/>
            </a:pPr>
            <a:r>
              <a:rPr lang="en-GB" b="0" i="0" kern="1200" dirty="0">
                <a:solidFill>
                  <a:schemeClr val="tx1"/>
                </a:solidFill>
                <a:effectLst/>
                <a:latin typeface="+mn-lt"/>
                <a:ea typeface="+mn-ea"/>
                <a:cs typeface="+mn-cs"/>
              </a:rPr>
              <a:t>Future work </a:t>
            </a:r>
          </a:p>
          <a:p>
            <a:pPr marL="628650" lvl="1" indent="-171450">
              <a:buFontTx/>
              <a:buChar char="-"/>
            </a:pPr>
            <a:r>
              <a:rPr lang="en-GB" b="0" i="0" kern="1200" dirty="0">
                <a:solidFill>
                  <a:schemeClr val="tx1"/>
                </a:solidFill>
                <a:effectLst/>
                <a:latin typeface="+mn-lt"/>
                <a:ea typeface="+mn-ea"/>
                <a:cs typeface="+mn-cs"/>
              </a:rPr>
              <a:t>Following on from this study we would strongly recommend using new clinically focused AI models in further research (such as </a:t>
            </a:r>
            <a:r>
              <a:rPr lang="en-GB" b="0" i="0" kern="1200" dirty="0" err="1">
                <a:solidFill>
                  <a:schemeClr val="tx1"/>
                </a:solidFill>
                <a:effectLst/>
                <a:latin typeface="+mn-lt"/>
                <a:ea typeface="+mn-ea"/>
                <a:cs typeface="+mn-cs"/>
              </a:rPr>
              <a:t>OpenEvidence</a:t>
            </a:r>
            <a:r>
              <a:rPr lang="en-GB" b="0" i="0" kern="1200" dirty="0">
                <a:solidFill>
                  <a:schemeClr val="tx1"/>
                </a:solidFill>
                <a:effectLst/>
                <a:latin typeface="+mn-lt"/>
                <a:ea typeface="+mn-ea"/>
                <a:cs typeface="+mn-cs"/>
              </a:rPr>
              <a:t> endorsed by NEJM). Would be useful to see them used as adjuncts to help summarise evidence with clinicians as the final decision maker rather than AI providing the definitive management decision for patients and to investigate if this helps improve outcomes for patients or adherence to national guidelines.</a:t>
            </a:r>
          </a:p>
          <a:p>
            <a:pPr marL="628650" lvl="1" indent="-171450">
              <a:buFontTx/>
              <a:buChar char="-"/>
            </a:pPr>
            <a:r>
              <a:rPr lang="en-GB" b="0" i="0" kern="1200" dirty="0">
                <a:solidFill>
                  <a:schemeClr val="tx1"/>
                </a:solidFill>
                <a:effectLst/>
                <a:latin typeface="+mn-lt"/>
                <a:ea typeface="+mn-ea"/>
                <a:cs typeface="+mn-cs"/>
              </a:rPr>
              <a:t>Furthermore, given AI is likely to become ever present in our working lives, would be useful to understand current AI literacy and education in healthcare professionals, how it is currently being utilised, if at all, and how it could be safely implemented to reap the benefits of AI while retaining the importance of patient safety</a:t>
            </a:r>
          </a:p>
          <a:p>
            <a:pPr marL="171450" lvl="0" indent="-171450">
              <a:buFontTx/>
              <a:buChar char="-"/>
            </a:pPr>
            <a:endParaRPr lang="en-GB"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ECC0D3E1-B362-2571-DAE0-12DF83182A5A}"/>
              </a:ext>
            </a:extLst>
          </p:cNvPr>
          <p:cNvSpPr>
            <a:spLocks noGrp="1"/>
          </p:cNvSpPr>
          <p:nvPr>
            <p:ph type="sldNum" sz="quarter" idx="5"/>
          </p:nvPr>
        </p:nvSpPr>
        <p:spPr/>
        <p:txBody>
          <a:bodyPr/>
          <a:lstStyle/>
          <a:p>
            <a:fld id="{27BF7022-12FD-5F4D-8C7E-2A8934F6FBA2}" type="slidenum">
              <a:rPr lang="en-GB" smtClean="0"/>
              <a:t>8</a:t>
            </a:fld>
            <a:endParaRPr lang="en-GB"/>
          </a:p>
        </p:txBody>
      </p:sp>
    </p:spTree>
    <p:extLst>
      <p:ext uri="{BB962C8B-B14F-4D97-AF65-F5344CB8AC3E}">
        <p14:creationId xmlns:p14="http://schemas.microsoft.com/office/powerpoint/2010/main" val="28756103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How Data was anonymised</a:t>
            </a:r>
          </a:p>
          <a:p>
            <a:pPr marL="171450" indent="-171450">
              <a:buFontTx/>
              <a:buChar char="-"/>
            </a:pPr>
            <a:r>
              <a:rPr lang="en-GB" sz="1200" b="0" i="0" kern="1200" dirty="0">
                <a:solidFill>
                  <a:schemeClr val="tx1"/>
                </a:solidFill>
                <a:effectLst/>
                <a:latin typeface="+mn-lt"/>
                <a:ea typeface="+mn-ea"/>
                <a:cs typeface="+mn-cs"/>
              </a:rPr>
              <a:t>All patient data were anonymised</a:t>
            </a:r>
          </a:p>
          <a:p>
            <a:pPr marL="171450" indent="-171450">
              <a:buFontTx/>
              <a:buChar char="-"/>
            </a:pPr>
            <a:r>
              <a:rPr lang="en-GB" sz="1200" b="0" i="0" kern="1200" dirty="0">
                <a:solidFill>
                  <a:schemeClr val="tx1"/>
                </a:solidFill>
                <a:effectLst/>
                <a:latin typeface="+mn-lt"/>
                <a:ea typeface="+mn-ea"/>
                <a:cs typeface="+mn-cs"/>
              </a:rPr>
              <a:t>Further de-identified by removing any dates</a:t>
            </a:r>
          </a:p>
          <a:p>
            <a:pPr marL="171450" indent="-171450">
              <a:buFontTx/>
              <a:buChar char="-"/>
            </a:pPr>
            <a:r>
              <a:rPr lang="en-GB" sz="1200" b="0" i="0" kern="1200" dirty="0">
                <a:solidFill>
                  <a:schemeClr val="tx1"/>
                </a:solidFill>
                <a:effectLst/>
                <a:latin typeface="+mn-lt"/>
                <a:ea typeface="+mn-ea"/>
                <a:cs typeface="+mn-cs"/>
              </a:rPr>
              <a:t>Suppressing rare diseases.</a:t>
            </a:r>
          </a:p>
          <a:p>
            <a:pPr marL="171450" indent="-171450">
              <a:buFontTx/>
              <a:buChar char="-"/>
            </a:pPr>
            <a:r>
              <a:rPr lang="en-GB" sz="1200" b="0" i="0" kern="1200" dirty="0">
                <a:solidFill>
                  <a:schemeClr val="tx1"/>
                </a:solidFill>
                <a:effectLst/>
                <a:latin typeface="+mn-lt"/>
                <a:ea typeface="+mn-ea"/>
                <a:cs typeface="+mn-cs"/>
              </a:rPr>
              <a:t>Opted out of allowing inputs to be used for external model training when data were entered into ChatGPT</a:t>
            </a:r>
          </a:p>
          <a:p>
            <a:pPr marL="628650" lvl="1" indent="-171450">
              <a:buFontTx/>
              <a:buChar char="-"/>
            </a:pPr>
            <a:r>
              <a:rPr lang="en-GB" sz="1200" b="0" i="0" kern="1200" dirty="0">
                <a:solidFill>
                  <a:schemeClr val="tx1"/>
                </a:solidFill>
                <a:effectLst/>
                <a:latin typeface="+mn-lt"/>
                <a:ea typeface="+mn-ea"/>
                <a:cs typeface="+mn-cs"/>
              </a:rPr>
              <a:t>As a result, no data flowed outside the temporarily closed chat system created on the ChatGPT web interface. </a:t>
            </a:r>
          </a:p>
          <a:p>
            <a:pPr marL="171450" lvl="0" indent="-171450">
              <a:buFontTx/>
              <a:buChar char="-"/>
            </a:pPr>
            <a:r>
              <a:rPr lang="en-GB" sz="1200" b="0" i="0" kern="1200" dirty="0">
                <a:solidFill>
                  <a:schemeClr val="tx1"/>
                </a:solidFill>
                <a:effectLst/>
                <a:latin typeface="+mn-lt"/>
                <a:ea typeface="+mn-ea"/>
                <a:cs typeface="+mn-cs"/>
              </a:rPr>
              <a:t>All data were deleted within 30 days of chat creation</a:t>
            </a:r>
          </a:p>
          <a:p>
            <a:pPr marL="628650" lvl="1" indent="-171450">
              <a:buFontTx/>
              <a:buChar char="-"/>
            </a:pPr>
            <a:r>
              <a:rPr lang="en-GB" sz="1200" b="0" i="0" kern="1200" dirty="0">
                <a:solidFill>
                  <a:schemeClr val="tx1"/>
                </a:solidFill>
                <a:effectLst/>
                <a:latin typeface="+mn-lt"/>
                <a:ea typeface="+mn-ea"/>
                <a:cs typeface="+mn-cs"/>
              </a:rPr>
              <a:t>ensuring no patient information was stored on external servers</a:t>
            </a:r>
          </a:p>
          <a:p>
            <a:pPr marL="171450" lvl="0" indent="-171450">
              <a:buFontTx/>
              <a:buChar char="-"/>
            </a:pPr>
            <a:r>
              <a:rPr lang="en-GB" sz="1200" b="0" i="0" kern="1200" dirty="0">
                <a:solidFill>
                  <a:schemeClr val="tx1"/>
                </a:solidFill>
                <a:effectLst/>
                <a:latin typeface="+mn-lt"/>
                <a:ea typeface="+mn-ea"/>
                <a:cs typeface="+mn-cs"/>
              </a:rPr>
              <a:t>Access to the temporary chat was restricted by password protection. </a:t>
            </a:r>
          </a:p>
          <a:p>
            <a:pPr marL="171450" lvl="0" indent="-171450">
              <a:buFontTx/>
              <a:buChar char="-"/>
            </a:pPr>
            <a:r>
              <a:rPr lang="en-GB" sz="1200" b="0" i="0" kern="1200" dirty="0">
                <a:solidFill>
                  <a:schemeClr val="tx1"/>
                </a:solidFill>
                <a:effectLst/>
                <a:latin typeface="+mn-lt"/>
                <a:ea typeface="+mn-ea"/>
                <a:cs typeface="+mn-cs"/>
              </a:rPr>
              <a:t>Consequently, individual consent was not obtained. </a:t>
            </a:r>
          </a:p>
          <a:p>
            <a:pPr marL="171450" lvl="0" indent="-171450">
              <a:buFontTx/>
              <a:buChar char="-"/>
            </a:pPr>
            <a:r>
              <a:rPr lang="en-GB" sz="1200" b="0" i="0" kern="1200" dirty="0">
                <a:solidFill>
                  <a:schemeClr val="tx1"/>
                </a:solidFill>
                <a:effectLst/>
                <a:latin typeface="+mn-lt"/>
                <a:ea typeface="+mn-ea"/>
                <a:cs typeface="+mn-cs"/>
              </a:rPr>
              <a:t>All methods complied with local data-protection regulations.</a:t>
            </a:r>
            <a:endParaRPr lang="en-GB" dirty="0"/>
          </a:p>
          <a:p>
            <a:endParaRPr lang="en-GB" dirty="0"/>
          </a:p>
          <a:p>
            <a:endParaRPr lang="en-GB" dirty="0"/>
          </a:p>
          <a:p>
            <a:r>
              <a:rPr lang="en-GB" dirty="0"/>
              <a:t>Limitations</a:t>
            </a:r>
          </a:p>
          <a:p>
            <a:pPr marL="171450" indent="-171450">
              <a:buFontTx/>
              <a:buChar char="-"/>
            </a:pPr>
            <a:r>
              <a:rPr lang="en-GB" sz="1200" b="0" i="0" kern="1200" dirty="0">
                <a:solidFill>
                  <a:schemeClr val="tx1"/>
                </a:solidFill>
                <a:effectLst/>
                <a:latin typeface="+mn-lt"/>
                <a:ea typeface="+mn-ea"/>
                <a:cs typeface="+mn-cs"/>
              </a:rPr>
              <a:t>Instructing ChatGPT to follow NICE guidance may have constrained its responses.</a:t>
            </a:r>
          </a:p>
          <a:p>
            <a:pPr marL="628650" lvl="1" indent="-171450">
              <a:buFontTx/>
              <a:buChar char="-"/>
            </a:pPr>
            <a:r>
              <a:rPr lang="en-GB" sz="1200" b="0" i="0" kern="1200" dirty="0">
                <a:solidFill>
                  <a:schemeClr val="tx1"/>
                </a:solidFill>
                <a:effectLst/>
                <a:latin typeface="+mn-lt"/>
                <a:ea typeface="+mn-ea"/>
                <a:cs typeface="+mn-cs"/>
              </a:rPr>
              <a:t>Consultants sometimes selected internal fixation (cannulated hip screws or dynamic hip screws) outside NICE recommendations; a less prescriptive prompt might have increased concordance, but could also allow the model to draw on non-recommended or lower-quality sources.</a:t>
            </a:r>
          </a:p>
          <a:p>
            <a:pPr marL="171450" indent="-171450">
              <a:buFontTx/>
              <a:buChar char="-"/>
            </a:pPr>
            <a:r>
              <a:rPr lang="en-GB" sz="1200" b="0" i="0" kern="1200" dirty="0">
                <a:solidFill>
                  <a:schemeClr val="tx1"/>
                </a:solidFill>
                <a:effectLst/>
                <a:latin typeface="+mn-lt"/>
                <a:ea typeface="+mn-ea"/>
                <a:cs typeface="+mn-cs"/>
              </a:rPr>
              <a:t>Could not fully control model variability between sessions. </a:t>
            </a:r>
          </a:p>
          <a:p>
            <a:pPr marL="628650" lvl="1" indent="-171450">
              <a:buFontTx/>
              <a:buChar char="-"/>
            </a:pPr>
            <a:r>
              <a:rPr lang="en-GB" sz="1200" b="0" i="0" kern="1200" dirty="0">
                <a:solidFill>
                  <a:schemeClr val="tx1"/>
                </a:solidFill>
                <a:effectLst/>
                <a:latin typeface="+mn-lt"/>
                <a:ea typeface="+mn-ea"/>
                <a:cs typeface="+mn-cs"/>
              </a:rPr>
              <a:t>Although prompts were submitted close together, small timing gaps existed between rounds and the validation run; completing all inputs within a single session or using a fixed API/model version would reduce this source of variation. </a:t>
            </a:r>
          </a:p>
          <a:p>
            <a:pPr marL="171450" lvl="0" indent="-171450">
              <a:buFontTx/>
              <a:buChar char="-"/>
            </a:pPr>
            <a:r>
              <a:rPr lang="en-GB" sz="1200" b="0" i="0" kern="1200" dirty="0">
                <a:solidFill>
                  <a:schemeClr val="tx1"/>
                </a:solidFill>
                <a:effectLst/>
                <a:latin typeface="+mn-lt"/>
                <a:ea typeface="+mn-ea"/>
                <a:cs typeface="+mn-cs"/>
              </a:rPr>
              <a:t>Third, when the MDT rationale was absent, the authors conferred with orthopaedic consultants to infer the reasoning behind MDT operative decisions. This approach introduces potential bias</a:t>
            </a:r>
          </a:p>
          <a:p>
            <a:pPr marL="628650" lvl="1" indent="-171450">
              <a:buFontTx/>
              <a:buChar char="-"/>
            </a:pPr>
            <a:r>
              <a:rPr lang="en-GB" sz="1200" b="0" i="0" kern="1200" dirty="0">
                <a:solidFill>
                  <a:schemeClr val="tx1"/>
                </a:solidFill>
                <a:effectLst/>
                <a:latin typeface="+mn-lt"/>
                <a:ea typeface="+mn-ea"/>
                <a:cs typeface="+mn-cs"/>
              </a:rPr>
              <a:t> ideally, future studies should elicit the rationale for all operative decisions at the time they are made. </a:t>
            </a:r>
          </a:p>
          <a:p>
            <a:pPr marL="171450" lvl="0" indent="-171450">
              <a:buFontTx/>
              <a:buChar char="-"/>
            </a:pPr>
            <a:r>
              <a:rPr lang="en-GB" sz="1200" b="0" i="0" kern="1200" dirty="0">
                <a:solidFill>
                  <a:schemeClr val="tx1"/>
                </a:solidFill>
                <a:effectLst/>
                <a:latin typeface="+mn-lt"/>
                <a:ea typeface="+mn-ea"/>
                <a:cs typeface="+mn-cs"/>
              </a:rPr>
              <a:t>Fourth, small numbers of patients in certain operation or mobility categories required collapsing categories for regression analyses, which may have reduced precision and obscured associations. ]</a:t>
            </a:r>
          </a:p>
          <a:p>
            <a:pPr marL="171450" lvl="0" indent="-171450">
              <a:buFontTx/>
              <a:buChar char="-"/>
            </a:pPr>
            <a:r>
              <a:rPr lang="en-GB" sz="1200" b="0" i="0" kern="1200" dirty="0">
                <a:solidFill>
                  <a:schemeClr val="tx1"/>
                </a:solidFill>
                <a:effectLst/>
                <a:latin typeface="+mn-lt"/>
                <a:ea typeface="+mn-ea"/>
                <a:cs typeface="+mn-cs"/>
              </a:rPr>
              <a:t>Finally, our in-session adjustments did not constitute true model retraining and produced only transient alignment with consultant decisions. </a:t>
            </a:r>
            <a:endParaRPr lang="en-GB" dirty="0"/>
          </a:p>
        </p:txBody>
      </p:sp>
      <p:sp>
        <p:nvSpPr>
          <p:cNvPr id="4" name="Slide Number Placeholder 3"/>
          <p:cNvSpPr>
            <a:spLocks noGrp="1"/>
          </p:cNvSpPr>
          <p:nvPr>
            <p:ph type="sldNum" sz="quarter" idx="5"/>
          </p:nvPr>
        </p:nvSpPr>
        <p:spPr/>
        <p:txBody>
          <a:bodyPr/>
          <a:lstStyle/>
          <a:p>
            <a:fld id="{27BF7022-12FD-5F4D-8C7E-2A8934F6FBA2}" type="slidenum">
              <a:rPr lang="en-GB" smtClean="0"/>
              <a:t>9</a:t>
            </a:fld>
            <a:endParaRPr lang="en-GB"/>
          </a:p>
        </p:txBody>
      </p:sp>
    </p:spTree>
    <p:extLst>
      <p:ext uri="{BB962C8B-B14F-4D97-AF65-F5344CB8AC3E}">
        <p14:creationId xmlns:p14="http://schemas.microsoft.com/office/powerpoint/2010/main" val="20843444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5227D2-333E-96AE-819B-4CD691CEEE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FA80D7-2326-7006-A0DB-9F185063214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A798B3-511A-8D3D-A4EF-275C54114BA3}"/>
              </a:ext>
            </a:extLst>
          </p:cNvPr>
          <p:cNvSpPr>
            <a:spLocks noGrp="1"/>
          </p:cNvSpPr>
          <p:nvPr>
            <p:ph type="body" idx="1"/>
          </p:nvPr>
        </p:nvSpPr>
        <p:spPr/>
        <p:txBody>
          <a:bodyPr/>
          <a:lstStyle/>
          <a:p>
            <a:pPr marL="171450" indent="-171450">
              <a:buFontTx/>
              <a:buChar char="-"/>
            </a:pPr>
            <a:endParaRPr lang="en-GB" dirty="0"/>
          </a:p>
        </p:txBody>
      </p:sp>
      <p:sp>
        <p:nvSpPr>
          <p:cNvPr id="4" name="Slide Number Placeholder 3">
            <a:extLst>
              <a:ext uri="{FF2B5EF4-FFF2-40B4-BE49-F238E27FC236}">
                <a16:creationId xmlns:a16="http://schemas.microsoft.com/office/drawing/2014/main" id="{F2EACF8B-B2C7-F5F2-EF2C-C34350A830BF}"/>
              </a:ext>
            </a:extLst>
          </p:cNvPr>
          <p:cNvSpPr>
            <a:spLocks noGrp="1"/>
          </p:cNvSpPr>
          <p:nvPr>
            <p:ph type="sldNum" sz="quarter" idx="5"/>
          </p:nvPr>
        </p:nvSpPr>
        <p:spPr/>
        <p:txBody>
          <a:bodyPr/>
          <a:lstStyle/>
          <a:p>
            <a:fld id="{27BF7022-12FD-5F4D-8C7E-2A8934F6FBA2}" type="slidenum">
              <a:rPr lang="en-GB" smtClean="0"/>
              <a:t>10</a:t>
            </a:fld>
            <a:endParaRPr lang="en-GB"/>
          </a:p>
        </p:txBody>
      </p:sp>
    </p:spTree>
    <p:extLst>
      <p:ext uri="{BB962C8B-B14F-4D97-AF65-F5344CB8AC3E}">
        <p14:creationId xmlns:p14="http://schemas.microsoft.com/office/powerpoint/2010/main" val="41120451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GB"/>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FD50D1C9-DE74-ED44-B136-0D8BD0A76B2C}" type="datetimeFigureOut">
              <a:rPr lang="en-GB" smtClean="0"/>
              <a:t>27/04/2026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2880A0-7673-FC4D-BC97-8552E60EA77A}" type="slidenum">
              <a:rPr lang="en-GB" smtClean="0"/>
              <a:t>‹#›</a:t>
            </a:fld>
            <a:endParaRPr lang="en-GB"/>
          </a:p>
        </p:txBody>
      </p:sp>
    </p:spTree>
    <p:extLst>
      <p:ext uri="{BB962C8B-B14F-4D97-AF65-F5344CB8AC3E}">
        <p14:creationId xmlns:p14="http://schemas.microsoft.com/office/powerpoint/2010/main" val="2970825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FD50D1C9-DE74-ED44-B136-0D8BD0A76B2C}" type="datetimeFigureOut">
              <a:rPr lang="en-GB" smtClean="0"/>
              <a:t>27/04/2026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2880A0-7673-FC4D-BC97-8552E60EA77A}" type="slidenum">
              <a:rPr lang="en-GB" smtClean="0"/>
              <a:t>‹#›</a:t>
            </a:fld>
            <a:endParaRPr lang="en-GB"/>
          </a:p>
        </p:txBody>
      </p:sp>
    </p:spTree>
    <p:extLst>
      <p:ext uri="{BB962C8B-B14F-4D97-AF65-F5344CB8AC3E}">
        <p14:creationId xmlns:p14="http://schemas.microsoft.com/office/powerpoint/2010/main" val="3221451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FD50D1C9-DE74-ED44-B136-0D8BD0A76B2C}" type="datetimeFigureOut">
              <a:rPr lang="en-GB" smtClean="0"/>
              <a:t>27/04/2026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2880A0-7673-FC4D-BC97-8552E60EA77A}" type="slidenum">
              <a:rPr lang="en-GB" smtClean="0"/>
              <a:t>‹#›</a:t>
            </a:fld>
            <a:endParaRPr lang="en-GB"/>
          </a:p>
        </p:txBody>
      </p:sp>
    </p:spTree>
    <p:extLst>
      <p:ext uri="{BB962C8B-B14F-4D97-AF65-F5344CB8AC3E}">
        <p14:creationId xmlns:p14="http://schemas.microsoft.com/office/powerpoint/2010/main" val="37919890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D50D1C9-DE74-ED44-B136-0D8BD0A76B2C}" type="datetimeFigureOut">
              <a:rPr lang="en-GB" smtClean="0"/>
              <a:t>27/04/2026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2880A0-7673-FC4D-BC97-8552E60EA77A}" type="slidenum">
              <a:rPr lang="en-GB" smtClean="0"/>
              <a:t>‹#›</a:t>
            </a:fld>
            <a:endParaRPr lang="en-GB"/>
          </a:p>
        </p:txBody>
      </p:sp>
    </p:spTree>
    <p:extLst>
      <p:ext uri="{BB962C8B-B14F-4D97-AF65-F5344CB8AC3E}">
        <p14:creationId xmlns:p14="http://schemas.microsoft.com/office/powerpoint/2010/main" val="3474741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GB"/>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FD50D1C9-DE74-ED44-B136-0D8BD0A76B2C}" type="datetimeFigureOut">
              <a:rPr lang="en-GB" smtClean="0"/>
              <a:t>27/04/2026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2880A0-7673-FC4D-BC97-8552E60EA77A}" type="slidenum">
              <a:rPr lang="en-GB" smtClean="0"/>
              <a:t>‹#›</a:t>
            </a:fld>
            <a:endParaRPr lang="en-GB"/>
          </a:p>
        </p:txBody>
      </p:sp>
    </p:spTree>
    <p:extLst>
      <p:ext uri="{BB962C8B-B14F-4D97-AF65-F5344CB8AC3E}">
        <p14:creationId xmlns:p14="http://schemas.microsoft.com/office/powerpoint/2010/main" val="3218924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8" name="Date Placeholder 7"/>
          <p:cNvSpPr>
            <a:spLocks noGrp="1"/>
          </p:cNvSpPr>
          <p:nvPr>
            <p:ph type="dt" sz="half" idx="10"/>
          </p:nvPr>
        </p:nvSpPr>
        <p:spPr/>
        <p:txBody>
          <a:bodyPr/>
          <a:lstStyle/>
          <a:p>
            <a:fld id="{FD50D1C9-DE74-ED44-B136-0D8BD0A76B2C}" type="datetimeFigureOut">
              <a:rPr lang="en-GB" smtClean="0"/>
              <a:t>27/04/2026</a:t>
            </a:fld>
            <a:endParaRPr lang="en-GB"/>
          </a:p>
        </p:txBody>
      </p:sp>
      <p:sp>
        <p:nvSpPr>
          <p:cNvPr id="9" name="Footer Placeholder 8"/>
          <p:cNvSpPr>
            <a:spLocks noGrp="1"/>
          </p:cNvSpPr>
          <p:nvPr>
            <p:ph type="ftr" sz="quarter" idx="11"/>
          </p:nvPr>
        </p:nvSpPr>
        <p:spPr/>
        <p:txBody>
          <a:bodyPr/>
          <a:lstStyle/>
          <a:p>
            <a:endParaRPr lang="en-GB"/>
          </a:p>
        </p:txBody>
      </p:sp>
      <p:sp>
        <p:nvSpPr>
          <p:cNvPr id="10" name="Slide Number Placeholder 9"/>
          <p:cNvSpPr>
            <a:spLocks noGrp="1"/>
          </p:cNvSpPr>
          <p:nvPr>
            <p:ph type="sldNum" sz="quarter" idx="12"/>
          </p:nvPr>
        </p:nvSpPr>
        <p:spPr/>
        <p:txBody>
          <a:bodyPr/>
          <a:lstStyle/>
          <a:p>
            <a:fld id="{922880A0-7673-FC4D-BC97-8552E60EA77A}" type="slidenum">
              <a:rPr lang="en-GB" smtClean="0"/>
              <a:t>‹#›</a:t>
            </a:fld>
            <a:endParaRPr lang="en-GB"/>
          </a:p>
        </p:txBody>
      </p:sp>
    </p:spTree>
    <p:extLst>
      <p:ext uri="{BB962C8B-B14F-4D97-AF65-F5344CB8AC3E}">
        <p14:creationId xmlns:p14="http://schemas.microsoft.com/office/powerpoint/2010/main" val="3964128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GB"/>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2" name="Date Placeholder 1"/>
          <p:cNvSpPr>
            <a:spLocks noGrp="1"/>
          </p:cNvSpPr>
          <p:nvPr>
            <p:ph type="dt" sz="half" idx="10"/>
          </p:nvPr>
        </p:nvSpPr>
        <p:spPr/>
        <p:txBody>
          <a:bodyPr/>
          <a:lstStyle/>
          <a:p>
            <a:fld id="{FD50D1C9-DE74-ED44-B136-0D8BD0A76B2C}" type="datetimeFigureOut">
              <a:rPr lang="en-GB" smtClean="0"/>
              <a:t>27/04/2026</a:t>
            </a:fld>
            <a:endParaRPr lang="en-GB"/>
          </a:p>
        </p:txBody>
      </p:sp>
      <p:sp>
        <p:nvSpPr>
          <p:cNvPr id="11" name="Footer Placeholder 10"/>
          <p:cNvSpPr>
            <a:spLocks noGrp="1"/>
          </p:cNvSpPr>
          <p:nvPr>
            <p:ph type="ftr" sz="quarter" idx="11"/>
          </p:nvPr>
        </p:nvSpPr>
        <p:spPr/>
        <p:txBody>
          <a:bodyPr/>
          <a:lstStyle/>
          <a:p>
            <a:endParaRPr lang="en-GB"/>
          </a:p>
        </p:txBody>
      </p:sp>
      <p:sp>
        <p:nvSpPr>
          <p:cNvPr id="12" name="Slide Number Placeholder 11"/>
          <p:cNvSpPr>
            <a:spLocks noGrp="1"/>
          </p:cNvSpPr>
          <p:nvPr>
            <p:ph type="sldNum" sz="quarter" idx="12"/>
          </p:nvPr>
        </p:nvSpPr>
        <p:spPr/>
        <p:txBody>
          <a:bodyPr/>
          <a:lstStyle/>
          <a:p>
            <a:fld id="{922880A0-7673-FC4D-BC97-8552E60EA77A}" type="slidenum">
              <a:rPr lang="en-GB" smtClean="0"/>
              <a:t>‹#›</a:t>
            </a:fld>
            <a:endParaRPr lang="en-GB"/>
          </a:p>
        </p:txBody>
      </p:sp>
    </p:spTree>
    <p:extLst>
      <p:ext uri="{BB962C8B-B14F-4D97-AF65-F5344CB8AC3E}">
        <p14:creationId xmlns:p14="http://schemas.microsoft.com/office/powerpoint/2010/main" val="27863067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a:t>Click to edit Master title style</a:t>
            </a:r>
            <a:endParaRPr lang="en-US" dirty="0"/>
          </a:p>
        </p:txBody>
      </p:sp>
      <p:sp>
        <p:nvSpPr>
          <p:cNvPr id="2" name="Date Placeholder 1"/>
          <p:cNvSpPr>
            <a:spLocks noGrp="1"/>
          </p:cNvSpPr>
          <p:nvPr>
            <p:ph type="dt" sz="half" idx="10"/>
          </p:nvPr>
        </p:nvSpPr>
        <p:spPr/>
        <p:txBody>
          <a:bodyPr/>
          <a:lstStyle/>
          <a:p>
            <a:fld id="{FD50D1C9-DE74-ED44-B136-0D8BD0A76B2C}" type="datetimeFigureOut">
              <a:rPr lang="en-GB" smtClean="0"/>
              <a:t>27/04/2026</a:t>
            </a:fld>
            <a:endParaRPr lang="en-GB"/>
          </a:p>
        </p:txBody>
      </p:sp>
      <p:sp>
        <p:nvSpPr>
          <p:cNvPr id="7" name="Footer Placeholder 6"/>
          <p:cNvSpPr>
            <a:spLocks noGrp="1"/>
          </p:cNvSpPr>
          <p:nvPr>
            <p:ph type="ftr" sz="quarter" idx="11"/>
          </p:nvPr>
        </p:nvSpPr>
        <p:spPr/>
        <p:txBody>
          <a:bodyPr/>
          <a:lstStyle/>
          <a:p>
            <a:endParaRPr lang="en-GB"/>
          </a:p>
        </p:txBody>
      </p:sp>
      <p:sp>
        <p:nvSpPr>
          <p:cNvPr id="8" name="Slide Number Placeholder 7"/>
          <p:cNvSpPr>
            <a:spLocks noGrp="1"/>
          </p:cNvSpPr>
          <p:nvPr>
            <p:ph type="sldNum" sz="quarter" idx="12"/>
          </p:nvPr>
        </p:nvSpPr>
        <p:spPr/>
        <p:txBody>
          <a:bodyPr/>
          <a:lstStyle/>
          <a:p>
            <a:fld id="{922880A0-7673-FC4D-BC97-8552E60EA77A}" type="slidenum">
              <a:rPr lang="en-GB" smtClean="0"/>
              <a:t>‹#›</a:t>
            </a:fld>
            <a:endParaRPr lang="en-GB"/>
          </a:p>
        </p:txBody>
      </p:sp>
    </p:spTree>
    <p:extLst>
      <p:ext uri="{BB962C8B-B14F-4D97-AF65-F5344CB8AC3E}">
        <p14:creationId xmlns:p14="http://schemas.microsoft.com/office/powerpoint/2010/main" val="3969142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D50D1C9-DE74-ED44-B136-0D8BD0A76B2C}" type="datetimeFigureOut">
              <a:rPr lang="en-GB" smtClean="0"/>
              <a:t>27/04/2026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2880A0-7673-FC4D-BC97-8552E60EA77A}" type="slidenum">
              <a:rPr lang="en-GB" smtClean="0"/>
              <a:t>‹#›</a:t>
            </a:fld>
            <a:endParaRPr lang="en-GB"/>
          </a:p>
        </p:txBody>
      </p:sp>
    </p:spTree>
    <p:extLst>
      <p:ext uri="{BB962C8B-B14F-4D97-AF65-F5344CB8AC3E}">
        <p14:creationId xmlns:p14="http://schemas.microsoft.com/office/powerpoint/2010/main" val="3863069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GB"/>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8" name="Date Placeholder 7"/>
          <p:cNvSpPr>
            <a:spLocks noGrp="1"/>
          </p:cNvSpPr>
          <p:nvPr>
            <p:ph type="dt" sz="half" idx="10"/>
          </p:nvPr>
        </p:nvSpPr>
        <p:spPr/>
        <p:txBody>
          <a:bodyPr/>
          <a:lstStyle/>
          <a:p>
            <a:fld id="{FD50D1C9-DE74-ED44-B136-0D8BD0A76B2C}" type="datetimeFigureOut">
              <a:rPr lang="en-GB" smtClean="0"/>
              <a:t>27/04/2026</a:t>
            </a:fld>
            <a:endParaRPr lang="en-GB"/>
          </a:p>
        </p:txBody>
      </p:sp>
      <p:sp>
        <p:nvSpPr>
          <p:cNvPr id="9" name="Footer Placeholder 8"/>
          <p:cNvSpPr>
            <a:spLocks noGrp="1"/>
          </p:cNvSpPr>
          <p:nvPr>
            <p:ph type="ftr" sz="quarter" idx="11"/>
          </p:nvPr>
        </p:nvSpPr>
        <p:spPr/>
        <p:txBody>
          <a:bodyPr/>
          <a:lstStyle/>
          <a:p>
            <a:endParaRPr lang="en-GB"/>
          </a:p>
        </p:txBody>
      </p:sp>
      <p:sp>
        <p:nvSpPr>
          <p:cNvPr id="10" name="Slide Number Placeholder 9"/>
          <p:cNvSpPr>
            <a:spLocks noGrp="1"/>
          </p:cNvSpPr>
          <p:nvPr>
            <p:ph type="sldNum" sz="quarter" idx="12"/>
          </p:nvPr>
        </p:nvSpPr>
        <p:spPr/>
        <p:txBody>
          <a:bodyPr/>
          <a:lstStyle/>
          <a:p>
            <a:fld id="{922880A0-7673-FC4D-BC97-8552E60EA77A}" type="slidenum">
              <a:rPr lang="en-GB" smtClean="0"/>
              <a:t>‹#›</a:t>
            </a:fld>
            <a:endParaRPr lang="en-GB"/>
          </a:p>
        </p:txBody>
      </p:sp>
    </p:spTree>
    <p:extLst>
      <p:ext uri="{BB962C8B-B14F-4D97-AF65-F5344CB8AC3E}">
        <p14:creationId xmlns:p14="http://schemas.microsoft.com/office/powerpoint/2010/main" val="43655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8" name="Date Placeholder 7"/>
          <p:cNvSpPr>
            <a:spLocks noGrp="1"/>
          </p:cNvSpPr>
          <p:nvPr>
            <p:ph type="dt" sz="half" idx="10"/>
          </p:nvPr>
        </p:nvSpPr>
        <p:spPr/>
        <p:txBody>
          <a:bodyPr/>
          <a:lstStyle/>
          <a:p>
            <a:fld id="{FD50D1C9-DE74-ED44-B136-0D8BD0A76B2C}" type="datetimeFigureOut">
              <a:rPr lang="en-GB" smtClean="0"/>
              <a:t>27/04/2026</a:t>
            </a:fld>
            <a:endParaRPr lang="en-GB"/>
          </a:p>
        </p:txBody>
      </p:sp>
      <p:sp>
        <p:nvSpPr>
          <p:cNvPr id="9" name="Footer Placeholder 8"/>
          <p:cNvSpPr>
            <a:spLocks noGrp="1"/>
          </p:cNvSpPr>
          <p:nvPr>
            <p:ph type="ftr" sz="quarter" idx="11"/>
          </p:nvPr>
        </p:nvSpPr>
        <p:spPr>
          <a:xfrm>
            <a:off x="3499101" y="6356350"/>
            <a:ext cx="5911517" cy="365125"/>
          </a:xfrm>
        </p:spPr>
        <p:txBody>
          <a:bodyPr/>
          <a:lstStyle/>
          <a:p>
            <a:endParaRPr lang="en-GB"/>
          </a:p>
        </p:txBody>
      </p:sp>
      <p:sp>
        <p:nvSpPr>
          <p:cNvPr id="10" name="Slide Number Placeholder 9"/>
          <p:cNvSpPr>
            <a:spLocks noGrp="1"/>
          </p:cNvSpPr>
          <p:nvPr>
            <p:ph type="sldNum" sz="quarter" idx="12"/>
          </p:nvPr>
        </p:nvSpPr>
        <p:spPr/>
        <p:txBody>
          <a:bodyPr/>
          <a:lstStyle/>
          <a:p>
            <a:fld id="{922880A0-7673-FC4D-BC97-8552E60EA77A}" type="slidenum">
              <a:rPr lang="en-GB" smtClean="0"/>
              <a:t>‹#›</a:t>
            </a:fld>
            <a:endParaRPr lang="en-GB"/>
          </a:p>
        </p:txBody>
      </p:sp>
    </p:spTree>
    <p:extLst>
      <p:ext uri="{BB962C8B-B14F-4D97-AF65-F5344CB8AC3E}">
        <p14:creationId xmlns:p14="http://schemas.microsoft.com/office/powerpoint/2010/main" val="2290902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FD50D1C9-DE74-ED44-B136-0D8BD0A76B2C}" type="datetimeFigureOut">
              <a:rPr lang="en-GB" smtClean="0"/>
              <a:t>27/04/2026</a:t>
            </a:fld>
            <a:endParaRPr lang="en-GB"/>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GB"/>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922880A0-7673-FC4D-BC97-8552E60EA77A}" type="slidenum">
              <a:rPr lang="en-GB" smtClean="0"/>
              <a:t>‹#›</a:t>
            </a:fld>
            <a:endParaRPr lang="en-GB"/>
          </a:p>
        </p:txBody>
      </p:sp>
    </p:spTree>
    <p:extLst>
      <p:ext uri="{BB962C8B-B14F-4D97-AF65-F5344CB8AC3E}">
        <p14:creationId xmlns:p14="http://schemas.microsoft.com/office/powerpoint/2010/main" val="25557145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hyperlink" Target="https://www.wizardmac.com/?utm_medium=email&amp;utm_source=transaction" TargetMode="External"/><Relationship Id="rId3" Type="http://schemas.openxmlformats.org/officeDocument/2006/relationships/hyperlink" Target="https://www.nhfd.co.uk/20/NHFDCharts.nsf/Charts/KPIs?utm_medium=email&amp;utm_source=transaction" TargetMode="External"/><Relationship Id="rId7" Type="http://schemas.openxmlformats.org/officeDocument/2006/relationships/hyperlink" Target="https://openai.com/index/hello-gpt-4o/?utm_medium=email&amp;utm_source=transaction"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s://dx.doi.org/10.1038/s41591-024-03456-y?utm_medium=email&amp;utm_source=transaction" TargetMode="External"/><Relationship Id="rId11" Type="http://schemas.openxmlformats.org/officeDocument/2006/relationships/hyperlink" Target="https://www.bma.org.uk/media/njgfbmnn/bma-principles-for-artificial-intelligence-ai-and-its-application-in-healthcare.pdf?utm_medium=email&amp;utm_source=transaction" TargetMode="External"/><Relationship Id="rId5" Type="http://schemas.openxmlformats.org/officeDocument/2006/relationships/hyperlink" Target="https://dx.doi.org/10.1001/jama.2023.8288?utm_medium=email&amp;utm_source=transaction" TargetMode="External"/><Relationship Id="rId10" Type="http://schemas.openxmlformats.org/officeDocument/2006/relationships/hyperlink" Target="https://www.openevidence.com/about?utm_medium=email&amp;utm_source=transaction" TargetMode="External"/><Relationship Id="rId4" Type="http://schemas.openxmlformats.org/officeDocument/2006/relationships/hyperlink" Target="https://dx.doi.org/10.1016/j.ajem.2024.02.008?utm_medium=email&amp;utm_source=transaction" TargetMode="External"/><Relationship Id="rId9" Type="http://schemas.openxmlformats.org/officeDocument/2006/relationships/hyperlink" Target="https://www.jamovi.org/?utm_medium=email&amp;utm_source=transactio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4E457E-AB4B-F990-C2AA-ED62DD3942EB}"/>
              </a:ext>
            </a:extLst>
          </p:cNvPr>
          <p:cNvSpPr>
            <a:spLocks noGrp="1"/>
          </p:cNvSpPr>
          <p:nvPr>
            <p:ph type="ctrTitle"/>
          </p:nvPr>
        </p:nvSpPr>
        <p:spPr/>
        <p:txBody>
          <a:bodyPr>
            <a:noAutofit/>
          </a:bodyPr>
          <a:lstStyle/>
          <a:p>
            <a:r>
              <a:rPr lang="en-GB" sz="4000" dirty="0"/>
              <a:t>A Retrospective Comparison of Artificial Intelligence and the Orthopaedic Multi-disciplinary Team in the Management of Intracapsular Neck of Femur Fractures</a:t>
            </a:r>
          </a:p>
        </p:txBody>
      </p:sp>
      <p:sp>
        <p:nvSpPr>
          <p:cNvPr id="3" name="Subtitle 2">
            <a:extLst>
              <a:ext uri="{FF2B5EF4-FFF2-40B4-BE49-F238E27FC236}">
                <a16:creationId xmlns:a16="http://schemas.microsoft.com/office/drawing/2014/main" id="{38582FEA-152D-CE21-D31A-FF9BEAEEC77F}"/>
              </a:ext>
            </a:extLst>
          </p:cNvPr>
          <p:cNvSpPr>
            <a:spLocks noGrp="1"/>
          </p:cNvSpPr>
          <p:nvPr>
            <p:ph type="subTitle" idx="1"/>
          </p:nvPr>
        </p:nvSpPr>
        <p:spPr/>
        <p:txBody>
          <a:bodyPr>
            <a:normAutofit fontScale="85000" lnSpcReduction="20000"/>
          </a:bodyPr>
          <a:lstStyle/>
          <a:p>
            <a:r>
              <a:rPr lang="en-GB" b="1" dirty="0"/>
              <a:t>Matthew Emmerson, Ryan Hillier-Smith, Amar </a:t>
            </a:r>
            <a:r>
              <a:rPr lang="en-GB" b="1" dirty="0" err="1"/>
              <a:t>Malhas</a:t>
            </a:r>
            <a:endParaRPr lang="en-GB" b="1" baseline="30000" dirty="0"/>
          </a:p>
          <a:p>
            <a:r>
              <a:rPr lang="en-GB" dirty="0"/>
              <a:t>Trauma and Orthopaedic Department, Royal Berkshire Hospital, Reading UK</a:t>
            </a:r>
          </a:p>
        </p:txBody>
      </p:sp>
      <p:pic>
        <p:nvPicPr>
          <p:cNvPr id="1026" name="Picture 2" descr="UK Foundation Programme - UK Foundation Programme">
            <a:extLst>
              <a:ext uri="{FF2B5EF4-FFF2-40B4-BE49-F238E27FC236}">
                <a16:creationId xmlns:a16="http://schemas.microsoft.com/office/drawing/2014/main" id="{169E9510-3E96-FA6E-07DC-EC12993C028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43604" y="1840807"/>
            <a:ext cx="2637213" cy="108527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ome - Royal Berkshire NHS Foundation Trust">
            <a:extLst>
              <a:ext uri="{FF2B5EF4-FFF2-40B4-BE49-F238E27FC236}">
                <a16:creationId xmlns:a16="http://schemas.microsoft.com/office/drawing/2014/main" id="{6423B20A-3E2E-69E7-21AA-51CF4AF10FF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74543" y="3903651"/>
            <a:ext cx="2631558" cy="12237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10992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353F179-9C02-3A5C-5DC0-DE4E321B77B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E81C52F-BB9A-F97B-7ACB-81797AACE3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13771F-158C-5EBA-E534-E675BFF273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10905976"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B4CCFEFA-1143-BD8B-D6C0-3A9DAA7C730B}"/>
              </a:ext>
            </a:extLst>
          </p:cNvPr>
          <p:cNvSpPr>
            <a:spLocks noGrp="1"/>
          </p:cNvSpPr>
          <p:nvPr>
            <p:ph type="title"/>
          </p:nvPr>
        </p:nvSpPr>
        <p:spPr>
          <a:xfrm>
            <a:off x="1600754" y="1087374"/>
            <a:ext cx="8983489" cy="1000978"/>
          </a:xfrm>
        </p:spPr>
        <p:txBody>
          <a:bodyPr>
            <a:normAutofit/>
          </a:bodyPr>
          <a:lstStyle/>
          <a:p>
            <a:r>
              <a:rPr lang="en-GB" i="1" dirty="0"/>
              <a:t>Advice and Reflections</a:t>
            </a:r>
          </a:p>
        </p:txBody>
      </p:sp>
      <p:sp>
        <p:nvSpPr>
          <p:cNvPr id="12" name="Rectangle 11">
            <a:extLst>
              <a:ext uri="{FF2B5EF4-FFF2-40B4-BE49-F238E27FC236}">
                <a16:creationId xmlns:a16="http://schemas.microsoft.com/office/drawing/2014/main" id="{0D6730D3-DFC8-06DD-E2AB-DB7E612F3E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4533" y="758952"/>
            <a:ext cx="1185379" cy="1651133"/>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4" name="Rectangle 13">
            <a:extLst>
              <a:ext uri="{FF2B5EF4-FFF2-40B4-BE49-F238E27FC236}">
                <a16:creationId xmlns:a16="http://schemas.microsoft.com/office/drawing/2014/main" id="{FCD0D16B-B018-0FF8-471C-1F89552B37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3" y="2526526"/>
            <a:ext cx="1169701" cy="356337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6" name="Rectangle 15">
            <a:extLst>
              <a:ext uri="{FF2B5EF4-FFF2-40B4-BE49-F238E27FC236}">
                <a16:creationId xmlns:a16="http://schemas.microsoft.com/office/drawing/2014/main" id="{89E4B860-9CCF-74E6-6A88-F78E1022F9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79019" y="2526526"/>
            <a:ext cx="10920893"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4E4E26F4-AFF3-C8E5-A79A-19FA7B7BC782}"/>
              </a:ext>
            </a:extLst>
          </p:cNvPr>
          <p:cNvSpPr>
            <a:spLocks noGrp="1"/>
          </p:cNvSpPr>
          <p:nvPr>
            <p:ph idx="1"/>
          </p:nvPr>
        </p:nvSpPr>
        <p:spPr>
          <a:xfrm>
            <a:off x="1600754" y="2535446"/>
            <a:ext cx="4226306" cy="3554457"/>
          </a:xfrm>
        </p:spPr>
        <p:txBody>
          <a:bodyPr>
            <a:normAutofit/>
          </a:bodyPr>
          <a:lstStyle/>
          <a:p>
            <a:r>
              <a:rPr lang="en-GB" dirty="0">
                <a:solidFill>
                  <a:schemeClr val="tx1"/>
                </a:solidFill>
              </a:rPr>
              <a:t>Keep an eye out for emails!</a:t>
            </a:r>
          </a:p>
          <a:p>
            <a:r>
              <a:rPr lang="en-GB" dirty="0">
                <a:solidFill>
                  <a:schemeClr val="tx1"/>
                </a:solidFill>
              </a:rPr>
              <a:t>Apply for Study Leave early</a:t>
            </a:r>
          </a:p>
          <a:p>
            <a:r>
              <a:rPr lang="en-GB" dirty="0">
                <a:solidFill>
                  <a:schemeClr val="tx1"/>
                </a:solidFill>
              </a:rPr>
              <a:t>Practise presentation to time before the day</a:t>
            </a:r>
          </a:p>
          <a:p>
            <a:r>
              <a:rPr lang="en-GB" dirty="0">
                <a:solidFill>
                  <a:schemeClr val="tx1"/>
                </a:solidFill>
              </a:rPr>
              <a:t>Prepare possible questions</a:t>
            </a:r>
          </a:p>
          <a:p>
            <a:r>
              <a:rPr lang="en-GB" dirty="0">
                <a:solidFill>
                  <a:schemeClr val="tx1"/>
                </a:solidFill>
              </a:rPr>
              <a:t>Enjoy it!!!</a:t>
            </a:r>
          </a:p>
        </p:txBody>
      </p:sp>
      <p:pic>
        <p:nvPicPr>
          <p:cNvPr id="4" name="Picture 3">
            <a:extLst>
              <a:ext uri="{FF2B5EF4-FFF2-40B4-BE49-F238E27FC236}">
                <a16:creationId xmlns:a16="http://schemas.microsoft.com/office/drawing/2014/main" id="{B4082250-283E-6477-61CF-B090590E20A5}"/>
              </a:ext>
            </a:extLst>
          </p:cNvPr>
          <p:cNvPicPr>
            <a:picLocks noChangeAspect="1"/>
          </p:cNvPicPr>
          <p:nvPr/>
        </p:nvPicPr>
        <p:blipFill>
          <a:blip r:embed="rId3"/>
          <a:srcRect l="1" t="28531" r="1026" b="-1"/>
          <a:stretch>
            <a:fillRect/>
          </a:stretch>
        </p:blipFill>
        <p:spPr>
          <a:xfrm>
            <a:off x="6223741" y="2746636"/>
            <a:ext cx="5766810" cy="3123155"/>
          </a:xfrm>
          <a:prstGeom prst="rect">
            <a:avLst/>
          </a:prstGeom>
        </p:spPr>
      </p:pic>
    </p:spTree>
    <p:extLst>
      <p:ext uri="{BB962C8B-B14F-4D97-AF65-F5344CB8AC3E}">
        <p14:creationId xmlns:p14="http://schemas.microsoft.com/office/powerpoint/2010/main" val="1678942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9DC5A77-10C9-4ECF-B7EB-8D917F36A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FFE28B5-FB16-49A9-B851-3C35FAC0C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10905976"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505AC9AD-722F-5AAB-EF42-B727B0AA84F4}"/>
              </a:ext>
            </a:extLst>
          </p:cNvPr>
          <p:cNvSpPr>
            <a:spLocks noGrp="1"/>
          </p:cNvSpPr>
          <p:nvPr>
            <p:ph type="title"/>
          </p:nvPr>
        </p:nvSpPr>
        <p:spPr>
          <a:xfrm>
            <a:off x="1600754" y="1087374"/>
            <a:ext cx="8983489" cy="1000978"/>
          </a:xfrm>
        </p:spPr>
        <p:txBody>
          <a:bodyPr>
            <a:normAutofit/>
          </a:bodyPr>
          <a:lstStyle/>
          <a:p>
            <a:r>
              <a:rPr lang="en-GB" dirty="0"/>
              <a:t>Introduction</a:t>
            </a:r>
          </a:p>
        </p:txBody>
      </p:sp>
      <p:sp>
        <p:nvSpPr>
          <p:cNvPr id="12" name="Rectangle 11">
            <a:extLst>
              <a:ext uri="{FF2B5EF4-FFF2-40B4-BE49-F238E27FC236}">
                <a16:creationId xmlns:a16="http://schemas.microsoft.com/office/drawing/2014/main" id="{01014442-855A-4E0F-8D09-C314661A48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4533" y="758952"/>
            <a:ext cx="1185379" cy="1651133"/>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4" name="Rectangle 13">
            <a:extLst>
              <a:ext uri="{FF2B5EF4-FFF2-40B4-BE49-F238E27FC236}">
                <a16:creationId xmlns:a16="http://schemas.microsoft.com/office/drawing/2014/main" id="{9B1ABF09-86CF-414E-88A5-2B84CC723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3" y="2526526"/>
            <a:ext cx="1169701" cy="356337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6" name="Rectangle 15">
            <a:extLst>
              <a:ext uri="{FF2B5EF4-FFF2-40B4-BE49-F238E27FC236}">
                <a16:creationId xmlns:a16="http://schemas.microsoft.com/office/drawing/2014/main" id="{3FE91770-CDBB-4D24-94E5-AD484F36C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79019" y="2526526"/>
            <a:ext cx="10920893"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CC6883B1-635C-7F35-81EB-7E5C952694ED}"/>
              </a:ext>
            </a:extLst>
          </p:cNvPr>
          <p:cNvSpPr>
            <a:spLocks noGrp="1"/>
          </p:cNvSpPr>
          <p:nvPr>
            <p:ph idx="1"/>
          </p:nvPr>
        </p:nvSpPr>
        <p:spPr>
          <a:xfrm>
            <a:off x="1600753" y="2535446"/>
            <a:ext cx="8983489" cy="3554457"/>
          </a:xfrm>
        </p:spPr>
        <p:txBody>
          <a:bodyPr>
            <a:normAutofit/>
          </a:bodyPr>
          <a:lstStyle/>
          <a:p>
            <a:r>
              <a:rPr lang="en-GB" dirty="0">
                <a:solidFill>
                  <a:schemeClr val="tx1"/>
                </a:solidFill>
              </a:rPr>
              <a:t>Hip fractures common orthopaedic presentation</a:t>
            </a:r>
            <a:r>
              <a:rPr lang="en-GB" baseline="30000" dirty="0">
                <a:solidFill>
                  <a:schemeClr val="tx1"/>
                </a:solidFill>
              </a:rPr>
              <a:t>1</a:t>
            </a:r>
            <a:endParaRPr lang="en-GB" dirty="0">
              <a:solidFill>
                <a:schemeClr val="tx1"/>
              </a:solidFill>
            </a:endParaRPr>
          </a:p>
          <a:p>
            <a:r>
              <a:rPr lang="en-GB" dirty="0">
                <a:solidFill>
                  <a:schemeClr val="tx1"/>
                </a:solidFill>
              </a:rPr>
              <a:t>Artificial Intelligence already investigated in other specialties</a:t>
            </a:r>
            <a:r>
              <a:rPr lang="en-GB" baseline="30000" dirty="0">
                <a:solidFill>
                  <a:schemeClr val="tx1"/>
                </a:solidFill>
              </a:rPr>
              <a:t> 2-4</a:t>
            </a:r>
            <a:endParaRPr lang="en-GB" dirty="0">
              <a:solidFill>
                <a:schemeClr val="tx1"/>
              </a:solidFill>
            </a:endParaRPr>
          </a:p>
          <a:p>
            <a:r>
              <a:rPr lang="en-GB" dirty="0">
                <a:solidFill>
                  <a:schemeClr val="tx1"/>
                </a:solidFill>
              </a:rPr>
              <a:t>Aim</a:t>
            </a:r>
          </a:p>
          <a:p>
            <a:pPr lvl="1"/>
            <a:r>
              <a:rPr lang="en-GB" dirty="0">
                <a:solidFill>
                  <a:schemeClr val="tx1"/>
                </a:solidFill>
              </a:rPr>
              <a:t>Compare ChatGPT and orthopaedic consultant recommendations for intracapsular neck of femur fractures</a:t>
            </a:r>
          </a:p>
          <a:p>
            <a:pPr lvl="1"/>
            <a:r>
              <a:rPr lang="en-GB" dirty="0">
                <a:solidFill>
                  <a:schemeClr val="tx1"/>
                </a:solidFill>
              </a:rPr>
              <a:t>Assess relative importance of patient-specific factors</a:t>
            </a:r>
          </a:p>
          <a:p>
            <a:r>
              <a:rPr lang="en-GB" dirty="0">
                <a:solidFill>
                  <a:schemeClr val="tx1"/>
                </a:solidFill>
              </a:rPr>
              <a:t>Disclaimer</a:t>
            </a:r>
          </a:p>
          <a:p>
            <a:pPr lvl="1"/>
            <a:r>
              <a:rPr lang="en-GB" dirty="0">
                <a:solidFill>
                  <a:schemeClr val="tx1"/>
                </a:solidFill>
              </a:rPr>
              <a:t>Artificial Intelligence are not currently medical decision-support systems and not trained for clinical use</a:t>
            </a:r>
          </a:p>
          <a:p>
            <a:pPr lvl="1"/>
            <a:r>
              <a:rPr lang="en-GB" dirty="0">
                <a:solidFill>
                  <a:schemeClr val="tx1"/>
                </a:solidFill>
              </a:rPr>
              <a:t>Preliminary and theoretical - Highlight current gaps in AI validation</a:t>
            </a:r>
          </a:p>
        </p:txBody>
      </p:sp>
    </p:spTree>
    <p:extLst>
      <p:ext uri="{BB962C8B-B14F-4D97-AF65-F5344CB8AC3E}">
        <p14:creationId xmlns:p14="http://schemas.microsoft.com/office/powerpoint/2010/main" val="25779919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72C724-758C-A633-6E7A-450F82CF4DAB}"/>
              </a:ext>
            </a:extLst>
          </p:cNvPr>
          <p:cNvSpPr>
            <a:spLocks noGrp="1"/>
          </p:cNvSpPr>
          <p:nvPr>
            <p:ph type="title"/>
          </p:nvPr>
        </p:nvSpPr>
        <p:spPr>
          <a:xfrm>
            <a:off x="252919" y="1123837"/>
            <a:ext cx="2947482" cy="4601183"/>
          </a:xfrm>
        </p:spPr>
        <p:txBody>
          <a:bodyPr>
            <a:normAutofit/>
          </a:bodyPr>
          <a:lstStyle/>
          <a:p>
            <a:r>
              <a:rPr lang="en-GB" dirty="0"/>
              <a:t>Methods</a:t>
            </a:r>
          </a:p>
        </p:txBody>
      </p:sp>
      <p:sp>
        <p:nvSpPr>
          <p:cNvPr id="7" name="Rounded Rectangle 6">
            <a:extLst>
              <a:ext uri="{FF2B5EF4-FFF2-40B4-BE49-F238E27FC236}">
                <a16:creationId xmlns:a16="http://schemas.microsoft.com/office/drawing/2014/main" id="{F7119B3B-D564-4F5F-901E-AB7E391DF5EE}"/>
              </a:ext>
            </a:extLst>
          </p:cNvPr>
          <p:cNvSpPr/>
          <p:nvPr/>
        </p:nvSpPr>
        <p:spPr>
          <a:xfrm>
            <a:off x="3671046" y="1340269"/>
            <a:ext cx="1335742" cy="865049"/>
          </a:xfrm>
          <a:prstGeom prst="roundRect">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Data Extraction</a:t>
            </a:r>
          </a:p>
        </p:txBody>
      </p:sp>
      <p:sp>
        <p:nvSpPr>
          <p:cNvPr id="8" name="Rounded Rectangle 7">
            <a:extLst>
              <a:ext uri="{FF2B5EF4-FFF2-40B4-BE49-F238E27FC236}">
                <a16:creationId xmlns:a16="http://schemas.microsoft.com/office/drawing/2014/main" id="{7F260976-9709-48A8-4305-7DBC288ED04C}"/>
              </a:ext>
            </a:extLst>
          </p:cNvPr>
          <p:cNvSpPr/>
          <p:nvPr/>
        </p:nvSpPr>
        <p:spPr>
          <a:xfrm>
            <a:off x="5334000" y="1340269"/>
            <a:ext cx="1335742" cy="865049"/>
          </a:xfrm>
          <a:prstGeom prst="roundRect">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First Round</a:t>
            </a:r>
          </a:p>
        </p:txBody>
      </p:sp>
      <p:sp>
        <p:nvSpPr>
          <p:cNvPr id="9" name="Rounded Rectangle 8">
            <a:extLst>
              <a:ext uri="{FF2B5EF4-FFF2-40B4-BE49-F238E27FC236}">
                <a16:creationId xmlns:a16="http://schemas.microsoft.com/office/drawing/2014/main" id="{5AAC540F-5D56-4268-CD7E-318D8F511AE9}"/>
              </a:ext>
            </a:extLst>
          </p:cNvPr>
          <p:cNvSpPr/>
          <p:nvPr/>
        </p:nvSpPr>
        <p:spPr>
          <a:xfrm>
            <a:off x="6996954" y="1340269"/>
            <a:ext cx="1335742" cy="865049"/>
          </a:xfrm>
          <a:prstGeom prst="roundRect">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Second Round</a:t>
            </a:r>
          </a:p>
        </p:txBody>
      </p:sp>
      <p:sp>
        <p:nvSpPr>
          <p:cNvPr id="10" name="Rounded Rectangle 9">
            <a:extLst>
              <a:ext uri="{FF2B5EF4-FFF2-40B4-BE49-F238E27FC236}">
                <a16:creationId xmlns:a16="http://schemas.microsoft.com/office/drawing/2014/main" id="{263A56BC-48D6-0334-1831-0BD9922D7B25}"/>
              </a:ext>
            </a:extLst>
          </p:cNvPr>
          <p:cNvSpPr/>
          <p:nvPr/>
        </p:nvSpPr>
        <p:spPr>
          <a:xfrm>
            <a:off x="8659908" y="1340269"/>
            <a:ext cx="1335742" cy="865049"/>
          </a:xfrm>
          <a:prstGeom prst="roundRect">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Validation Round</a:t>
            </a:r>
          </a:p>
        </p:txBody>
      </p:sp>
      <p:sp>
        <p:nvSpPr>
          <p:cNvPr id="11" name="Rounded Rectangle 10">
            <a:extLst>
              <a:ext uri="{FF2B5EF4-FFF2-40B4-BE49-F238E27FC236}">
                <a16:creationId xmlns:a16="http://schemas.microsoft.com/office/drawing/2014/main" id="{6CDEBDCD-2302-7755-6378-9205A5881223}"/>
              </a:ext>
            </a:extLst>
          </p:cNvPr>
          <p:cNvSpPr/>
          <p:nvPr/>
        </p:nvSpPr>
        <p:spPr>
          <a:xfrm>
            <a:off x="10322860" y="1340269"/>
            <a:ext cx="1335742" cy="865049"/>
          </a:xfrm>
          <a:prstGeom prst="roundRect">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Statistical Analysis</a:t>
            </a:r>
          </a:p>
        </p:txBody>
      </p:sp>
      <p:cxnSp>
        <p:nvCxnSpPr>
          <p:cNvPr id="13" name="Straight Arrow Connector 12">
            <a:extLst>
              <a:ext uri="{FF2B5EF4-FFF2-40B4-BE49-F238E27FC236}">
                <a16:creationId xmlns:a16="http://schemas.microsoft.com/office/drawing/2014/main" id="{65AA8B5D-C5CF-B8A6-8577-6BE6DC85705E}"/>
              </a:ext>
            </a:extLst>
          </p:cNvPr>
          <p:cNvCxnSpPr>
            <a:stCxn id="7" idx="3"/>
            <a:endCxn id="8" idx="1"/>
          </p:cNvCxnSpPr>
          <p:nvPr/>
        </p:nvCxnSpPr>
        <p:spPr>
          <a:xfrm>
            <a:off x="5006788" y="1772794"/>
            <a:ext cx="327212"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23CEF12A-9A3C-A328-FF07-9D798B03CC8E}"/>
              </a:ext>
            </a:extLst>
          </p:cNvPr>
          <p:cNvCxnSpPr/>
          <p:nvPr/>
        </p:nvCxnSpPr>
        <p:spPr>
          <a:xfrm>
            <a:off x="6669742" y="1772793"/>
            <a:ext cx="327212"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6D739BF4-E8A3-E807-D57D-3218860C8282}"/>
              </a:ext>
            </a:extLst>
          </p:cNvPr>
          <p:cNvCxnSpPr/>
          <p:nvPr/>
        </p:nvCxnSpPr>
        <p:spPr>
          <a:xfrm>
            <a:off x="8332696" y="1772792"/>
            <a:ext cx="327212"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3E76BA44-C6FE-00A7-AFE3-90DA648DE1EC}"/>
              </a:ext>
            </a:extLst>
          </p:cNvPr>
          <p:cNvCxnSpPr/>
          <p:nvPr/>
        </p:nvCxnSpPr>
        <p:spPr>
          <a:xfrm>
            <a:off x="9995650" y="1772791"/>
            <a:ext cx="327212"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C344BBFB-CC74-35CA-D968-DA44358E14BC}"/>
              </a:ext>
            </a:extLst>
          </p:cNvPr>
          <p:cNvSpPr txBox="1"/>
          <p:nvPr/>
        </p:nvSpPr>
        <p:spPr>
          <a:xfrm>
            <a:off x="3671046" y="2380129"/>
            <a:ext cx="1335742" cy="3416320"/>
          </a:xfrm>
          <a:prstGeom prst="rect">
            <a:avLst/>
          </a:prstGeom>
          <a:noFill/>
          <a:ln>
            <a:solidFill>
              <a:schemeClr val="accent1"/>
            </a:solidFill>
          </a:ln>
        </p:spPr>
        <p:txBody>
          <a:bodyPr wrap="square" rtlCol="0">
            <a:noAutofit/>
          </a:bodyPr>
          <a:lstStyle/>
          <a:p>
            <a:pPr marL="0" lvl="1"/>
            <a:r>
              <a:rPr lang="en-GB" sz="1200" dirty="0"/>
              <a:t>Patients presented to orthopaedic team with an Intracapsular neck of femur fracture – 18 week period</a:t>
            </a:r>
          </a:p>
          <a:p>
            <a:pPr marL="0" lvl="1"/>
            <a:endParaRPr lang="en-GB" sz="1200" dirty="0"/>
          </a:p>
          <a:p>
            <a:pPr marL="0" lvl="1"/>
            <a:r>
              <a:rPr lang="en-GB" sz="1200" dirty="0"/>
              <a:t>Age, sex, comorbidities, mobility status, 4 A's test (4AT) score, operation performed</a:t>
            </a:r>
          </a:p>
          <a:p>
            <a:pPr marL="0" lvl="1"/>
            <a:endParaRPr lang="en-GB" sz="1200" dirty="0"/>
          </a:p>
          <a:p>
            <a:pPr marL="0" lvl="1"/>
            <a:r>
              <a:rPr lang="en-GB" sz="1200" dirty="0"/>
              <a:t>Data anonymised, de-identified</a:t>
            </a:r>
          </a:p>
          <a:p>
            <a:endParaRPr lang="en-GB" sz="1200" dirty="0"/>
          </a:p>
        </p:txBody>
      </p:sp>
      <p:sp>
        <p:nvSpPr>
          <p:cNvPr id="26" name="TextBox 25">
            <a:extLst>
              <a:ext uri="{FF2B5EF4-FFF2-40B4-BE49-F238E27FC236}">
                <a16:creationId xmlns:a16="http://schemas.microsoft.com/office/drawing/2014/main" id="{FA568666-59C9-4DDD-C110-4BDE8DF01C24}"/>
              </a:ext>
            </a:extLst>
          </p:cNvPr>
          <p:cNvSpPr txBox="1"/>
          <p:nvPr/>
        </p:nvSpPr>
        <p:spPr>
          <a:xfrm>
            <a:off x="5334000" y="2380128"/>
            <a:ext cx="1335742" cy="3416320"/>
          </a:xfrm>
          <a:prstGeom prst="rect">
            <a:avLst/>
          </a:prstGeom>
          <a:noFill/>
          <a:ln>
            <a:solidFill>
              <a:schemeClr val="accent1"/>
            </a:solidFill>
          </a:ln>
        </p:spPr>
        <p:txBody>
          <a:bodyPr wrap="square" rtlCol="0">
            <a:noAutofit/>
          </a:bodyPr>
          <a:lstStyle/>
          <a:p>
            <a:pPr marL="0" lvl="1"/>
            <a:r>
              <a:rPr lang="en-GB" sz="1200" dirty="0"/>
              <a:t>Standardised Prompt generated</a:t>
            </a:r>
          </a:p>
          <a:p>
            <a:pPr marL="0" lvl="1"/>
            <a:endParaRPr lang="en-GB" sz="1200" dirty="0"/>
          </a:p>
          <a:p>
            <a:pPr marL="0" lvl="1"/>
            <a:r>
              <a:rPr lang="en-GB" sz="1200" dirty="0"/>
              <a:t>Inputted into ChatGPT (GPT-4o) </a:t>
            </a:r>
            <a:r>
              <a:rPr lang="en-GB" sz="1200" baseline="30000" dirty="0"/>
              <a:t>5</a:t>
            </a:r>
            <a:r>
              <a:rPr lang="en-GB" sz="1200" dirty="0"/>
              <a:t> - closed chat system </a:t>
            </a:r>
          </a:p>
          <a:p>
            <a:pPr marL="0" lvl="1"/>
            <a:endParaRPr lang="en-GB" sz="1200" dirty="0"/>
          </a:p>
          <a:p>
            <a:pPr marL="0" lvl="1"/>
            <a:r>
              <a:rPr lang="en-GB" sz="1200" dirty="0"/>
              <a:t>Compared to consultants’ decision at Trauma Meeting</a:t>
            </a:r>
          </a:p>
        </p:txBody>
      </p:sp>
      <p:sp>
        <p:nvSpPr>
          <p:cNvPr id="27" name="TextBox 26">
            <a:extLst>
              <a:ext uri="{FF2B5EF4-FFF2-40B4-BE49-F238E27FC236}">
                <a16:creationId xmlns:a16="http://schemas.microsoft.com/office/drawing/2014/main" id="{B73E7B9E-8079-5C78-A71F-6D4FC83AA3E4}"/>
              </a:ext>
            </a:extLst>
          </p:cNvPr>
          <p:cNvSpPr txBox="1"/>
          <p:nvPr/>
        </p:nvSpPr>
        <p:spPr>
          <a:xfrm>
            <a:off x="6996954" y="2380128"/>
            <a:ext cx="1335742" cy="3416319"/>
          </a:xfrm>
          <a:prstGeom prst="rect">
            <a:avLst/>
          </a:prstGeom>
          <a:noFill/>
          <a:ln>
            <a:solidFill>
              <a:schemeClr val="accent1"/>
            </a:solidFill>
          </a:ln>
        </p:spPr>
        <p:txBody>
          <a:bodyPr wrap="square" rtlCol="0">
            <a:noAutofit/>
          </a:bodyPr>
          <a:lstStyle/>
          <a:p>
            <a:pPr marL="0" lvl="1"/>
            <a:r>
              <a:rPr lang="en-GB" sz="1200" dirty="0"/>
              <a:t>If disagreement, rationale extracted</a:t>
            </a:r>
          </a:p>
          <a:p>
            <a:pPr marL="0" lvl="1"/>
            <a:endParaRPr lang="en-GB" sz="1200" dirty="0"/>
          </a:p>
          <a:p>
            <a:pPr marL="0" lvl="1"/>
            <a:r>
              <a:rPr lang="en-GB" sz="1200" dirty="0"/>
              <a:t>Second prompt generated with rationale</a:t>
            </a:r>
          </a:p>
          <a:p>
            <a:pPr marL="0" lvl="1"/>
            <a:endParaRPr lang="en-GB" sz="1200" dirty="0"/>
          </a:p>
          <a:p>
            <a:pPr marL="0" lvl="1"/>
            <a:r>
              <a:rPr lang="en-GB" sz="1200" dirty="0"/>
              <a:t>Inputted into ChatGPT</a:t>
            </a:r>
          </a:p>
          <a:p>
            <a:pPr marL="0" lvl="1"/>
            <a:endParaRPr lang="en-GB" sz="1200" dirty="0"/>
          </a:p>
          <a:p>
            <a:pPr marL="0" lvl="1"/>
            <a:r>
              <a:rPr lang="en-GB" sz="1200" dirty="0"/>
              <a:t>Reviewed response recorded</a:t>
            </a:r>
          </a:p>
        </p:txBody>
      </p:sp>
      <p:sp>
        <p:nvSpPr>
          <p:cNvPr id="28" name="TextBox 27">
            <a:extLst>
              <a:ext uri="{FF2B5EF4-FFF2-40B4-BE49-F238E27FC236}">
                <a16:creationId xmlns:a16="http://schemas.microsoft.com/office/drawing/2014/main" id="{E92654D4-476C-638B-5D37-0C347D93D51C}"/>
              </a:ext>
            </a:extLst>
          </p:cNvPr>
          <p:cNvSpPr txBox="1"/>
          <p:nvPr/>
        </p:nvSpPr>
        <p:spPr>
          <a:xfrm>
            <a:off x="8659908" y="2380129"/>
            <a:ext cx="1335742" cy="3416318"/>
          </a:xfrm>
          <a:prstGeom prst="rect">
            <a:avLst/>
          </a:prstGeom>
          <a:noFill/>
          <a:ln>
            <a:solidFill>
              <a:schemeClr val="accent1"/>
            </a:solidFill>
          </a:ln>
        </p:spPr>
        <p:txBody>
          <a:bodyPr wrap="square" rtlCol="0">
            <a:noAutofit/>
          </a:bodyPr>
          <a:lstStyle/>
          <a:p>
            <a:pPr marL="0" lvl="1"/>
            <a:r>
              <a:rPr lang="en-GB" sz="1200" dirty="0"/>
              <a:t>30 new patients</a:t>
            </a:r>
          </a:p>
          <a:p>
            <a:pPr marL="0" lvl="1"/>
            <a:endParaRPr lang="en-GB" sz="1200" dirty="0"/>
          </a:p>
          <a:p>
            <a:pPr marL="0" lvl="1"/>
            <a:r>
              <a:rPr lang="en-GB" sz="1200" dirty="0"/>
              <a:t>Same data extracted, same prompts generated</a:t>
            </a:r>
          </a:p>
          <a:p>
            <a:pPr marL="0" lvl="1"/>
            <a:endParaRPr lang="en-GB" sz="1200" dirty="0"/>
          </a:p>
          <a:p>
            <a:pPr marL="0" lvl="1"/>
            <a:r>
              <a:rPr lang="en-GB" sz="1200" dirty="0"/>
              <a:t>Inputted into same ChatGPT chat box</a:t>
            </a:r>
          </a:p>
          <a:p>
            <a:pPr marL="0" lvl="1"/>
            <a:endParaRPr lang="en-GB" sz="1200" dirty="0"/>
          </a:p>
          <a:p>
            <a:pPr marL="0" lvl="1"/>
            <a:r>
              <a:rPr lang="en-GB" sz="1200" dirty="0"/>
              <a:t>Compared to consultants’ decision at Trauma Meeting</a:t>
            </a:r>
          </a:p>
        </p:txBody>
      </p:sp>
      <p:sp>
        <p:nvSpPr>
          <p:cNvPr id="29" name="TextBox 28">
            <a:extLst>
              <a:ext uri="{FF2B5EF4-FFF2-40B4-BE49-F238E27FC236}">
                <a16:creationId xmlns:a16="http://schemas.microsoft.com/office/drawing/2014/main" id="{39882DDF-5392-AFD8-D9D9-AD41BF923720}"/>
              </a:ext>
            </a:extLst>
          </p:cNvPr>
          <p:cNvSpPr txBox="1"/>
          <p:nvPr/>
        </p:nvSpPr>
        <p:spPr>
          <a:xfrm>
            <a:off x="10322862" y="2380129"/>
            <a:ext cx="1335742" cy="3416318"/>
          </a:xfrm>
          <a:prstGeom prst="rect">
            <a:avLst/>
          </a:prstGeom>
          <a:noFill/>
          <a:ln>
            <a:solidFill>
              <a:schemeClr val="accent1"/>
            </a:solidFill>
          </a:ln>
        </p:spPr>
        <p:txBody>
          <a:bodyPr wrap="square" rtlCol="0">
            <a:noAutofit/>
          </a:bodyPr>
          <a:lstStyle/>
          <a:p>
            <a:pPr marL="0" lvl="1"/>
            <a:r>
              <a:rPr lang="en-GB" sz="1200" dirty="0"/>
              <a:t>Wizard 2 and </a:t>
            </a:r>
            <a:r>
              <a:rPr lang="en-GB" sz="1200" dirty="0" err="1"/>
              <a:t>Jamovi</a:t>
            </a:r>
            <a:r>
              <a:rPr lang="en-GB" sz="1200" dirty="0"/>
              <a:t> </a:t>
            </a:r>
            <a:r>
              <a:rPr lang="en-GB" sz="1200" baseline="30000" dirty="0"/>
              <a:t>6,7</a:t>
            </a:r>
          </a:p>
          <a:p>
            <a:pPr marL="0" lvl="1"/>
            <a:endParaRPr lang="en-GB" sz="1200" baseline="30000" dirty="0"/>
          </a:p>
          <a:p>
            <a:pPr marL="0" lvl="1"/>
            <a:r>
              <a:rPr lang="en-GB" sz="1200" dirty="0"/>
              <a:t>Cohen’s Kappa – Agreement</a:t>
            </a:r>
          </a:p>
          <a:p>
            <a:pPr marL="0" lvl="1"/>
            <a:endParaRPr lang="en-GB" sz="1200" dirty="0"/>
          </a:p>
          <a:p>
            <a:pPr marL="0" lvl="1"/>
            <a:r>
              <a:rPr lang="en-GB" sz="1200" dirty="0"/>
              <a:t>Multinomial and binomial logistic regression – Factor significance</a:t>
            </a:r>
          </a:p>
          <a:p>
            <a:pPr marL="0" lvl="1"/>
            <a:endParaRPr lang="en-GB" sz="1200" dirty="0"/>
          </a:p>
          <a:p>
            <a:pPr marL="0" lvl="1"/>
            <a:r>
              <a:rPr lang="en-GB" sz="1200" dirty="0"/>
              <a:t>RBH Quality Governance and Ethics Board: N5352</a:t>
            </a:r>
          </a:p>
        </p:txBody>
      </p:sp>
    </p:spTree>
    <p:extLst>
      <p:ext uri="{BB962C8B-B14F-4D97-AF65-F5344CB8AC3E}">
        <p14:creationId xmlns:p14="http://schemas.microsoft.com/office/powerpoint/2010/main" val="20362743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F6130-87DF-90F4-01B1-10B413A1908E}"/>
              </a:ext>
            </a:extLst>
          </p:cNvPr>
          <p:cNvSpPr>
            <a:spLocks noGrp="1"/>
          </p:cNvSpPr>
          <p:nvPr>
            <p:ph type="title"/>
          </p:nvPr>
        </p:nvSpPr>
        <p:spPr/>
        <p:txBody>
          <a:bodyPr/>
          <a:lstStyle/>
          <a:p>
            <a:r>
              <a:rPr lang="en-GB" dirty="0"/>
              <a:t>Example Prompt</a:t>
            </a:r>
          </a:p>
        </p:txBody>
      </p:sp>
      <p:sp>
        <p:nvSpPr>
          <p:cNvPr id="4" name="Rounded Rectangle 3">
            <a:extLst>
              <a:ext uri="{FF2B5EF4-FFF2-40B4-BE49-F238E27FC236}">
                <a16:creationId xmlns:a16="http://schemas.microsoft.com/office/drawing/2014/main" id="{CDF4366A-4D82-BB3F-8FB3-9DB74859AE8E}"/>
              </a:ext>
            </a:extLst>
          </p:cNvPr>
          <p:cNvSpPr/>
          <p:nvPr/>
        </p:nvSpPr>
        <p:spPr>
          <a:xfrm>
            <a:off x="3976845" y="1898187"/>
            <a:ext cx="7234517" cy="3052482"/>
          </a:xfrm>
          <a:prstGeom prst="roundRect">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2000" i="1" dirty="0"/>
              <a:t>“A 72-year-old female presents to the emergency department with an intracapsular neck of femur fracture.</a:t>
            </a:r>
          </a:p>
          <a:p>
            <a:r>
              <a:rPr lang="en-GB" sz="2000" i="1" dirty="0"/>
              <a:t>	Their co-morbidities include Dementia, type 1 diabetes.</a:t>
            </a:r>
          </a:p>
          <a:p>
            <a:r>
              <a:rPr lang="en-GB" sz="2000" i="1" dirty="0"/>
              <a:t>	They walk with a frame. </a:t>
            </a:r>
          </a:p>
          <a:p>
            <a:r>
              <a:rPr lang="en-GB" sz="2000" i="1" dirty="0"/>
              <a:t>	Their 4AT score is 7.</a:t>
            </a:r>
          </a:p>
          <a:p>
            <a:r>
              <a:rPr lang="en-GB" sz="2000" i="1" dirty="0"/>
              <a:t>Using the most recent NICE guidelines on Hip fracture management, what operation should they have to fix their intracapsular neck of femur fracture?”</a:t>
            </a:r>
          </a:p>
        </p:txBody>
      </p:sp>
    </p:spTree>
    <p:extLst>
      <p:ext uri="{BB962C8B-B14F-4D97-AF65-F5344CB8AC3E}">
        <p14:creationId xmlns:p14="http://schemas.microsoft.com/office/powerpoint/2010/main" val="35244360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9DC5A77-10C9-4ECF-B7EB-8D917F36A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FFE28B5-FB16-49A9-B851-3C35FAC0C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10905976"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23DE1ECB-6FE3-C7F0-050B-14485C52ECC5}"/>
              </a:ext>
            </a:extLst>
          </p:cNvPr>
          <p:cNvSpPr>
            <a:spLocks noGrp="1"/>
          </p:cNvSpPr>
          <p:nvPr>
            <p:ph type="title"/>
          </p:nvPr>
        </p:nvSpPr>
        <p:spPr>
          <a:xfrm>
            <a:off x="1600754" y="1087374"/>
            <a:ext cx="8983489" cy="1000978"/>
          </a:xfrm>
        </p:spPr>
        <p:txBody>
          <a:bodyPr>
            <a:normAutofit/>
          </a:bodyPr>
          <a:lstStyle/>
          <a:p>
            <a:r>
              <a:rPr lang="en-GB" dirty="0"/>
              <a:t>Results </a:t>
            </a:r>
            <a:r>
              <a:rPr lang="en-GB" i="1" dirty="0"/>
              <a:t>– 1st Round ChatGPT Responses</a:t>
            </a:r>
          </a:p>
        </p:txBody>
      </p:sp>
      <p:sp>
        <p:nvSpPr>
          <p:cNvPr id="12" name="Rectangle 11">
            <a:extLst>
              <a:ext uri="{FF2B5EF4-FFF2-40B4-BE49-F238E27FC236}">
                <a16:creationId xmlns:a16="http://schemas.microsoft.com/office/drawing/2014/main" id="{01014442-855A-4E0F-8D09-C314661A48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4533" y="758952"/>
            <a:ext cx="1185379" cy="1651133"/>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4" name="Rectangle 13">
            <a:extLst>
              <a:ext uri="{FF2B5EF4-FFF2-40B4-BE49-F238E27FC236}">
                <a16:creationId xmlns:a16="http://schemas.microsoft.com/office/drawing/2014/main" id="{9B1ABF09-86CF-414E-88A5-2B84CC723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3" y="2526526"/>
            <a:ext cx="1169701" cy="356337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6" name="Rectangle 15">
            <a:extLst>
              <a:ext uri="{FF2B5EF4-FFF2-40B4-BE49-F238E27FC236}">
                <a16:creationId xmlns:a16="http://schemas.microsoft.com/office/drawing/2014/main" id="{3FE91770-CDBB-4D24-94E5-AD484F36C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79019" y="2526526"/>
            <a:ext cx="10920893"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11" name="Rectangle 10">
            <a:extLst>
              <a:ext uri="{FF2B5EF4-FFF2-40B4-BE49-F238E27FC236}">
                <a16:creationId xmlns:a16="http://schemas.microsoft.com/office/drawing/2014/main" id="{5C0111CF-7A1F-16C3-FB60-61283CC8FF38}"/>
              </a:ext>
            </a:extLst>
          </p:cNvPr>
          <p:cNvSpPr/>
          <p:nvPr/>
        </p:nvSpPr>
        <p:spPr>
          <a:xfrm>
            <a:off x="0" y="2410085"/>
            <a:ext cx="12192000" cy="44479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6" name="Table 5">
            <a:extLst>
              <a:ext uri="{FF2B5EF4-FFF2-40B4-BE49-F238E27FC236}">
                <a16:creationId xmlns:a16="http://schemas.microsoft.com/office/drawing/2014/main" id="{C2864A93-4E0D-5D97-EE65-C26CC95F96D3}"/>
              </a:ext>
            </a:extLst>
          </p:cNvPr>
          <p:cNvGraphicFramePr>
            <a:graphicFrameLocks noGrp="1"/>
          </p:cNvGraphicFramePr>
          <p:nvPr>
            <p:extLst>
              <p:ext uri="{D42A27DB-BD31-4B8C-83A1-F6EECF244321}">
                <p14:modId xmlns:p14="http://schemas.microsoft.com/office/powerpoint/2010/main" val="3286422050"/>
              </p:ext>
            </p:extLst>
          </p:nvPr>
        </p:nvGraphicFramePr>
        <p:xfrm>
          <a:off x="460922" y="2545379"/>
          <a:ext cx="5953734" cy="4068405"/>
        </p:xfrm>
        <a:graphic>
          <a:graphicData uri="http://schemas.openxmlformats.org/drawingml/2006/table">
            <a:tbl>
              <a:tblPr firstRow="1" firstCol="1"/>
              <a:tblGrid>
                <a:gridCol w="992289">
                  <a:extLst>
                    <a:ext uri="{9D8B030D-6E8A-4147-A177-3AD203B41FA5}">
                      <a16:colId xmlns:a16="http://schemas.microsoft.com/office/drawing/2014/main" val="3988221114"/>
                    </a:ext>
                  </a:extLst>
                </a:gridCol>
                <a:gridCol w="992289">
                  <a:extLst>
                    <a:ext uri="{9D8B030D-6E8A-4147-A177-3AD203B41FA5}">
                      <a16:colId xmlns:a16="http://schemas.microsoft.com/office/drawing/2014/main" val="2106312486"/>
                    </a:ext>
                  </a:extLst>
                </a:gridCol>
                <a:gridCol w="992289">
                  <a:extLst>
                    <a:ext uri="{9D8B030D-6E8A-4147-A177-3AD203B41FA5}">
                      <a16:colId xmlns:a16="http://schemas.microsoft.com/office/drawing/2014/main" val="2729287549"/>
                    </a:ext>
                  </a:extLst>
                </a:gridCol>
                <a:gridCol w="992289">
                  <a:extLst>
                    <a:ext uri="{9D8B030D-6E8A-4147-A177-3AD203B41FA5}">
                      <a16:colId xmlns:a16="http://schemas.microsoft.com/office/drawing/2014/main" val="3335316812"/>
                    </a:ext>
                  </a:extLst>
                </a:gridCol>
                <a:gridCol w="992289">
                  <a:extLst>
                    <a:ext uri="{9D8B030D-6E8A-4147-A177-3AD203B41FA5}">
                      <a16:colId xmlns:a16="http://schemas.microsoft.com/office/drawing/2014/main" val="3460955374"/>
                    </a:ext>
                  </a:extLst>
                </a:gridCol>
                <a:gridCol w="992289">
                  <a:extLst>
                    <a:ext uri="{9D8B030D-6E8A-4147-A177-3AD203B41FA5}">
                      <a16:colId xmlns:a16="http://schemas.microsoft.com/office/drawing/2014/main" val="728372946"/>
                    </a:ext>
                  </a:extLst>
                </a:gridCol>
              </a:tblGrid>
              <a:tr h="600661">
                <a:tc>
                  <a:txBody>
                    <a:bodyPr/>
                    <a:lstStyle/>
                    <a:p>
                      <a:pPr algn="l">
                        <a:buNone/>
                      </a:pPr>
                      <a:r>
                        <a:rPr lang="en-GB" sz="1100" b="1" dirty="0">
                          <a:solidFill>
                            <a:srgbClr val="222222"/>
                          </a:solidFill>
                          <a:effectLst/>
                        </a:rPr>
                        <a:t>Decision</a:t>
                      </a:r>
                    </a:p>
                  </a:txBody>
                  <a:tcPr marL="53347" marR="53347" marT="26673" marB="26673" anchor="ctr">
                    <a:lnL w="12700" cap="flat" cmpd="sng" algn="ctr">
                      <a:solidFill>
                        <a:schemeClr val="tx1"/>
                      </a:solidFill>
                      <a:prstDash val="solid"/>
                      <a:round/>
                      <a:headEnd type="none" w="med" len="med"/>
                      <a:tailEnd type="none" w="med" len="med"/>
                    </a:lnL>
                    <a:lnR w="9525" cap="flat" cmpd="sng" algn="ctr">
                      <a:solidFill>
                        <a:srgbClr val="CCCCCC"/>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tx2">
                        <a:lumMod val="20000"/>
                        <a:lumOff val="80000"/>
                      </a:schemeClr>
                    </a:solidFill>
                  </a:tcPr>
                </a:tc>
                <a:tc>
                  <a:txBody>
                    <a:bodyPr/>
                    <a:lstStyle/>
                    <a:p>
                      <a:pPr algn="l">
                        <a:buNone/>
                      </a:pPr>
                      <a:r>
                        <a:rPr lang="en-GB" sz="1100" b="1" dirty="0">
                          <a:solidFill>
                            <a:srgbClr val="222222"/>
                          </a:solidFill>
                          <a:effectLst/>
                        </a:rPr>
                        <a:t>ChatGPT Hemi-arthroplasty</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tx2">
                        <a:lumMod val="20000"/>
                        <a:lumOff val="80000"/>
                      </a:schemeClr>
                    </a:solidFill>
                  </a:tcPr>
                </a:tc>
                <a:tc>
                  <a:txBody>
                    <a:bodyPr/>
                    <a:lstStyle/>
                    <a:p>
                      <a:pPr algn="l">
                        <a:buNone/>
                      </a:pPr>
                      <a:r>
                        <a:rPr lang="en-GB" sz="1100" b="1" dirty="0">
                          <a:solidFill>
                            <a:srgbClr val="222222"/>
                          </a:solidFill>
                          <a:effectLst/>
                        </a:rPr>
                        <a:t>ChatGPT Total Hip Replacement</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tx2">
                        <a:lumMod val="20000"/>
                        <a:lumOff val="80000"/>
                      </a:schemeClr>
                    </a:solidFill>
                  </a:tcPr>
                </a:tc>
                <a:tc>
                  <a:txBody>
                    <a:bodyPr/>
                    <a:lstStyle/>
                    <a:p>
                      <a:pPr algn="l">
                        <a:buNone/>
                      </a:pPr>
                      <a:r>
                        <a:rPr lang="en-GB" sz="1100" b="1" dirty="0">
                          <a:solidFill>
                            <a:srgbClr val="222222"/>
                          </a:solidFill>
                          <a:effectLst/>
                        </a:rPr>
                        <a:t>ChatGPT Cannulated Hip Screw</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tx2">
                        <a:lumMod val="20000"/>
                        <a:lumOff val="80000"/>
                      </a:schemeClr>
                    </a:solidFill>
                  </a:tcPr>
                </a:tc>
                <a:tc>
                  <a:txBody>
                    <a:bodyPr/>
                    <a:lstStyle/>
                    <a:p>
                      <a:pPr algn="l">
                        <a:buNone/>
                      </a:pPr>
                      <a:r>
                        <a:rPr lang="en-GB" sz="1100" b="1" dirty="0">
                          <a:solidFill>
                            <a:srgbClr val="222222"/>
                          </a:solidFill>
                          <a:effectLst/>
                        </a:rPr>
                        <a:t>ChatGPT Dynamic Hip Screw</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tx2">
                        <a:lumMod val="20000"/>
                        <a:lumOff val="80000"/>
                      </a:schemeClr>
                    </a:solidFill>
                  </a:tcPr>
                </a:tc>
                <a:tc>
                  <a:txBody>
                    <a:bodyPr/>
                    <a:lstStyle/>
                    <a:p>
                      <a:pPr algn="l">
                        <a:buNone/>
                      </a:pPr>
                      <a:r>
                        <a:rPr lang="en-GB" sz="1100" b="1" dirty="0">
                          <a:solidFill>
                            <a:srgbClr val="222222"/>
                          </a:solidFill>
                          <a:effectLst/>
                        </a:rPr>
                        <a:t>ChatGPT No Operation</a:t>
                      </a:r>
                    </a:p>
                  </a:txBody>
                  <a:tcPr marL="53347" marR="53347" marT="26673" marB="26673" anchor="ctr">
                    <a:lnL w="9525" cap="flat" cmpd="sng" algn="ctr">
                      <a:solidFill>
                        <a:srgbClr val="CCCCCC"/>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323051011"/>
                  </a:ext>
                </a:extLst>
              </a:tr>
              <a:tr h="600661">
                <a:tc>
                  <a:txBody>
                    <a:bodyPr/>
                    <a:lstStyle/>
                    <a:p>
                      <a:pPr algn="l">
                        <a:buNone/>
                      </a:pPr>
                      <a:r>
                        <a:rPr lang="en-GB" sz="1100" b="1" dirty="0">
                          <a:solidFill>
                            <a:srgbClr val="222222"/>
                          </a:solidFill>
                          <a:effectLst/>
                        </a:rPr>
                        <a:t>Trauma Meeting Hemi-arthroplasty</a:t>
                      </a:r>
                    </a:p>
                  </a:txBody>
                  <a:tcPr marL="53347" marR="53347" marT="26673" marB="26673" anchor="ctr">
                    <a:lnL w="12700" cap="flat" cmpd="sng" algn="ctr">
                      <a:solidFill>
                        <a:schemeClr val="tx1"/>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tx2">
                        <a:lumMod val="20000"/>
                        <a:lumOff val="80000"/>
                      </a:schemeClr>
                    </a:solidFill>
                  </a:tcPr>
                </a:tc>
                <a:tc>
                  <a:txBody>
                    <a:bodyPr/>
                    <a:lstStyle/>
                    <a:p>
                      <a:pPr algn="l">
                        <a:buNone/>
                      </a:pPr>
                      <a:r>
                        <a:rPr lang="en-GB" sz="1100" dirty="0">
                          <a:solidFill>
                            <a:srgbClr val="222222"/>
                          </a:solidFill>
                          <a:effectLst/>
                        </a:rPr>
                        <a:t>67</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3">
                        <a:lumMod val="40000"/>
                        <a:lumOff val="60000"/>
                      </a:schemeClr>
                    </a:solidFill>
                  </a:tcPr>
                </a:tc>
                <a:tc>
                  <a:txBody>
                    <a:bodyPr/>
                    <a:lstStyle/>
                    <a:p>
                      <a:pPr algn="l">
                        <a:buNone/>
                      </a:pPr>
                      <a:r>
                        <a:rPr lang="en-GB" sz="1100" dirty="0">
                          <a:solidFill>
                            <a:srgbClr val="222222"/>
                          </a:solidFill>
                          <a:effectLst/>
                        </a:rPr>
                        <a:t>12</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9F9F9"/>
                    </a:solidFill>
                  </a:tcPr>
                </a:tc>
                <a:tc>
                  <a:txBody>
                    <a:bodyPr/>
                    <a:lstStyle/>
                    <a:p>
                      <a:pPr algn="l">
                        <a:buNone/>
                      </a:pPr>
                      <a:r>
                        <a:rPr lang="en-GB" sz="1100" dirty="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9F9F9"/>
                    </a:solidFill>
                  </a:tcPr>
                </a:tc>
                <a:tc>
                  <a:txBody>
                    <a:bodyPr/>
                    <a:lstStyle/>
                    <a:p>
                      <a:pPr algn="l">
                        <a:buNone/>
                      </a:pPr>
                      <a:r>
                        <a:rPr lang="en-GB" sz="110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9F9F9"/>
                    </a:solidFill>
                  </a:tcPr>
                </a:tc>
                <a:tc>
                  <a:txBody>
                    <a:bodyPr/>
                    <a:lstStyle/>
                    <a:p>
                      <a:pPr algn="l">
                        <a:buNone/>
                      </a:pPr>
                      <a:r>
                        <a:rPr lang="en-GB" sz="110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9F9F9"/>
                    </a:solidFill>
                  </a:tcPr>
                </a:tc>
                <a:extLst>
                  <a:ext uri="{0D108BD9-81ED-4DB2-BD59-A6C34878D82A}">
                    <a16:rowId xmlns:a16="http://schemas.microsoft.com/office/drawing/2014/main" val="1738478065"/>
                  </a:ext>
                </a:extLst>
              </a:tr>
              <a:tr h="739760">
                <a:tc>
                  <a:txBody>
                    <a:bodyPr/>
                    <a:lstStyle/>
                    <a:p>
                      <a:pPr algn="l">
                        <a:buNone/>
                      </a:pPr>
                      <a:r>
                        <a:rPr lang="en-GB" sz="1100" b="1" dirty="0">
                          <a:solidFill>
                            <a:srgbClr val="222222"/>
                          </a:solidFill>
                          <a:effectLst/>
                        </a:rPr>
                        <a:t>Trauma Meeting Total Hip Replacement</a:t>
                      </a:r>
                    </a:p>
                  </a:txBody>
                  <a:tcPr marL="53347" marR="53347" marT="26673" marB="26673" anchor="ctr">
                    <a:lnL w="12700" cap="flat" cmpd="sng" algn="ctr">
                      <a:solidFill>
                        <a:schemeClr val="tx1"/>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tx2">
                        <a:lumMod val="20000"/>
                        <a:lumOff val="80000"/>
                      </a:schemeClr>
                    </a:solidFill>
                  </a:tcPr>
                </a:tc>
                <a:tc>
                  <a:txBody>
                    <a:bodyPr/>
                    <a:lstStyle/>
                    <a:p>
                      <a:pPr algn="l">
                        <a:buNone/>
                      </a:pPr>
                      <a:r>
                        <a:rPr lang="en-GB" sz="1100">
                          <a:solidFill>
                            <a:srgbClr val="222222"/>
                          </a:solidFill>
                          <a:effectLst/>
                        </a:rPr>
                        <a:t>10</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a:buNone/>
                      </a:pPr>
                      <a:r>
                        <a:rPr lang="en-GB" sz="1100" dirty="0">
                          <a:solidFill>
                            <a:srgbClr val="222222"/>
                          </a:solidFill>
                          <a:effectLst/>
                        </a:rPr>
                        <a:t>3</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3">
                        <a:lumMod val="40000"/>
                        <a:lumOff val="60000"/>
                      </a:schemeClr>
                    </a:solidFill>
                  </a:tcPr>
                </a:tc>
                <a:tc>
                  <a:txBody>
                    <a:bodyPr/>
                    <a:lstStyle/>
                    <a:p>
                      <a:pPr algn="l">
                        <a:buNone/>
                      </a:pPr>
                      <a:r>
                        <a:rPr lang="en-GB" sz="110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a:buNone/>
                      </a:pPr>
                      <a:r>
                        <a:rPr lang="en-GB" sz="110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a:buNone/>
                      </a:pPr>
                      <a:r>
                        <a:rPr lang="en-GB" sz="110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2068784644"/>
                  </a:ext>
                </a:extLst>
              </a:tr>
              <a:tr h="600661">
                <a:tc>
                  <a:txBody>
                    <a:bodyPr/>
                    <a:lstStyle/>
                    <a:p>
                      <a:pPr algn="l">
                        <a:buNone/>
                      </a:pPr>
                      <a:r>
                        <a:rPr lang="en-GB" sz="1100" b="1" dirty="0">
                          <a:solidFill>
                            <a:srgbClr val="222222"/>
                          </a:solidFill>
                          <a:effectLst/>
                        </a:rPr>
                        <a:t>Trauma Meeting Cannulated Hip Screw</a:t>
                      </a:r>
                    </a:p>
                  </a:txBody>
                  <a:tcPr marL="53347" marR="53347" marT="26673" marB="26673" anchor="ctr">
                    <a:lnL w="12700" cap="flat" cmpd="sng" algn="ctr">
                      <a:solidFill>
                        <a:schemeClr val="tx1"/>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tx2">
                        <a:lumMod val="20000"/>
                        <a:lumOff val="80000"/>
                      </a:schemeClr>
                    </a:solidFill>
                  </a:tcPr>
                </a:tc>
                <a:tc>
                  <a:txBody>
                    <a:bodyPr/>
                    <a:lstStyle/>
                    <a:p>
                      <a:pPr algn="l">
                        <a:buNone/>
                      </a:pPr>
                      <a:r>
                        <a:rPr lang="en-GB" sz="1100">
                          <a:solidFill>
                            <a:srgbClr val="222222"/>
                          </a:solidFill>
                          <a:effectLst/>
                        </a:rPr>
                        <a:t>5</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9F9F9"/>
                    </a:solidFill>
                  </a:tcPr>
                </a:tc>
                <a:tc>
                  <a:txBody>
                    <a:bodyPr/>
                    <a:lstStyle/>
                    <a:p>
                      <a:pPr algn="l">
                        <a:buNone/>
                      </a:pPr>
                      <a:r>
                        <a:rPr lang="en-GB" sz="110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9F9F9"/>
                    </a:solidFill>
                  </a:tcPr>
                </a:tc>
                <a:tc>
                  <a:txBody>
                    <a:bodyPr/>
                    <a:lstStyle/>
                    <a:p>
                      <a:pPr algn="l">
                        <a:buNone/>
                      </a:pPr>
                      <a:r>
                        <a:rPr lang="en-GB" sz="1100" dirty="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3">
                        <a:lumMod val="40000"/>
                        <a:lumOff val="60000"/>
                      </a:schemeClr>
                    </a:solidFill>
                  </a:tcPr>
                </a:tc>
                <a:tc>
                  <a:txBody>
                    <a:bodyPr/>
                    <a:lstStyle/>
                    <a:p>
                      <a:pPr algn="l">
                        <a:buNone/>
                      </a:pPr>
                      <a:r>
                        <a:rPr lang="en-GB" sz="110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9F9F9"/>
                    </a:solidFill>
                  </a:tcPr>
                </a:tc>
                <a:tc>
                  <a:txBody>
                    <a:bodyPr/>
                    <a:lstStyle/>
                    <a:p>
                      <a:pPr algn="l">
                        <a:buNone/>
                      </a:pPr>
                      <a:r>
                        <a:rPr lang="en-GB" sz="110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9F9F9"/>
                    </a:solidFill>
                  </a:tcPr>
                </a:tc>
                <a:extLst>
                  <a:ext uri="{0D108BD9-81ED-4DB2-BD59-A6C34878D82A}">
                    <a16:rowId xmlns:a16="http://schemas.microsoft.com/office/drawing/2014/main" val="3940280047"/>
                  </a:ext>
                </a:extLst>
              </a:tr>
              <a:tr h="600661">
                <a:tc>
                  <a:txBody>
                    <a:bodyPr/>
                    <a:lstStyle/>
                    <a:p>
                      <a:pPr algn="l">
                        <a:buNone/>
                      </a:pPr>
                      <a:r>
                        <a:rPr lang="en-GB" sz="1100" b="1" dirty="0">
                          <a:solidFill>
                            <a:srgbClr val="222222"/>
                          </a:solidFill>
                          <a:effectLst/>
                        </a:rPr>
                        <a:t>Trauma Meeting Dynamic Hip Screw</a:t>
                      </a:r>
                    </a:p>
                  </a:txBody>
                  <a:tcPr marL="53347" marR="53347" marT="26673" marB="26673" anchor="ctr">
                    <a:lnL w="12700" cap="flat" cmpd="sng" algn="ctr">
                      <a:solidFill>
                        <a:schemeClr val="tx1"/>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tx2">
                        <a:lumMod val="20000"/>
                        <a:lumOff val="80000"/>
                      </a:schemeClr>
                    </a:solidFill>
                  </a:tcPr>
                </a:tc>
                <a:tc>
                  <a:txBody>
                    <a:bodyPr/>
                    <a:lstStyle/>
                    <a:p>
                      <a:pPr algn="l">
                        <a:buNone/>
                      </a:pPr>
                      <a:r>
                        <a:rPr lang="en-GB" sz="1100">
                          <a:solidFill>
                            <a:srgbClr val="222222"/>
                          </a:solidFill>
                          <a:effectLst/>
                        </a:rPr>
                        <a:t>3</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a:buNone/>
                      </a:pPr>
                      <a:r>
                        <a:rPr lang="en-GB" sz="110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a:buNone/>
                      </a:pPr>
                      <a:r>
                        <a:rPr lang="en-GB" sz="110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a:buNone/>
                      </a:pPr>
                      <a:r>
                        <a:rPr lang="en-GB" sz="1100" dirty="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3">
                        <a:lumMod val="40000"/>
                        <a:lumOff val="60000"/>
                      </a:schemeClr>
                    </a:solidFill>
                  </a:tcPr>
                </a:tc>
                <a:tc>
                  <a:txBody>
                    <a:bodyPr/>
                    <a:lstStyle/>
                    <a:p>
                      <a:pPr algn="l">
                        <a:buNone/>
                      </a:pPr>
                      <a:r>
                        <a:rPr lang="en-GB" sz="110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3431042080"/>
                  </a:ext>
                </a:extLst>
              </a:tr>
              <a:tr h="546557">
                <a:tc>
                  <a:txBody>
                    <a:bodyPr/>
                    <a:lstStyle/>
                    <a:p>
                      <a:pPr algn="l">
                        <a:buNone/>
                      </a:pPr>
                      <a:r>
                        <a:rPr lang="en-GB" sz="1100" b="1" dirty="0">
                          <a:solidFill>
                            <a:srgbClr val="222222"/>
                          </a:solidFill>
                          <a:effectLst/>
                        </a:rPr>
                        <a:t>Trauma Meeting No Operation</a:t>
                      </a:r>
                    </a:p>
                  </a:txBody>
                  <a:tcPr marL="53347" marR="53347" marT="26673" marB="26673" anchor="ctr">
                    <a:lnL w="12700" cap="flat" cmpd="sng" algn="ctr">
                      <a:solidFill>
                        <a:schemeClr val="tx1"/>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a:buNone/>
                      </a:pPr>
                      <a:r>
                        <a:rPr lang="en-GB" sz="1100">
                          <a:solidFill>
                            <a:srgbClr val="222222"/>
                          </a:solidFill>
                          <a:effectLst/>
                        </a:rPr>
                        <a:t>4</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pPr algn="l">
                        <a:buNone/>
                      </a:pPr>
                      <a:r>
                        <a:rPr lang="en-GB" sz="1100" dirty="0">
                          <a:solidFill>
                            <a:srgbClr val="222222"/>
                          </a:solidFill>
                          <a:effectLst/>
                        </a:rPr>
                        <a:t>1</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pPr algn="l">
                        <a:buNone/>
                      </a:pPr>
                      <a:r>
                        <a:rPr lang="en-GB" sz="110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pPr algn="l">
                        <a:buNone/>
                      </a:pPr>
                      <a:r>
                        <a:rPr lang="en-GB" sz="110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pPr algn="l">
                        <a:buNone/>
                      </a:pPr>
                      <a:r>
                        <a:rPr lang="en-GB" sz="1100" dirty="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CCCCCC"/>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1294911427"/>
                  </a:ext>
                </a:extLst>
              </a:tr>
            </a:tbl>
          </a:graphicData>
        </a:graphic>
      </p:graphicFrame>
      <p:sp>
        <p:nvSpPr>
          <p:cNvPr id="9" name="Content Placeholder 2">
            <a:extLst>
              <a:ext uri="{FF2B5EF4-FFF2-40B4-BE49-F238E27FC236}">
                <a16:creationId xmlns:a16="http://schemas.microsoft.com/office/drawing/2014/main" id="{26E2C1E1-B004-B0BF-999E-08E545C0AB86}"/>
              </a:ext>
            </a:extLst>
          </p:cNvPr>
          <p:cNvSpPr>
            <a:spLocks noGrp="1"/>
          </p:cNvSpPr>
          <p:nvPr>
            <p:ph idx="1"/>
          </p:nvPr>
        </p:nvSpPr>
        <p:spPr>
          <a:xfrm>
            <a:off x="6523211" y="2545378"/>
            <a:ext cx="5668789" cy="3443941"/>
          </a:xfrm>
        </p:spPr>
        <p:txBody>
          <a:bodyPr>
            <a:normAutofit/>
          </a:bodyPr>
          <a:lstStyle/>
          <a:p>
            <a:r>
              <a:rPr lang="en-GB" dirty="0"/>
              <a:t>105 patients included</a:t>
            </a:r>
          </a:p>
          <a:p>
            <a:r>
              <a:rPr lang="en-GB" dirty="0"/>
              <a:t>Poor agreement, nil statistical significance</a:t>
            </a:r>
          </a:p>
          <a:p>
            <a:pPr lvl="1"/>
            <a:r>
              <a:rPr lang="en-GB" b="1" dirty="0"/>
              <a:t>Cohen’s kappa [</a:t>
            </a:r>
            <a:r>
              <a:rPr lang="el-GR" b="1" dirty="0"/>
              <a:t>κ] = 0.03</a:t>
            </a:r>
            <a:r>
              <a:rPr lang="el-GR" dirty="0"/>
              <a:t>; 95% </a:t>
            </a:r>
            <a:r>
              <a:rPr lang="en-GB" dirty="0"/>
              <a:t>CI, −0.11 to 0.19; p = 0.70</a:t>
            </a:r>
          </a:p>
          <a:p>
            <a:r>
              <a:rPr lang="en-GB" dirty="0"/>
              <a:t>Top disagreement reasons</a:t>
            </a:r>
          </a:p>
          <a:p>
            <a:pPr lvl="1"/>
            <a:r>
              <a:rPr lang="en-GB" dirty="0"/>
              <a:t>“Fit and mobile” (10 patients)</a:t>
            </a:r>
          </a:p>
          <a:p>
            <a:pPr lvl="1"/>
            <a:r>
              <a:rPr lang="en-GB" dirty="0"/>
              <a:t>”Extensive significant past medical history” (4 patients)</a:t>
            </a:r>
          </a:p>
        </p:txBody>
      </p:sp>
    </p:spTree>
    <p:extLst>
      <p:ext uri="{BB962C8B-B14F-4D97-AF65-F5344CB8AC3E}">
        <p14:creationId xmlns:p14="http://schemas.microsoft.com/office/powerpoint/2010/main" val="3947839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0002210-60DF-7BC1-BEF3-A1ACC228B19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9D38C72-8ADB-4307-4D3A-48A2EC3129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F92D8E6-209C-A6FD-317F-2C5FEC960C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10905976"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8DE7C5FD-D042-686F-9831-69CA7DAEC223}"/>
              </a:ext>
            </a:extLst>
          </p:cNvPr>
          <p:cNvSpPr>
            <a:spLocks noGrp="1"/>
          </p:cNvSpPr>
          <p:nvPr>
            <p:ph type="title"/>
          </p:nvPr>
        </p:nvSpPr>
        <p:spPr>
          <a:xfrm>
            <a:off x="1600754" y="1087374"/>
            <a:ext cx="8983489" cy="1000978"/>
          </a:xfrm>
        </p:spPr>
        <p:txBody>
          <a:bodyPr>
            <a:normAutofit/>
          </a:bodyPr>
          <a:lstStyle/>
          <a:p>
            <a:r>
              <a:rPr lang="en-GB" dirty="0"/>
              <a:t>Results </a:t>
            </a:r>
            <a:r>
              <a:rPr lang="en-GB" i="1" dirty="0"/>
              <a:t>– 2nd Round ChatGPT Responses</a:t>
            </a:r>
          </a:p>
        </p:txBody>
      </p:sp>
      <p:sp>
        <p:nvSpPr>
          <p:cNvPr id="12" name="Rectangle 11">
            <a:extLst>
              <a:ext uri="{FF2B5EF4-FFF2-40B4-BE49-F238E27FC236}">
                <a16:creationId xmlns:a16="http://schemas.microsoft.com/office/drawing/2014/main" id="{5BCBA7E6-44C2-17BC-9C02-A1BC17B5F7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4533" y="758952"/>
            <a:ext cx="1185379" cy="1651133"/>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4" name="Rectangle 13">
            <a:extLst>
              <a:ext uri="{FF2B5EF4-FFF2-40B4-BE49-F238E27FC236}">
                <a16:creationId xmlns:a16="http://schemas.microsoft.com/office/drawing/2014/main" id="{1D5E6A07-41CB-8EB6-C2CF-893F8FD801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3" y="2526526"/>
            <a:ext cx="1169701" cy="356337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6" name="Rectangle 15">
            <a:extLst>
              <a:ext uri="{FF2B5EF4-FFF2-40B4-BE49-F238E27FC236}">
                <a16:creationId xmlns:a16="http://schemas.microsoft.com/office/drawing/2014/main" id="{AC42F05A-B621-75A8-46DE-2A69A4AA53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79019" y="2526526"/>
            <a:ext cx="10920893"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Rectangle 2">
            <a:extLst>
              <a:ext uri="{FF2B5EF4-FFF2-40B4-BE49-F238E27FC236}">
                <a16:creationId xmlns:a16="http://schemas.microsoft.com/office/drawing/2014/main" id="{31C5A819-16E7-B8C3-DC34-CB31784DC904}"/>
              </a:ext>
            </a:extLst>
          </p:cNvPr>
          <p:cNvSpPr/>
          <p:nvPr/>
        </p:nvSpPr>
        <p:spPr>
          <a:xfrm>
            <a:off x="0" y="2410085"/>
            <a:ext cx="12192000" cy="44479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6" name="Table 5">
            <a:extLst>
              <a:ext uri="{FF2B5EF4-FFF2-40B4-BE49-F238E27FC236}">
                <a16:creationId xmlns:a16="http://schemas.microsoft.com/office/drawing/2014/main" id="{A4CD1934-1F25-16E1-25A6-6593A1139BCB}"/>
              </a:ext>
            </a:extLst>
          </p:cNvPr>
          <p:cNvGraphicFramePr>
            <a:graphicFrameLocks noGrp="1"/>
          </p:cNvGraphicFramePr>
          <p:nvPr>
            <p:extLst>
              <p:ext uri="{D42A27DB-BD31-4B8C-83A1-F6EECF244321}">
                <p14:modId xmlns:p14="http://schemas.microsoft.com/office/powerpoint/2010/main" val="1246035642"/>
              </p:ext>
            </p:extLst>
          </p:nvPr>
        </p:nvGraphicFramePr>
        <p:xfrm>
          <a:off x="460922" y="2545379"/>
          <a:ext cx="5953734" cy="4068405"/>
        </p:xfrm>
        <a:graphic>
          <a:graphicData uri="http://schemas.openxmlformats.org/drawingml/2006/table">
            <a:tbl>
              <a:tblPr firstRow="1" firstCol="1"/>
              <a:tblGrid>
                <a:gridCol w="992289">
                  <a:extLst>
                    <a:ext uri="{9D8B030D-6E8A-4147-A177-3AD203B41FA5}">
                      <a16:colId xmlns:a16="http://schemas.microsoft.com/office/drawing/2014/main" val="3988221114"/>
                    </a:ext>
                  </a:extLst>
                </a:gridCol>
                <a:gridCol w="992289">
                  <a:extLst>
                    <a:ext uri="{9D8B030D-6E8A-4147-A177-3AD203B41FA5}">
                      <a16:colId xmlns:a16="http://schemas.microsoft.com/office/drawing/2014/main" val="2106312486"/>
                    </a:ext>
                  </a:extLst>
                </a:gridCol>
                <a:gridCol w="992289">
                  <a:extLst>
                    <a:ext uri="{9D8B030D-6E8A-4147-A177-3AD203B41FA5}">
                      <a16:colId xmlns:a16="http://schemas.microsoft.com/office/drawing/2014/main" val="2729287549"/>
                    </a:ext>
                  </a:extLst>
                </a:gridCol>
                <a:gridCol w="992289">
                  <a:extLst>
                    <a:ext uri="{9D8B030D-6E8A-4147-A177-3AD203B41FA5}">
                      <a16:colId xmlns:a16="http://schemas.microsoft.com/office/drawing/2014/main" val="3335316812"/>
                    </a:ext>
                  </a:extLst>
                </a:gridCol>
                <a:gridCol w="992289">
                  <a:extLst>
                    <a:ext uri="{9D8B030D-6E8A-4147-A177-3AD203B41FA5}">
                      <a16:colId xmlns:a16="http://schemas.microsoft.com/office/drawing/2014/main" val="3460955374"/>
                    </a:ext>
                  </a:extLst>
                </a:gridCol>
                <a:gridCol w="992289">
                  <a:extLst>
                    <a:ext uri="{9D8B030D-6E8A-4147-A177-3AD203B41FA5}">
                      <a16:colId xmlns:a16="http://schemas.microsoft.com/office/drawing/2014/main" val="728372946"/>
                    </a:ext>
                  </a:extLst>
                </a:gridCol>
              </a:tblGrid>
              <a:tr h="600661">
                <a:tc>
                  <a:txBody>
                    <a:bodyPr/>
                    <a:lstStyle/>
                    <a:p>
                      <a:pPr algn="l">
                        <a:buNone/>
                      </a:pPr>
                      <a:r>
                        <a:rPr lang="en-GB" sz="1100" b="1" dirty="0">
                          <a:solidFill>
                            <a:srgbClr val="222222"/>
                          </a:solidFill>
                          <a:effectLst/>
                        </a:rPr>
                        <a:t>Decision</a:t>
                      </a:r>
                    </a:p>
                  </a:txBody>
                  <a:tcPr marL="53347" marR="53347" marT="26673" marB="26673" anchor="ctr">
                    <a:lnL w="12700" cap="flat" cmpd="sng" algn="ctr">
                      <a:solidFill>
                        <a:schemeClr val="tx1"/>
                      </a:solidFill>
                      <a:prstDash val="solid"/>
                      <a:round/>
                      <a:headEnd type="none" w="med" len="med"/>
                      <a:tailEnd type="none" w="med" len="med"/>
                    </a:lnL>
                    <a:lnR w="9525" cap="flat" cmpd="sng" algn="ctr">
                      <a:solidFill>
                        <a:srgbClr val="CCCCCC"/>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tx2">
                        <a:lumMod val="20000"/>
                        <a:lumOff val="80000"/>
                      </a:schemeClr>
                    </a:solidFill>
                  </a:tcPr>
                </a:tc>
                <a:tc>
                  <a:txBody>
                    <a:bodyPr/>
                    <a:lstStyle/>
                    <a:p>
                      <a:pPr algn="l">
                        <a:buNone/>
                      </a:pPr>
                      <a:r>
                        <a:rPr lang="en-GB" sz="1100" b="1" dirty="0">
                          <a:solidFill>
                            <a:srgbClr val="222222"/>
                          </a:solidFill>
                          <a:effectLst/>
                        </a:rPr>
                        <a:t>ChatGPT Hemi-arthroplasty</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tx2">
                        <a:lumMod val="20000"/>
                        <a:lumOff val="80000"/>
                      </a:schemeClr>
                    </a:solidFill>
                  </a:tcPr>
                </a:tc>
                <a:tc>
                  <a:txBody>
                    <a:bodyPr/>
                    <a:lstStyle/>
                    <a:p>
                      <a:pPr algn="l">
                        <a:buNone/>
                      </a:pPr>
                      <a:r>
                        <a:rPr lang="en-GB" sz="1100" b="1" dirty="0">
                          <a:solidFill>
                            <a:srgbClr val="222222"/>
                          </a:solidFill>
                          <a:effectLst/>
                        </a:rPr>
                        <a:t>ChatGPT Total Hip Replacement</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tx2">
                        <a:lumMod val="20000"/>
                        <a:lumOff val="80000"/>
                      </a:schemeClr>
                    </a:solidFill>
                  </a:tcPr>
                </a:tc>
                <a:tc>
                  <a:txBody>
                    <a:bodyPr/>
                    <a:lstStyle/>
                    <a:p>
                      <a:pPr algn="l">
                        <a:buNone/>
                      </a:pPr>
                      <a:r>
                        <a:rPr lang="en-GB" sz="1100" b="1" dirty="0">
                          <a:solidFill>
                            <a:srgbClr val="222222"/>
                          </a:solidFill>
                          <a:effectLst/>
                        </a:rPr>
                        <a:t>ChatGPT Cannulated Hip Screw</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tx2">
                        <a:lumMod val="20000"/>
                        <a:lumOff val="80000"/>
                      </a:schemeClr>
                    </a:solidFill>
                  </a:tcPr>
                </a:tc>
                <a:tc>
                  <a:txBody>
                    <a:bodyPr/>
                    <a:lstStyle/>
                    <a:p>
                      <a:pPr algn="l">
                        <a:buNone/>
                      </a:pPr>
                      <a:r>
                        <a:rPr lang="en-GB" sz="1100" b="1" dirty="0">
                          <a:solidFill>
                            <a:srgbClr val="222222"/>
                          </a:solidFill>
                          <a:effectLst/>
                        </a:rPr>
                        <a:t>ChatGPT Dynamic Hip Screw</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tx2">
                        <a:lumMod val="20000"/>
                        <a:lumOff val="80000"/>
                      </a:schemeClr>
                    </a:solidFill>
                  </a:tcPr>
                </a:tc>
                <a:tc>
                  <a:txBody>
                    <a:bodyPr/>
                    <a:lstStyle/>
                    <a:p>
                      <a:pPr algn="l">
                        <a:buNone/>
                      </a:pPr>
                      <a:r>
                        <a:rPr lang="en-GB" sz="1100" b="1" dirty="0">
                          <a:solidFill>
                            <a:srgbClr val="222222"/>
                          </a:solidFill>
                          <a:effectLst/>
                        </a:rPr>
                        <a:t>ChatGPT No Operation</a:t>
                      </a:r>
                    </a:p>
                  </a:txBody>
                  <a:tcPr marL="53347" marR="53347" marT="26673" marB="26673" anchor="ctr">
                    <a:lnL w="9525" cap="flat" cmpd="sng" algn="ctr">
                      <a:solidFill>
                        <a:srgbClr val="CCCCCC"/>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323051011"/>
                  </a:ext>
                </a:extLst>
              </a:tr>
              <a:tr h="600661">
                <a:tc>
                  <a:txBody>
                    <a:bodyPr/>
                    <a:lstStyle/>
                    <a:p>
                      <a:pPr algn="l">
                        <a:buNone/>
                      </a:pPr>
                      <a:r>
                        <a:rPr lang="en-GB" sz="1100" b="1" dirty="0">
                          <a:solidFill>
                            <a:srgbClr val="222222"/>
                          </a:solidFill>
                          <a:effectLst/>
                        </a:rPr>
                        <a:t>Trauma Meeting Hemi-arthroplasty</a:t>
                      </a:r>
                    </a:p>
                  </a:txBody>
                  <a:tcPr marL="53347" marR="53347" marT="26673" marB="26673" anchor="ctr">
                    <a:lnL w="12700" cap="flat" cmpd="sng" algn="ctr">
                      <a:solidFill>
                        <a:schemeClr val="tx1"/>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tx2">
                        <a:lumMod val="20000"/>
                        <a:lumOff val="80000"/>
                      </a:schemeClr>
                    </a:solidFill>
                  </a:tcPr>
                </a:tc>
                <a:tc>
                  <a:txBody>
                    <a:bodyPr/>
                    <a:lstStyle/>
                    <a:p>
                      <a:pPr algn="l">
                        <a:buNone/>
                      </a:pPr>
                      <a:r>
                        <a:rPr lang="en-GB" sz="1100" dirty="0">
                          <a:solidFill>
                            <a:srgbClr val="222222"/>
                          </a:solidFill>
                          <a:effectLst/>
                        </a:rPr>
                        <a:t>79</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3">
                        <a:lumMod val="40000"/>
                        <a:lumOff val="60000"/>
                      </a:schemeClr>
                    </a:solidFill>
                  </a:tcPr>
                </a:tc>
                <a:tc>
                  <a:txBody>
                    <a:bodyPr/>
                    <a:lstStyle/>
                    <a:p>
                      <a:pPr algn="l">
                        <a:buNone/>
                      </a:pPr>
                      <a:r>
                        <a:rPr lang="en-GB" sz="1100" dirty="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9F9F9"/>
                    </a:solidFill>
                  </a:tcPr>
                </a:tc>
                <a:tc>
                  <a:txBody>
                    <a:bodyPr/>
                    <a:lstStyle/>
                    <a:p>
                      <a:pPr algn="l">
                        <a:buNone/>
                      </a:pPr>
                      <a:r>
                        <a:rPr lang="en-GB" sz="1100" dirty="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9F9F9"/>
                    </a:solidFill>
                  </a:tcPr>
                </a:tc>
                <a:tc>
                  <a:txBody>
                    <a:bodyPr/>
                    <a:lstStyle/>
                    <a:p>
                      <a:pPr algn="l">
                        <a:buNone/>
                      </a:pPr>
                      <a:r>
                        <a:rPr lang="en-GB" sz="110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9F9F9"/>
                    </a:solidFill>
                  </a:tcPr>
                </a:tc>
                <a:tc>
                  <a:txBody>
                    <a:bodyPr/>
                    <a:lstStyle/>
                    <a:p>
                      <a:pPr algn="l">
                        <a:buNone/>
                      </a:pPr>
                      <a:r>
                        <a:rPr lang="en-GB" sz="110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9F9F9"/>
                    </a:solidFill>
                  </a:tcPr>
                </a:tc>
                <a:extLst>
                  <a:ext uri="{0D108BD9-81ED-4DB2-BD59-A6C34878D82A}">
                    <a16:rowId xmlns:a16="http://schemas.microsoft.com/office/drawing/2014/main" val="1738478065"/>
                  </a:ext>
                </a:extLst>
              </a:tr>
              <a:tr h="739760">
                <a:tc>
                  <a:txBody>
                    <a:bodyPr/>
                    <a:lstStyle/>
                    <a:p>
                      <a:pPr algn="l">
                        <a:buNone/>
                      </a:pPr>
                      <a:r>
                        <a:rPr lang="en-GB" sz="1100" b="1" dirty="0">
                          <a:solidFill>
                            <a:srgbClr val="222222"/>
                          </a:solidFill>
                          <a:effectLst/>
                        </a:rPr>
                        <a:t>Trauma Meeting Total Hip Replacement</a:t>
                      </a:r>
                    </a:p>
                  </a:txBody>
                  <a:tcPr marL="53347" marR="53347" marT="26673" marB="26673" anchor="ctr">
                    <a:lnL w="12700" cap="flat" cmpd="sng" algn="ctr">
                      <a:solidFill>
                        <a:schemeClr val="tx1"/>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tx2">
                        <a:lumMod val="20000"/>
                        <a:lumOff val="80000"/>
                      </a:schemeClr>
                    </a:solidFill>
                  </a:tcPr>
                </a:tc>
                <a:tc>
                  <a:txBody>
                    <a:bodyPr/>
                    <a:lstStyle/>
                    <a:p>
                      <a:pPr algn="l">
                        <a:buNone/>
                      </a:pPr>
                      <a:r>
                        <a:rPr lang="en-GB" sz="1100" dirty="0">
                          <a:solidFill>
                            <a:srgbClr val="222222"/>
                          </a:solidFill>
                          <a:effectLst/>
                        </a:rPr>
                        <a:t>1</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a:buNone/>
                      </a:pPr>
                      <a:r>
                        <a:rPr lang="en-GB" sz="1100" dirty="0">
                          <a:solidFill>
                            <a:srgbClr val="222222"/>
                          </a:solidFill>
                          <a:effectLst/>
                        </a:rPr>
                        <a:t>12</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3">
                        <a:lumMod val="40000"/>
                        <a:lumOff val="60000"/>
                      </a:schemeClr>
                    </a:solidFill>
                  </a:tcPr>
                </a:tc>
                <a:tc>
                  <a:txBody>
                    <a:bodyPr/>
                    <a:lstStyle/>
                    <a:p>
                      <a:pPr algn="l">
                        <a:buNone/>
                      </a:pPr>
                      <a:r>
                        <a:rPr lang="en-GB" sz="1100" dirty="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a:buNone/>
                      </a:pPr>
                      <a:r>
                        <a:rPr lang="en-GB" sz="110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a:buNone/>
                      </a:pPr>
                      <a:r>
                        <a:rPr lang="en-GB" sz="1100" dirty="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2068784644"/>
                  </a:ext>
                </a:extLst>
              </a:tr>
              <a:tr h="600661">
                <a:tc>
                  <a:txBody>
                    <a:bodyPr/>
                    <a:lstStyle/>
                    <a:p>
                      <a:pPr algn="l">
                        <a:buNone/>
                      </a:pPr>
                      <a:r>
                        <a:rPr lang="en-GB" sz="1100" b="1" dirty="0">
                          <a:solidFill>
                            <a:srgbClr val="222222"/>
                          </a:solidFill>
                          <a:effectLst/>
                        </a:rPr>
                        <a:t>Trauma Meeting Cannulated Hip Screw</a:t>
                      </a:r>
                    </a:p>
                  </a:txBody>
                  <a:tcPr marL="53347" marR="53347" marT="26673" marB="26673" anchor="ctr">
                    <a:lnL w="12700" cap="flat" cmpd="sng" algn="ctr">
                      <a:solidFill>
                        <a:schemeClr val="tx1"/>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tx2">
                        <a:lumMod val="20000"/>
                        <a:lumOff val="80000"/>
                      </a:schemeClr>
                    </a:solidFill>
                  </a:tcPr>
                </a:tc>
                <a:tc>
                  <a:txBody>
                    <a:bodyPr/>
                    <a:lstStyle/>
                    <a:p>
                      <a:pPr algn="l">
                        <a:buNone/>
                      </a:pPr>
                      <a:r>
                        <a:rPr lang="en-GB" sz="1100" dirty="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9F9F9"/>
                    </a:solidFill>
                  </a:tcPr>
                </a:tc>
                <a:tc>
                  <a:txBody>
                    <a:bodyPr/>
                    <a:lstStyle/>
                    <a:p>
                      <a:pPr algn="l">
                        <a:buNone/>
                      </a:pPr>
                      <a:r>
                        <a:rPr lang="en-GB" sz="110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9F9F9"/>
                    </a:solidFill>
                  </a:tcPr>
                </a:tc>
                <a:tc>
                  <a:txBody>
                    <a:bodyPr/>
                    <a:lstStyle/>
                    <a:p>
                      <a:pPr algn="l">
                        <a:buNone/>
                      </a:pPr>
                      <a:r>
                        <a:rPr lang="en-GB" sz="1100" dirty="0">
                          <a:solidFill>
                            <a:srgbClr val="222222"/>
                          </a:solidFill>
                          <a:effectLst/>
                        </a:rPr>
                        <a:t>5</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3">
                        <a:lumMod val="40000"/>
                        <a:lumOff val="60000"/>
                      </a:schemeClr>
                    </a:solidFill>
                  </a:tcPr>
                </a:tc>
                <a:tc>
                  <a:txBody>
                    <a:bodyPr/>
                    <a:lstStyle/>
                    <a:p>
                      <a:pPr algn="l">
                        <a:buNone/>
                      </a:pPr>
                      <a:r>
                        <a:rPr lang="en-GB" sz="1100" dirty="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9F9F9"/>
                    </a:solidFill>
                  </a:tcPr>
                </a:tc>
                <a:tc>
                  <a:txBody>
                    <a:bodyPr/>
                    <a:lstStyle/>
                    <a:p>
                      <a:pPr algn="l">
                        <a:buNone/>
                      </a:pPr>
                      <a:r>
                        <a:rPr lang="en-GB" sz="110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9F9F9"/>
                    </a:solidFill>
                  </a:tcPr>
                </a:tc>
                <a:extLst>
                  <a:ext uri="{0D108BD9-81ED-4DB2-BD59-A6C34878D82A}">
                    <a16:rowId xmlns:a16="http://schemas.microsoft.com/office/drawing/2014/main" val="3940280047"/>
                  </a:ext>
                </a:extLst>
              </a:tr>
              <a:tr h="600661">
                <a:tc>
                  <a:txBody>
                    <a:bodyPr/>
                    <a:lstStyle/>
                    <a:p>
                      <a:pPr algn="l">
                        <a:buNone/>
                      </a:pPr>
                      <a:r>
                        <a:rPr lang="en-GB" sz="1100" b="1" dirty="0">
                          <a:solidFill>
                            <a:srgbClr val="222222"/>
                          </a:solidFill>
                          <a:effectLst/>
                        </a:rPr>
                        <a:t>Trauma Meeting Dynamic Hip Screw</a:t>
                      </a:r>
                    </a:p>
                  </a:txBody>
                  <a:tcPr marL="53347" marR="53347" marT="26673" marB="26673" anchor="ctr">
                    <a:lnL w="12700" cap="flat" cmpd="sng" algn="ctr">
                      <a:solidFill>
                        <a:schemeClr val="tx1"/>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tx2">
                        <a:lumMod val="20000"/>
                        <a:lumOff val="80000"/>
                      </a:schemeClr>
                    </a:solidFill>
                  </a:tcPr>
                </a:tc>
                <a:tc>
                  <a:txBody>
                    <a:bodyPr/>
                    <a:lstStyle/>
                    <a:p>
                      <a:pPr algn="l">
                        <a:buNone/>
                      </a:pPr>
                      <a:r>
                        <a:rPr lang="en-GB" sz="1100" dirty="0">
                          <a:solidFill>
                            <a:srgbClr val="222222"/>
                          </a:solidFill>
                          <a:effectLst/>
                        </a:rPr>
                        <a:t>1</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a:buNone/>
                      </a:pPr>
                      <a:r>
                        <a:rPr lang="en-GB" sz="110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a:buNone/>
                      </a:pPr>
                      <a:r>
                        <a:rPr lang="en-GB" sz="110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a:buNone/>
                      </a:pPr>
                      <a:r>
                        <a:rPr lang="en-GB" sz="1100" dirty="0">
                          <a:solidFill>
                            <a:srgbClr val="222222"/>
                          </a:solidFill>
                          <a:effectLst/>
                        </a:rPr>
                        <a:t>2</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3">
                        <a:lumMod val="40000"/>
                        <a:lumOff val="60000"/>
                      </a:schemeClr>
                    </a:solidFill>
                  </a:tcPr>
                </a:tc>
                <a:tc>
                  <a:txBody>
                    <a:bodyPr/>
                    <a:lstStyle/>
                    <a:p>
                      <a:pPr algn="l">
                        <a:buNone/>
                      </a:pPr>
                      <a:r>
                        <a:rPr lang="en-GB" sz="1100" dirty="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3431042080"/>
                  </a:ext>
                </a:extLst>
              </a:tr>
              <a:tr h="546557">
                <a:tc>
                  <a:txBody>
                    <a:bodyPr/>
                    <a:lstStyle/>
                    <a:p>
                      <a:pPr algn="l">
                        <a:buNone/>
                      </a:pPr>
                      <a:r>
                        <a:rPr lang="en-GB" sz="1100" b="1" dirty="0">
                          <a:solidFill>
                            <a:srgbClr val="222222"/>
                          </a:solidFill>
                          <a:effectLst/>
                        </a:rPr>
                        <a:t>Trauma Meeting No Operation</a:t>
                      </a:r>
                    </a:p>
                  </a:txBody>
                  <a:tcPr marL="53347" marR="53347" marT="26673" marB="26673" anchor="ctr">
                    <a:lnL w="12700" cap="flat" cmpd="sng" algn="ctr">
                      <a:solidFill>
                        <a:schemeClr val="tx1"/>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a:buNone/>
                      </a:pPr>
                      <a:r>
                        <a:rPr lang="en-GB" sz="1100" dirty="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pPr algn="l">
                        <a:buNone/>
                      </a:pPr>
                      <a:r>
                        <a:rPr lang="en-GB" sz="1100" dirty="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pPr algn="l">
                        <a:buNone/>
                      </a:pPr>
                      <a:r>
                        <a:rPr lang="en-GB" sz="1100" dirty="0">
                          <a:solidFill>
                            <a:srgbClr val="222222"/>
                          </a:solidFill>
                          <a:effectLst/>
                        </a:rPr>
                        <a:t>1</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pPr algn="l">
                        <a:buNone/>
                      </a:pPr>
                      <a:r>
                        <a:rPr lang="en-GB" sz="110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pPr algn="l">
                        <a:buNone/>
                      </a:pPr>
                      <a:r>
                        <a:rPr lang="en-GB" sz="1100" dirty="0">
                          <a:solidFill>
                            <a:srgbClr val="222222"/>
                          </a:solidFill>
                          <a:effectLst/>
                        </a:rPr>
                        <a:t>4</a:t>
                      </a:r>
                    </a:p>
                  </a:txBody>
                  <a:tcPr marL="53347" marR="53347" marT="26673" marB="26673" anchor="ctr">
                    <a:lnL w="9525" cap="flat" cmpd="sng" algn="ctr">
                      <a:solidFill>
                        <a:srgbClr val="CCCCCC"/>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CCCCCC"/>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1294911427"/>
                  </a:ext>
                </a:extLst>
              </a:tr>
            </a:tbl>
          </a:graphicData>
        </a:graphic>
      </p:graphicFrame>
      <p:sp>
        <p:nvSpPr>
          <p:cNvPr id="9" name="Content Placeholder 2">
            <a:extLst>
              <a:ext uri="{FF2B5EF4-FFF2-40B4-BE49-F238E27FC236}">
                <a16:creationId xmlns:a16="http://schemas.microsoft.com/office/drawing/2014/main" id="{43ACA6D7-29A0-A853-51D7-D0EFE46F1080}"/>
              </a:ext>
            </a:extLst>
          </p:cNvPr>
          <p:cNvSpPr>
            <a:spLocks noGrp="1"/>
          </p:cNvSpPr>
          <p:nvPr>
            <p:ph idx="1"/>
          </p:nvPr>
        </p:nvSpPr>
        <p:spPr>
          <a:xfrm>
            <a:off x="6523211" y="2545378"/>
            <a:ext cx="5668789" cy="3443941"/>
          </a:xfrm>
        </p:spPr>
        <p:txBody>
          <a:bodyPr>
            <a:normAutofit/>
          </a:bodyPr>
          <a:lstStyle/>
          <a:p>
            <a:r>
              <a:rPr lang="en-GB" dirty="0"/>
              <a:t>Very strong agreement, statistically significant</a:t>
            </a:r>
          </a:p>
          <a:p>
            <a:pPr lvl="1"/>
            <a:r>
              <a:rPr lang="en-GB" b="1" dirty="0"/>
              <a:t>Cohen’s kappa [</a:t>
            </a:r>
            <a:r>
              <a:rPr lang="el-GR" b="1" dirty="0"/>
              <a:t>κ] = </a:t>
            </a:r>
            <a:r>
              <a:rPr lang="en-GB" b="1" dirty="0"/>
              <a:t>0.93</a:t>
            </a:r>
            <a:r>
              <a:rPr lang="en-GB" dirty="0"/>
              <a:t>, 95% CI 0.84 - 1.00, p &lt; 0.001</a:t>
            </a:r>
          </a:p>
          <a:p>
            <a:r>
              <a:rPr lang="en-GB" dirty="0"/>
              <a:t>Statistically significant improvement in agreement</a:t>
            </a:r>
          </a:p>
          <a:p>
            <a:pPr lvl="1"/>
            <a:r>
              <a:rPr lang="en-GB" dirty="0"/>
              <a:t>z = 10.3, p &lt; 0.001</a:t>
            </a:r>
          </a:p>
          <a:p>
            <a:r>
              <a:rPr lang="en-GB" dirty="0"/>
              <a:t>Increasing age – decreasing likelihood of total hip replacement </a:t>
            </a:r>
            <a:r>
              <a:rPr lang="en-GB" dirty="0" err="1"/>
              <a:t>v.s</a:t>
            </a:r>
            <a:r>
              <a:rPr lang="en-GB" dirty="0"/>
              <a:t>. hemiarthroplasty [odds ratio (OR) = 0.81; 95% CI, 0.70-0.94; p = 0.006]</a:t>
            </a:r>
          </a:p>
        </p:txBody>
      </p:sp>
    </p:spTree>
    <p:extLst>
      <p:ext uri="{BB962C8B-B14F-4D97-AF65-F5344CB8AC3E}">
        <p14:creationId xmlns:p14="http://schemas.microsoft.com/office/powerpoint/2010/main" val="6243218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43E8317-B8AB-2901-0E4E-48FC31B75A5D}"/>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C58A08-6252-E5D7-E1FF-FE395469B5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77625A-03DF-D2F0-BECA-D1362F54A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10905976"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5DEC8092-3B51-00EE-2182-CFDF030B6E96}"/>
              </a:ext>
            </a:extLst>
          </p:cNvPr>
          <p:cNvSpPr>
            <a:spLocks noGrp="1"/>
          </p:cNvSpPr>
          <p:nvPr>
            <p:ph type="title"/>
          </p:nvPr>
        </p:nvSpPr>
        <p:spPr>
          <a:xfrm>
            <a:off x="1600754" y="1087374"/>
            <a:ext cx="8983489" cy="1000978"/>
          </a:xfrm>
        </p:spPr>
        <p:txBody>
          <a:bodyPr>
            <a:normAutofit/>
          </a:bodyPr>
          <a:lstStyle/>
          <a:p>
            <a:r>
              <a:rPr lang="en-GB" dirty="0"/>
              <a:t>Results </a:t>
            </a:r>
            <a:r>
              <a:rPr lang="en-GB" i="1" dirty="0"/>
              <a:t>– Validation Round ChatGPT Responses</a:t>
            </a:r>
          </a:p>
        </p:txBody>
      </p:sp>
      <p:sp>
        <p:nvSpPr>
          <p:cNvPr id="12" name="Rectangle 11">
            <a:extLst>
              <a:ext uri="{FF2B5EF4-FFF2-40B4-BE49-F238E27FC236}">
                <a16:creationId xmlns:a16="http://schemas.microsoft.com/office/drawing/2014/main" id="{8DE017A5-7A96-5CB0-0D67-515F5A0B61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14533" y="758952"/>
            <a:ext cx="1185379" cy="1651133"/>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4" name="Rectangle 13">
            <a:extLst>
              <a:ext uri="{FF2B5EF4-FFF2-40B4-BE49-F238E27FC236}">
                <a16:creationId xmlns:a16="http://schemas.microsoft.com/office/drawing/2014/main" id="{9C57781F-6535-060E-0474-A5E4CB21F2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3" y="2526526"/>
            <a:ext cx="1169701" cy="356337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6" name="Rectangle 15">
            <a:extLst>
              <a:ext uri="{FF2B5EF4-FFF2-40B4-BE49-F238E27FC236}">
                <a16:creationId xmlns:a16="http://schemas.microsoft.com/office/drawing/2014/main" id="{C354FE81-D574-4229-2557-13ADCF8B8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79019" y="2526526"/>
            <a:ext cx="10920893"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Rectangle 2">
            <a:extLst>
              <a:ext uri="{FF2B5EF4-FFF2-40B4-BE49-F238E27FC236}">
                <a16:creationId xmlns:a16="http://schemas.microsoft.com/office/drawing/2014/main" id="{D9E5DA51-5145-B8DE-3AE7-FA98A90D593C}"/>
              </a:ext>
            </a:extLst>
          </p:cNvPr>
          <p:cNvSpPr/>
          <p:nvPr/>
        </p:nvSpPr>
        <p:spPr>
          <a:xfrm>
            <a:off x="0" y="2410085"/>
            <a:ext cx="12192000" cy="44479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6" name="Table 5">
            <a:extLst>
              <a:ext uri="{FF2B5EF4-FFF2-40B4-BE49-F238E27FC236}">
                <a16:creationId xmlns:a16="http://schemas.microsoft.com/office/drawing/2014/main" id="{6A79FD68-038A-3DBC-D83E-5DDFC6FFDEAF}"/>
              </a:ext>
            </a:extLst>
          </p:cNvPr>
          <p:cNvGraphicFramePr>
            <a:graphicFrameLocks noGrp="1"/>
          </p:cNvGraphicFramePr>
          <p:nvPr>
            <p:extLst>
              <p:ext uri="{D42A27DB-BD31-4B8C-83A1-F6EECF244321}">
                <p14:modId xmlns:p14="http://schemas.microsoft.com/office/powerpoint/2010/main" val="2145058431"/>
              </p:ext>
            </p:extLst>
          </p:nvPr>
        </p:nvGraphicFramePr>
        <p:xfrm>
          <a:off x="460922" y="2545379"/>
          <a:ext cx="5953734" cy="4068405"/>
        </p:xfrm>
        <a:graphic>
          <a:graphicData uri="http://schemas.openxmlformats.org/drawingml/2006/table">
            <a:tbl>
              <a:tblPr firstRow="1" firstCol="1"/>
              <a:tblGrid>
                <a:gridCol w="992289">
                  <a:extLst>
                    <a:ext uri="{9D8B030D-6E8A-4147-A177-3AD203B41FA5}">
                      <a16:colId xmlns:a16="http://schemas.microsoft.com/office/drawing/2014/main" val="3988221114"/>
                    </a:ext>
                  </a:extLst>
                </a:gridCol>
                <a:gridCol w="992289">
                  <a:extLst>
                    <a:ext uri="{9D8B030D-6E8A-4147-A177-3AD203B41FA5}">
                      <a16:colId xmlns:a16="http://schemas.microsoft.com/office/drawing/2014/main" val="2106312486"/>
                    </a:ext>
                  </a:extLst>
                </a:gridCol>
                <a:gridCol w="992289">
                  <a:extLst>
                    <a:ext uri="{9D8B030D-6E8A-4147-A177-3AD203B41FA5}">
                      <a16:colId xmlns:a16="http://schemas.microsoft.com/office/drawing/2014/main" val="2729287549"/>
                    </a:ext>
                  </a:extLst>
                </a:gridCol>
                <a:gridCol w="992289">
                  <a:extLst>
                    <a:ext uri="{9D8B030D-6E8A-4147-A177-3AD203B41FA5}">
                      <a16:colId xmlns:a16="http://schemas.microsoft.com/office/drawing/2014/main" val="3335316812"/>
                    </a:ext>
                  </a:extLst>
                </a:gridCol>
                <a:gridCol w="992289">
                  <a:extLst>
                    <a:ext uri="{9D8B030D-6E8A-4147-A177-3AD203B41FA5}">
                      <a16:colId xmlns:a16="http://schemas.microsoft.com/office/drawing/2014/main" val="3460955374"/>
                    </a:ext>
                  </a:extLst>
                </a:gridCol>
                <a:gridCol w="992289">
                  <a:extLst>
                    <a:ext uri="{9D8B030D-6E8A-4147-A177-3AD203B41FA5}">
                      <a16:colId xmlns:a16="http://schemas.microsoft.com/office/drawing/2014/main" val="728372946"/>
                    </a:ext>
                  </a:extLst>
                </a:gridCol>
              </a:tblGrid>
              <a:tr h="600661">
                <a:tc>
                  <a:txBody>
                    <a:bodyPr/>
                    <a:lstStyle/>
                    <a:p>
                      <a:pPr algn="l">
                        <a:buNone/>
                      </a:pPr>
                      <a:r>
                        <a:rPr lang="en-GB" sz="1100" b="1" dirty="0">
                          <a:solidFill>
                            <a:srgbClr val="222222"/>
                          </a:solidFill>
                          <a:effectLst/>
                        </a:rPr>
                        <a:t>Decision</a:t>
                      </a:r>
                    </a:p>
                  </a:txBody>
                  <a:tcPr marL="53347" marR="53347" marT="26673" marB="26673" anchor="ctr">
                    <a:lnL w="12700" cap="flat" cmpd="sng" algn="ctr">
                      <a:solidFill>
                        <a:schemeClr val="tx1"/>
                      </a:solidFill>
                      <a:prstDash val="solid"/>
                      <a:round/>
                      <a:headEnd type="none" w="med" len="med"/>
                      <a:tailEnd type="none" w="med" len="med"/>
                    </a:lnL>
                    <a:lnR w="9525" cap="flat" cmpd="sng" algn="ctr">
                      <a:solidFill>
                        <a:srgbClr val="CCCCCC"/>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tx2">
                        <a:lumMod val="20000"/>
                        <a:lumOff val="80000"/>
                      </a:schemeClr>
                    </a:solidFill>
                  </a:tcPr>
                </a:tc>
                <a:tc>
                  <a:txBody>
                    <a:bodyPr/>
                    <a:lstStyle/>
                    <a:p>
                      <a:pPr algn="l">
                        <a:buNone/>
                      </a:pPr>
                      <a:r>
                        <a:rPr lang="en-GB" sz="1100" b="1" dirty="0">
                          <a:solidFill>
                            <a:srgbClr val="222222"/>
                          </a:solidFill>
                          <a:effectLst/>
                        </a:rPr>
                        <a:t>ChatGPT Hemi-arthroplasty</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tx2">
                        <a:lumMod val="20000"/>
                        <a:lumOff val="80000"/>
                      </a:schemeClr>
                    </a:solidFill>
                  </a:tcPr>
                </a:tc>
                <a:tc>
                  <a:txBody>
                    <a:bodyPr/>
                    <a:lstStyle/>
                    <a:p>
                      <a:pPr algn="l">
                        <a:buNone/>
                      </a:pPr>
                      <a:r>
                        <a:rPr lang="en-GB" sz="1100" b="1" dirty="0">
                          <a:solidFill>
                            <a:srgbClr val="222222"/>
                          </a:solidFill>
                          <a:effectLst/>
                        </a:rPr>
                        <a:t>ChatGPT Total Hip Replacement</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tx2">
                        <a:lumMod val="20000"/>
                        <a:lumOff val="80000"/>
                      </a:schemeClr>
                    </a:solidFill>
                  </a:tcPr>
                </a:tc>
                <a:tc>
                  <a:txBody>
                    <a:bodyPr/>
                    <a:lstStyle/>
                    <a:p>
                      <a:pPr algn="l">
                        <a:buNone/>
                      </a:pPr>
                      <a:r>
                        <a:rPr lang="en-GB" sz="1100" b="1" dirty="0">
                          <a:solidFill>
                            <a:srgbClr val="222222"/>
                          </a:solidFill>
                          <a:effectLst/>
                        </a:rPr>
                        <a:t>ChatGPT Cannulated Hip Screw</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tx2">
                        <a:lumMod val="20000"/>
                        <a:lumOff val="80000"/>
                      </a:schemeClr>
                    </a:solidFill>
                  </a:tcPr>
                </a:tc>
                <a:tc>
                  <a:txBody>
                    <a:bodyPr/>
                    <a:lstStyle/>
                    <a:p>
                      <a:pPr algn="l">
                        <a:buNone/>
                      </a:pPr>
                      <a:r>
                        <a:rPr lang="en-GB" sz="1100" b="1" dirty="0">
                          <a:solidFill>
                            <a:srgbClr val="222222"/>
                          </a:solidFill>
                          <a:effectLst/>
                        </a:rPr>
                        <a:t>ChatGPT Dynamic Hip Screw</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tx2">
                        <a:lumMod val="20000"/>
                        <a:lumOff val="80000"/>
                      </a:schemeClr>
                    </a:solidFill>
                  </a:tcPr>
                </a:tc>
                <a:tc>
                  <a:txBody>
                    <a:bodyPr/>
                    <a:lstStyle/>
                    <a:p>
                      <a:pPr algn="l">
                        <a:buNone/>
                      </a:pPr>
                      <a:r>
                        <a:rPr lang="en-GB" sz="1100" b="1" dirty="0">
                          <a:solidFill>
                            <a:srgbClr val="222222"/>
                          </a:solidFill>
                          <a:effectLst/>
                        </a:rPr>
                        <a:t>ChatGPT No Operation</a:t>
                      </a:r>
                    </a:p>
                  </a:txBody>
                  <a:tcPr marL="53347" marR="53347" marT="26673" marB="26673" anchor="ctr">
                    <a:lnL w="9525" cap="flat" cmpd="sng" algn="ctr">
                      <a:solidFill>
                        <a:srgbClr val="CCCCCC"/>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323051011"/>
                  </a:ext>
                </a:extLst>
              </a:tr>
              <a:tr h="600661">
                <a:tc>
                  <a:txBody>
                    <a:bodyPr/>
                    <a:lstStyle/>
                    <a:p>
                      <a:pPr algn="l">
                        <a:buNone/>
                      </a:pPr>
                      <a:r>
                        <a:rPr lang="en-GB" sz="1100" b="1" dirty="0">
                          <a:solidFill>
                            <a:srgbClr val="222222"/>
                          </a:solidFill>
                          <a:effectLst/>
                        </a:rPr>
                        <a:t>Trauma Meeting Hemi-arthroplasty</a:t>
                      </a:r>
                    </a:p>
                  </a:txBody>
                  <a:tcPr marL="53347" marR="53347" marT="26673" marB="26673" anchor="ctr">
                    <a:lnL w="12700" cap="flat" cmpd="sng" algn="ctr">
                      <a:solidFill>
                        <a:schemeClr val="tx1"/>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tx2">
                        <a:lumMod val="20000"/>
                        <a:lumOff val="80000"/>
                      </a:schemeClr>
                    </a:solidFill>
                  </a:tcPr>
                </a:tc>
                <a:tc>
                  <a:txBody>
                    <a:bodyPr/>
                    <a:lstStyle/>
                    <a:p>
                      <a:pPr algn="l">
                        <a:buNone/>
                      </a:pPr>
                      <a:r>
                        <a:rPr lang="en-GB" sz="1100" dirty="0">
                          <a:solidFill>
                            <a:srgbClr val="222222"/>
                          </a:solidFill>
                          <a:effectLst/>
                        </a:rPr>
                        <a:t>18</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3">
                        <a:lumMod val="40000"/>
                        <a:lumOff val="60000"/>
                      </a:schemeClr>
                    </a:solidFill>
                  </a:tcPr>
                </a:tc>
                <a:tc>
                  <a:txBody>
                    <a:bodyPr/>
                    <a:lstStyle/>
                    <a:p>
                      <a:pPr algn="l">
                        <a:buNone/>
                      </a:pPr>
                      <a:r>
                        <a:rPr lang="en-GB" sz="1100" dirty="0">
                          <a:solidFill>
                            <a:srgbClr val="222222"/>
                          </a:solidFill>
                          <a:effectLst/>
                        </a:rPr>
                        <a:t>1</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9F9F9"/>
                    </a:solidFill>
                  </a:tcPr>
                </a:tc>
                <a:tc>
                  <a:txBody>
                    <a:bodyPr/>
                    <a:lstStyle/>
                    <a:p>
                      <a:pPr algn="l">
                        <a:buNone/>
                      </a:pPr>
                      <a:r>
                        <a:rPr lang="en-GB" sz="1100" dirty="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9F9F9"/>
                    </a:solidFill>
                  </a:tcPr>
                </a:tc>
                <a:tc>
                  <a:txBody>
                    <a:bodyPr/>
                    <a:lstStyle/>
                    <a:p>
                      <a:pPr algn="l">
                        <a:buNone/>
                      </a:pPr>
                      <a:r>
                        <a:rPr lang="en-GB" sz="110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9F9F9"/>
                    </a:solidFill>
                  </a:tcPr>
                </a:tc>
                <a:tc>
                  <a:txBody>
                    <a:bodyPr/>
                    <a:lstStyle/>
                    <a:p>
                      <a:pPr algn="l">
                        <a:buNone/>
                      </a:pPr>
                      <a:r>
                        <a:rPr lang="en-GB" sz="110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9F9F9"/>
                    </a:solidFill>
                  </a:tcPr>
                </a:tc>
                <a:extLst>
                  <a:ext uri="{0D108BD9-81ED-4DB2-BD59-A6C34878D82A}">
                    <a16:rowId xmlns:a16="http://schemas.microsoft.com/office/drawing/2014/main" val="1738478065"/>
                  </a:ext>
                </a:extLst>
              </a:tr>
              <a:tr h="739760">
                <a:tc>
                  <a:txBody>
                    <a:bodyPr/>
                    <a:lstStyle/>
                    <a:p>
                      <a:pPr algn="l">
                        <a:buNone/>
                      </a:pPr>
                      <a:r>
                        <a:rPr lang="en-GB" sz="1100" b="1" dirty="0">
                          <a:solidFill>
                            <a:srgbClr val="222222"/>
                          </a:solidFill>
                          <a:effectLst/>
                        </a:rPr>
                        <a:t>Trauma Meeting Total Hip Replacement</a:t>
                      </a:r>
                    </a:p>
                  </a:txBody>
                  <a:tcPr marL="53347" marR="53347" marT="26673" marB="26673" anchor="ctr">
                    <a:lnL w="12700" cap="flat" cmpd="sng" algn="ctr">
                      <a:solidFill>
                        <a:schemeClr val="tx1"/>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tx2">
                        <a:lumMod val="20000"/>
                        <a:lumOff val="80000"/>
                      </a:schemeClr>
                    </a:solidFill>
                  </a:tcPr>
                </a:tc>
                <a:tc>
                  <a:txBody>
                    <a:bodyPr/>
                    <a:lstStyle/>
                    <a:p>
                      <a:pPr algn="l">
                        <a:buNone/>
                      </a:pPr>
                      <a:r>
                        <a:rPr lang="en-GB" sz="1100" dirty="0">
                          <a:solidFill>
                            <a:srgbClr val="222222"/>
                          </a:solidFill>
                          <a:effectLst/>
                        </a:rPr>
                        <a:t>3</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a:buNone/>
                      </a:pPr>
                      <a:r>
                        <a:rPr lang="en-GB" sz="1100" dirty="0">
                          <a:solidFill>
                            <a:srgbClr val="222222"/>
                          </a:solidFill>
                          <a:effectLst/>
                        </a:rPr>
                        <a:t>3</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3">
                        <a:lumMod val="40000"/>
                        <a:lumOff val="60000"/>
                      </a:schemeClr>
                    </a:solidFill>
                  </a:tcPr>
                </a:tc>
                <a:tc>
                  <a:txBody>
                    <a:bodyPr/>
                    <a:lstStyle/>
                    <a:p>
                      <a:pPr algn="l">
                        <a:buNone/>
                      </a:pPr>
                      <a:r>
                        <a:rPr lang="en-GB" sz="1100" dirty="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a:buNone/>
                      </a:pPr>
                      <a:r>
                        <a:rPr lang="en-GB" sz="110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a:buNone/>
                      </a:pPr>
                      <a:r>
                        <a:rPr lang="en-GB" sz="1100" dirty="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2068784644"/>
                  </a:ext>
                </a:extLst>
              </a:tr>
              <a:tr h="600661">
                <a:tc>
                  <a:txBody>
                    <a:bodyPr/>
                    <a:lstStyle/>
                    <a:p>
                      <a:pPr algn="l">
                        <a:buNone/>
                      </a:pPr>
                      <a:r>
                        <a:rPr lang="en-GB" sz="1100" b="1" dirty="0">
                          <a:solidFill>
                            <a:srgbClr val="222222"/>
                          </a:solidFill>
                          <a:effectLst/>
                        </a:rPr>
                        <a:t>Trauma Meeting Cannulated Hip Screw</a:t>
                      </a:r>
                    </a:p>
                  </a:txBody>
                  <a:tcPr marL="53347" marR="53347" marT="26673" marB="26673" anchor="ctr">
                    <a:lnL w="12700" cap="flat" cmpd="sng" algn="ctr">
                      <a:solidFill>
                        <a:schemeClr val="tx1"/>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tx2">
                        <a:lumMod val="20000"/>
                        <a:lumOff val="80000"/>
                      </a:schemeClr>
                    </a:solidFill>
                  </a:tcPr>
                </a:tc>
                <a:tc>
                  <a:txBody>
                    <a:bodyPr/>
                    <a:lstStyle/>
                    <a:p>
                      <a:pPr algn="l">
                        <a:buNone/>
                      </a:pPr>
                      <a:r>
                        <a:rPr lang="en-GB" sz="1100" dirty="0">
                          <a:solidFill>
                            <a:srgbClr val="222222"/>
                          </a:solidFill>
                          <a:effectLst/>
                        </a:rPr>
                        <a:t>3</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9F9F9"/>
                    </a:solidFill>
                  </a:tcPr>
                </a:tc>
                <a:tc>
                  <a:txBody>
                    <a:bodyPr/>
                    <a:lstStyle/>
                    <a:p>
                      <a:pPr algn="l">
                        <a:buNone/>
                      </a:pPr>
                      <a:r>
                        <a:rPr lang="en-GB" sz="110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9F9F9"/>
                    </a:solidFill>
                  </a:tcPr>
                </a:tc>
                <a:tc>
                  <a:txBody>
                    <a:bodyPr/>
                    <a:lstStyle/>
                    <a:p>
                      <a:pPr algn="l">
                        <a:buNone/>
                      </a:pPr>
                      <a:r>
                        <a:rPr lang="en-GB" sz="1100" dirty="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3">
                        <a:lumMod val="40000"/>
                        <a:lumOff val="60000"/>
                      </a:schemeClr>
                    </a:solidFill>
                  </a:tcPr>
                </a:tc>
                <a:tc>
                  <a:txBody>
                    <a:bodyPr/>
                    <a:lstStyle/>
                    <a:p>
                      <a:pPr algn="l">
                        <a:buNone/>
                      </a:pPr>
                      <a:r>
                        <a:rPr lang="en-GB" sz="1100" dirty="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9F9F9"/>
                    </a:solidFill>
                  </a:tcPr>
                </a:tc>
                <a:tc>
                  <a:txBody>
                    <a:bodyPr/>
                    <a:lstStyle/>
                    <a:p>
                      <a:pPr algn="l">
                        <a:buNone/>
                      </a:pPr>
                      <a:r>
                        <a:rPr lang="en-GB" sz="110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9F9F9"/>
                    </a:solidFill>
                  </a:tcPr>
                </a:tc>
                <a:extLst>
                  <a:ext uri="{0D108BD9-81ED-4DB2-BD59-A6C34878D82A}">
                    <a16:rowId xmlns:a16="http://schemas.microsoft.com/office/drawing/2014/main" val="3940280047"/>
                  </a:ext>
                </a:extLst>
              </a:tr>
              <a:tr h="600661">
                <a:tc>
                  <a:txBody>
                    <a:bodyPr/>
                    <a:lstStyle/>
                    <a:p>
                      <a:pPr algn="l">
                        <a:buNone/>
                      </a:pPr>
                      <a:r>
                        <a:rPr lang="en-GB" sz="1100" b="1" dirty="0">
                          <a:solidFill>
                            <a:srgbClr val="222222"/>
                          </a:solidFill>
                          <a:effectLst/>
                        </a:rPr>
                        <a:t>Trauma Meeting Dynamic Hip Screw</a:t>
                      </a:r>
                    </a:p>
                  </a:txBody>
                  <a:tcPr marL="53347" marR="53347" marT="26673" marB="26673" anchor="ctr">
                    <a:lnL w="12700" cap="flat" cmpd="sng" algn="ctr">
                      <a:solidFill>
                        <a:schemeClr val="tx1"/>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tx2">
                        <a:lumMod val="20000"/>
                        <a:lumOff val="80000"/>
                      </a:schemeClr>
                    </a:solidFill>
                  </a:tcPr>
                </a:tc>
                <a:tc>
                  <a:txBody>
                    <a:bodyPr/>
                    <a:lstStyle/>
                    <a:p>
                      <a:pPr algn="l">
                        <a:buNone/>
                      </a:pPr>
                      <a:r>
                        <a:rPr lang="en-GB" sz="1100" dirty="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a:buNone/>
                      </a:pPr>
                      <a:r>
                        <a:rPr lang="en-GB" sz="110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a:buNone/>
                      </a:pPr>
                      <a:r>
                        <a:rPr lang="en-GB" sz="110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a:buNone/>
                      </a:pPr>
                      <a:r>
                        <a:rPr lang="en-GB" sz="1100" dirty="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3">
                        <a:lumMod val="40000"/>
                        <a:lumOff val="60000"/>
                      </a:schemeClr>
                    </a:solidFill>
                  </a:tcPr>
                </a:tc>
                <a:tc>
                  <a:txBody>
                    <a:bodyPr/>
                    <a:lstStyle/>
                    <a:p>
                      <a:pPr algn="l">
                        <a:buNone/>
                      </a:pPr>
                      <a:r>
                        <a:rPr lang="en-GB" sz="1100" dirty="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3431042080"/>
                  </a:ext>
                </a:extLst>
              </a:tr>
              <a:tr h="546557">
                <a:tc>
                  <a:txBody>
                    <a:bodyPr/>
                    <a:lstStyle/>
                    <a:p>
                      <a:pPr algn="l">
                        <a:buNone/>
                      </a:pPr>
                      <a:r>
                        <a:rPr lang="en-GB" sz="1100" b="1" dirty="0">
                          <a:solidFill>
                            <a:srgbClr val="222222"/>
                          </a:solidFill>
                          <a:effectLst/>
                        </a:rPr>
                        <a:t>Trauma Meeting No Operation</a:t>
                      </a:r>
                    </a:p>
                  </a:txBody>
                  <a:tcPr marL="53347" marR="53347" marT="26673" marB="26673" anchor="ctr">
                    <a:lnL w="12700" cap="flat" cmpd="sng" algn="ctr">
                      <a:solidFill>
                        <a:schemeClr val="tx1"/>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a:buNone/>
                      </a:pPr>
                      <a:r>
                        <a:rPr lang="en-GB" sz="1100" dirty="0">
                          <a:solidFill>
                            <a:srgbClr val="222222"/>
                          </a:solidFill>
                          <a:effectLst/>
                        </a:rPr>
                        <a:t>2</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pPr algn="l">
                        <a:buNone/>
                      </a:pPr>
                      <a:r>
                        <a:rPr lang="en-GB" sz="1100" dirty="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pPr algn="l">
                        <a:buNone/>
                      </a:pPr>
                      <a:r>
                        <a:rPr lang="en-GB" sz="1100" dirty="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pPr algn="l">
                        <a:buNone/>
                      </a:pPr>
                      <a:r>
                        <a:rPr lang="en-GB" sz="110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9F9F9"/>
                    </a:solidFill>
                  </a:tcPr>
                </a:tc>
                <a:tc>
                  <a:txBody>
                    <a:bodyPr/>
                    <a:lstStyle/>
                    <a:p>
                      <a:pPr algn="l">
                        <a:buNone/>
                      </a:pPr>
                      <a:r>
                        <a:rPr lang="en-GB" sz="1100" dirty="0">
                          <a:solidFill>
                            <a:srgbClr val="222222"/>
                          </a:solidFill>
                          <a:effectLst/>
                        </a:rPr>
                        <a:t>0</a:t>
                      </a:r>
                    </a:p>
                  </a:txBody>
                  <a:tcPr marL="53347" marR="53347" marT="26673" marB="26673" anchor="ctr">
                    <a:lnL w="9525" cap="flat" cmpd="sng" algn="ctr">
                      <a:solidFill>
                        <a:srgbClr val="CCCCCC"/>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CCCCCC"/>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1294911427"/>
                  </a:ext>
                </a:extLst>
              </a:tr>
            </a:tbl>
          </a:graphicData>
        </a:graphic>
      </p:graphicFrame>
      <p:sp>
        <p:nvSpPr>
          <p:cNvPr id="9" name="Content Placeholder 2">
            <a:extLst>
              <a:ext uri="{FF2B5EF4-FFF2-40B4-BE49-F238E27FC236}">
                <a16:creationId xmlns:a16="http://schemas.microsoft.com/office/drawing/2014/main" id="{FBFC4133-4B92-4593-A7D2-471D9A0DD8AE}"/>
              </a:ext>
            </a:extLst>
          </p:cNvPr>
          <p:cNvSpPr>
            <a:spLocks noGrp="1"/>
          </p:cNvSpPr>
          <p:nvPr>
            <p:ph idx="1"/>
          </p:nvPr>
        </p:nvSpPr>
        <p:spPr>
          <a:xfrm>
            <a:off x="6523211" y="2545378"/>
            <a:ext cx="5668789" cy="3443941"/>
          </a:xfrm>
        </p:spPr>
        <p:txBody>
          <a:bodyPr>
            <a:normAutofit/>
          </a:bodyPr>
          <a:lstStyle/>
          <a:p>
            <a:r>
              <a:rPr lang="en-GB" dirty="0"/>
              <a:t>Fair agreement, no statistical significance </a:t>
            </a:r>
          </a:p>
          <a:p>
            <a:pPr lvl="1"/>
            <a:r>
              <a:rPr lang="en-GB" b="1" dirty="0"/>
              <a:t>Cohen’s kappa [</a:t>
            </a:r>
            <a:r>
              <a:rPr lang="el-GR" b="1" dirty="0"/>
              <a:t>κ] = 0.29</a:t>
            </a:r>
            <a:r>
              <a:rPr lang="el-GR" dirty="0"/>
              <a:t>; 95% </a:t>
            </a:r>
            <a:r>
              <a:rPr lang="en-GB" dirty="0"/>
              <a:t>CI, −0.04 to 0.60, p = 0.06</a:t>
            </a:r>
          </a:p>
          <a:p>
            <a:r>
              <a:rPr lang="en-GB" dirty="0"/>
              <a:t>No statistically significant difference in agreement compared to the first round of ChatGPT responses</a:t>
            </a:r>
          </a:p>
          <a:p>
            <a:pPr lvl="1"/>
            <a:r>
              <a:rPr lang="en-GB" dirty="0"/>
              <a:t>z = −1.51; p = 0.13</a:t>
            </a:r>
          </a:p>
        </p:txBody>
      </p:sp>
    </p:spTree>
    <p:extLst>
      <p:ext uri="{BB962C8B-B14F-4D97-AF65-F5344CB8AC3E}">
        <p14:creationId xmlns:p14="http://schemas.microsoft.com/office/powerpoint/2010/main" val="6409535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102BD3-2AD8-F070-84D5-257414B2D0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DECE5B-0F3F-410F-93FD-15701EE7D012}"/>
              </a:ext>
            </a:extLst>
          </p:cNvPr>
          <p:cNvSpPr>
            <a:spLocks noGrp="1"/>
          </p:cNvSpPr>
          <p:nvPr>
            <p:ph type="title"/>
          </p:nvPr>
        </p:nvSpPr>
        <p:spPr/>
        <p:txBody>
          <a:bodyPr/>
          <a:lstStyle/>
          <a:p>
            <a:r>
              <a:rPr lang="en-GB" dirty="0"/>
              <a:t>Discussion</a:t>
            </a:r>
          </a:p>
        </p:txBody>
      </p:sp>
      <p:sp>
        <p:nvSpPr>
          <p:cNvPr id="4" name="Rounded Rectangle 3">
            <a:extLst>
              <a:ext uri="{FF2B5EF4-FFF2-40B4-BE49-F238E27FC236}">
                <a16:creationId xmlns:a16="http://schemas.microsoft.com/office/drawing/2014/main" id="{8F75B710-4409-CCD7-DD78-C819A606E15D}"/>
              </a:ext>
            </a:extLst>
          </p:cNvPr>
          <p:cNvSpPr/>
          <p:nvPr/>
        </p:nvSpPr>
        <p:spPr>
          <a:xfrm>
            <a:off x="3786010" y="1409269"/>
            <a:ext cx="7590201" cy="1242845"/>
          </a:xfrm>
          <a:prstGeom prst="roundRect">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lvl="1"/>
            <a:r>
              <a:rPr lang="en-GB" b="1" u="sng" dirty="0"/>
              <a:t>ChatGPT did not reliably replicate orthopaedic consultant decision-making for intracapsular NOF fracture management</a:t>
            </a:r>
            <a:endParaRPr lang="en-GB" dirty="0"/>
          </a:p>
          <a:p>
            <a:pPr marL="0" lvl="1"/>
            <a:r>
              <a:rPr lang="en-GB" dirty="0"/>
              <a:t>Poor initial agreement, agreement improved with additional information. Improvement did not persist when validated on new sample</a:t>
            </a:r>
          </a:p>
        </p:txBody>
      </p:sp>
      <p:sp>
        <p:nvSpPr>
          <p:cNvPr id="6" name="Rounded Rectangle 5">
            <a:extLst>
              <a:ext uri="{FF2B5EF4-FFF2-40B4-BE49-F238E27FC236}">
                <a16:creationId xmlns:a16="http://schemas.microsoft.com/office/drawing/2014/main" id="{D7000177-F50D-587B-2EB7-ADF87E569B3C}"/>
              </a:ext>
            </a:extLst>
          </p:cNvPr>
          <p:cNvSpPr/>
          <p:nvPr/>
        </p:nvSpPr>
        <p:spPr>
          <a:xfrm>
            <a:off x="3773019" y="3284126"/>
            <a:ext cx="2322982" cy="2528047"/>
          </a:xfrm>
          <a:prstGeom prst="roundRect">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dirty="0"/>
              <a:t>1. Forced alignment vs. True model learning</a:t>
            </a:r>
          </a:p>
          <a:p>
            <a:endParaRPr lang="en-GB" dirty="0"/>
          </a:p>
          <a:p>
            <a:pPr marL="0" lvl="1"/>
            <a:r>
              <a:rPr lang="en-GB" dirty="0"/>
              <a:t>2. Lack of explainability</a:t>
            </a:r>
          </a:p>
          <a:p>
            <a:pPr marL="0" lvl="1"/>
            <a:endParaRPr lang="en-GB" dirty="0"/>
          </a:p>
          <a:p>
            <a:pPr marL="0" lvl="1"/>
            <a:r>
              <a:rPr lang="en-GB" dirty="0"/>
              <a:t>3. Hallucinations</a:t>
            </a:r>
          </a:p>
        </p:txBody>
      </p:sp>
      <p:sp>
        <p:nvSpPr>
          <p:cNvPr id="7" name="Rounded Rectangle 6">
            <a:extLst>
              <a:ext uri="{FF2B5EF4-FFF2-40B4-BE49-F238E27FC236}">
                <a16:creationId xmlns:a16="http://schemas.microsoft.com/office/drawing/2014/main" id="{6E08545E-459A-061B-6D67-F71A30614332}"/>
              </a:ext>
            </a:extLst>
          </p:cNvPr>
          <p:cNvSpPr/>
          <p:nvPr/>
        </p:nvSpPr>
        <p:spPr>
          <a:xfrm>
            <a:off x="6406628" y="3284126"/>
            <a:ext cx="2322982" cy="2528047"/>
          </a:xfrm>
          <a:prstGeom prst="roundRect">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lvl="1" algn="ctr"/>
            <a:r>
              <a:rPr lang="en-GB" dirty="0"/>
              <a:t>Possible constraint of ChatGPT responses</a:t>
            </a:r>
          </a:p>
        </p:txBody>
      </p:sp>
      <p:sp>
        <p:nvSpPr>
          <p:cNvPr id="8" name="Rounded Rectangle 7">
            <a:extLst>
              <a:ext uri="{FF2B5EF4-FFF2-40B4-BE49-F238E27FC236}">
                <a16:creationId xmlns:a16="http://schemas.microsoft.com/office/drawing/2014/main" id="{A0E753F2-F583-3683-5B6B-347A6989241F}"/>
              </a:ext>
            </a:extLst>
          </p:cNvPr>
          <p:cNvSpPr/>
          <p:nvPr/>
        </p:nvSpPr>
        <p:spPr>
          <a:xfrm>
            <a:off x="9053229" y="3284126"/>
            <a:ext cx="2322982" cy="2528047"/>
          </a:xfrm>
          <a:prstGeom prst="roundRect">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lvl="1"/>
            <a:r>
              <a:rPr lang="en-GB" dirty="0"/>
              <a:t>Clinically focused AI systems as adjuncts</a:t>
            </a:r>
            <a:r>
              <a:rPr lang="en-GB" baseline="30000" dirty="0"/>
              <a:t>8</a:t>
            </a:r>
          </a:p>
          <a:p>
            <a:pPr marL="0" lvl="1"/>
            <a:endParaRPr lang="en-GB" dirty="0"/>
          </a:p>
          <a:p>
            <a:pPr marL="0" lvl="1"/>
            <a:r>
              <a:rPr lang="en-GB" dirty="0"/>
              <a:t>AI education and literacy for clinicians</a:t>
            </a:r>
            <a:r>
              <a:rPr lang="en-GB" baseline="30000" dirty="0"/>
              <a:t>9</a:t>
            </a:r>
            <a:endParaRPr lang="en-GB" dirty="0"/>
          </a:p>
        </p:txBody>
      </p:sp>
      <p:sp>
        <p:nvSpPr>
          <p:cNvPr id="9" name="Content Placeholder 2">
            <a:extLst>
              <a:ext uri="{FF2B5EF4-FFF2-40B4-BE49-F238E27FC236}">
                <a16:creationId xmlns:a16="http://schemas.microsoft.com/office/drawing/2014/main" id="{99522CDC-28BE-8987-71F6-59B7F75ED336}"/>
              </a:ext>
            </a:extLst>
          </p:cNvPr>
          <p:cNvSpPr txBox="1">
            <a:spLocks/>
          </p:cNvSpPr>
          <p:nvPr/>
        </p:nvSpPr>
        <p:spPr>
          <a:xfrm>
            <a:off x="5025565" y="1045828"/>
            <a:ext cx="5085107" cy="422575"/>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0" indent="0" algn="ctr">
              <a:buNone/>
            </a:pPr>
            <a:r>
              <a:rPr lang="en-GB" b="1" dirty="0"/>
              <a:t>Conclusion</a:t>
            </a:r>
          </a:p>
        </p:txBody>
      </p:sp>
      <p:sp>
        <p:nvSpPr>
          <p:cNvPr id="10" name="Content Placeholder 2">
            <a:extLst>
              <a:ext uri="{FF2B5EF4-FFF2-40B4-BE49-F238E27FC236}">
                <a16:creationId xmlns:a16="http://schemas.microsoft.com/office/drawing/2014/main" id="{0C832917-4D03-0612-F8A2-EE4C4EC1CBAC}"/>
              </a:ext>
            </a:extLst>
          </p:cNvPr>
          <p:cNvSpPr txBox="1">
            <a:spLocks/>
          </p:cNvSpPr>
          <p:nvPr/>
        </p:nvSpPr>
        <p:spPr>
          <a:xfrm>
            <a:off x="3973998" y="2861551"/>
            <a:ext cx="1921023" cy="422575"/>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0" indent="0" algn="ctr">
              <a:buNone/>
            </a:pPr>
            <a:r>
              <a:rPr lang="en-GB" b="1" dirty="0"/>
              <a:t>Discussion</a:t>
            </a:r>
          </a:p>
        </p:txBody>
      </p:sp>
      <p:sp>
        <p:nvSpPr>
          <p:cNvPr id="11" name="Content Placeholder 2">
            <a:extLst>
              <a:ext uri="{FF2B5EF4-FFF2-40B4-BE49-F238E27FC236}">
                <a16:creationId xmlns:a16="http://schemas.microsoft.com/office/drawing/2014/main" id="{A6A6740B-CB25-A718-7C3B-0B65DB2ACAA7}"/>
              </a:ext>
            </a:extLst>
          </p:cNvPr>
          <p:cNvSpPr txBox="1">
            <a:spLocks/>
          </p:cNvSpPr>
          <p:nvPr/>
        </p:nvSpPr>
        <p:spPr>
          <a:xfrm>
            <a:off x="6607606" y="2861550"/>
            <a:ext cx="1921023" cy="422575"/>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0" indent="0" algn="ctr">
              <a:buNone/>
            </a:pPr>
            <a:r>
              <a:rPr lang="en-GB" b="1" dirty="0"/>
              <a:t>Limitations</a:t>
            </a:r>
          </a:p>
        </p:txBody>
      </p:sp>
      <p:sp>
        <p:nvSpPr>
          <p:cNvPr id="12" name="Content Placeholder 2">
            <a:extLst>
              <a:ext uri="{FF2B5EF4-FFF2-40B4-BE49-F238E27FC236}">
                <a16:creationId xmlns:a16="http://schemas.microsoft.com/office/drawing/2014/main" id="{428367E4-95CA-E1F6-592A-658CB64C575A}"/>
              </a:ext>
            </a:extLst>
          </p:cNvPr>
          <p:cNvSpPr txBox="1">
            <a:spLocks/>
          </p:cNvSpPr>
          <p:nvPr/>
        </p:nvSpPr>
        <p:spPr>
          <a:xfrm>
            <a:off x="9241214" y="2861549"/>
            <a:ext cx="1921023" cy="422575"/>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0" indent="0" algn="ctr">
              <a:buNone/>
            </a:pPr>
            <a:r>
              <a:rPr lang="en-GB" b="1" dirty="0"/>
              <a:t>Future Work</a:t>
            </a:r>
          </a:p>
        </p:txBody>
      </p:sp>
    </p:spTree>
    <p:extLst>
      <p:ext uri="{BB962C8B-B14F-4D97-AF65-F5344CB8AC3E}">
        <p14:creationId xmlns:p14="http://schemas.microsoft.com/office/powerpoint/2010/main" val="2373228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AB8409-CB32-F17B-88E6-29CF7A7C5D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3A1640-7BA7-37CD-D99B-5557EE80094B}"/>
              </a:ext>
            </a:extLst>
          </p:cNvPr>
          <p:cNvSpPr>
            <a:spLocks noGrp="1"/>
          </p:cNvSpPr>
          <p:nvPr>
            <p:ph type="title"/>
          </p:nvPr>
        </p:nvSpPr>
        <p:spPr/>
        <p:txBody>
          <a:bodyPr/>
          <a:lstStyle/>
          <a:p>
            <a:r>
              <a:rPr lang="en-GB" dirty="0"/>
              <a:t>References and Appendix</a:t>
            </a:r>
          </a:p>
        </p:txBody>
      </p:sp>
      <p:sp>
        <p:nvSpPr>
          <p:cNvPr id="3" name="Content Placeholder 2">
            <a:extLst>
              <a:ext uri="{FF2B5EF4-FFF2-40B4-BE49-F238E27FC236}">
                <a16:creationId xmlns:a16="http://schemas.microsoft.com/office/drawing/2014/main" id="{E3283C0F-30D6-954C-3DAA-8C85CA09E546}"/>
              </a:ext>
            </a:extLst>
          </p:cNvPr>
          <p:cNvSpPr>
            <a:spLocks noGrp="1"/>
          </p:cNvSpPr>
          <p:nvPr>
            <p:ph idx="1"/>
          </p:nvPr>
        </p:nvSpPr>
        <p:spPr/>
        <p:txBody>
          <a:bodyPr>
            <a:normAutofit fontScale="55000" lnSpcReduction="20000"/>
          </a:bodyPr>
          <a:lstStyle/>
          <a:p>
            <a:r>
              <a:rPr lang="en-GB" dirty="0"/>
              <a:t>1 </a:t>
            </a:r>
            <a:r>
              <a:rPr lang="en-GB" dirty="0">
                <a:hlinkClick r:id="rId3"/>
              </a:rPr>
              <a:t>National Hip Fracture Database: key performance indicators, prompt surgery</a:t>
            </a:r>
            <a:r>
              <a:rPr lang="en-GB" dirty="0"/>
              <a:t>. (2025). Accessed: May 13 2025:</a:t>
            </a:r>
          </a:p>
          <a:p>
            <a:r>
              <a:rPr lang="en-GB" dirty="0"/>
              <a:t>2 </a:t>
            </a:r>
            <a:r>
              <a:rPr lang="en-GB" dirty="0" err="1"/>
              <a:t>Zaboli</a:t>
            </a:r>
            <a:r>
              <a:rPr lang="en-GB" dirty="0"/>
              <a:t> A, Brigo F, Sibilio S, Mian M, </a:t>
            </a:r>
            <a:r>
              <a:rPr lang="en-GB" dirty="0" err="1"/>
              <a:t>Turcato</a:t>
            </a:r>
            <a:r>
              <a:rPr lang="en-GB" dirty="0"/>
              <a:t> G: </a:t>
            </a:r>
            <a:r>
              <a:rPr lang="en-GB" dirty="0">
                <a:hlinkClick r:id="rId4"/>
              </a:rPr>
              <a:t>Human intelligence versus Chat-GPT: who performs better in correctly classifying patients in triage?</a:t>
            </a:r>
            <a:r>
              <a:rPr lang="en-GB" dirty="0"/>
              <a:t>. Am J Emerg Med. 2024, 79:44-7. </a:t>
            </a:r>
            <a:r>
              <a:rPr lang="en-GB" dirty="0">
                <a:hlinkClick r:id="rId4"/>
              </a:rPr>
              <a:t>10.1016/j.ajem.2024.02.008</a:t>
            </a:r>
            <a:endParaRPr lang="en-GB" dirty="0"/>
          </a:p>
          <a:p>
            <a:r>
              <a:rPr lang="en-GB" dirty="0"/>
              <a:t>3 </a:t>
            </a:r>
            <a:r>
              <a:rPr lang="en-GB" dirty="0" err="1"/>
              <a:t>Kanjee</a:t>
            </a:r>
            <a:r>
              <a:rPr lang="en-GB" dirty="0"/>
              <a:t> Z, Crowe B, Rodman A: </a:t>
            </a:r>
            <a:r>
              <a:rPr lang="en-GB" dirty="0">
                <a:hlinkClick r:id="rId5"/>
              </a:rPr>
              <a:t>Accuracy of a generative artificial intelligence model in a complex diagnostic challenge</a:t>
            </a:r>
            <a:r>
              <a:rPr lang="en-GB" dirty="0"/>
              <a:t>. JAMA. 2023, 330:78-80. </a:t>
            </a:r>
            <a:r>
              <a:rPr lang="en-GB" dirty="0">
                <a:hlinkClick r:id="rId5"/>
              </a:rPr>
              <a:t>10.1001/jama.2023.8288</a:t>
            </a:r>
            <a:endParaRPr lang="en-GB" dirty="0"/>
          </a:p>
          <a:p>
            <a:r>
              <a:rPr lang="en-GB" dirty="0"/>
              <a:t>4 Goh E, Gallo RJ, Strong E, et al.: </a:t>
            </a:r>
            <a:r>
              <a:rPr lang="en-GB" dirty="0">
                <a:hlinkClick r:id="rId6"/>
              </a:rPr>
              <a:t>GPT-4 assistance for improvement of physician performance on patient care tasks: a randomized controlled trial</a:t>
            </a:r>
            <a:r>
              <a:rPr lang="en-GB" dirty="0"/>
              <a:t>. Nat Med. 2025, 31:1233-8. </a:t>
            </a:r>
            <a:r>
              <a:rPr lang="en-GB" dirty="0">
                <a:hlinkClick r:id="rId6"/>
              </a:rPr>
              <a:t>10.1038/s41591-024-03456-y</a:t>
            </a:r>
            <a:endParaRPr lang="en-GB" dirty="0"/>
          </a:p>
          <a:p>
            <a:r>
              <a:rPr lang="en-GB" dirty="0"/>
              <a:t>5 </a:t>
            </a:r>
            <a:r>
              <a:rPr lang="en-GB" dirty="0">
                <a:hlinkClick r:id="rId7"/>
              </a:rPr>
              <a:t>OpenAI: hello GPT-4o</a:t>
            </a:r>
            <a:r>
              <a:rPr lang="en-GB" dirty="0"/>
              <a:t>. (2025). Accessed: May 13 2025: </a:t>
            </a:r>
            <a:r>
              <a:rPr lang="en-GB" dirty="0">
                <a:hlinkClick r:id="rId7"/>
              </a:rPr>
              <a:t>https://openai.com/index/hello-gpt-4o/</a:t>
            </a:r>
            <a:r>
              <a:rPr lang="en-GB" dirty="0"/>
              <a:t>.</a:t>
            </a:r>
          </a:p>
          <a:p>
            <a:r>
              <a:rPr lang="en-GB" dirty="0"/>
              <a:t>6 </a:t>
            </a:r>
            <a:r>
              <a:rPr lang="en-GB" dirty="0">
                <a:hlinkClick r:id="rId8"/>
              </a:rPr>
              <a:t>Wizard: statistics &amp; data analysis software for Mac</a:t>
            </a:r>
            <a:r>
              <a:rPr lang="en-GB" dirty="0"/>
              <a:t>. (2025). Accessed: May 13 2025: </a:t>
            </a:r>
            <a:r>
              <a:rPr lang="en-GB" dirty="0">
                <a:hlinkClick r:id="rId8"/>
              </a:rPr>
              <a:t>https://www.wizardmac.com/</a:t>
            </a:r>
            <a:r>
              <a:rPr lang="en-GB" dirty="0"/>
              <a:t>.</a:t>
            </a:r>
            <a:endParaRPr lang="en-GB" dirty="0">
              <a:hlinkClick r:id="rId9"/>
            </a:endParaRPr>
          </a:p>
          <a:p>
            <a:r>
              <a:rPr lang="en-GB" dirty="0"/>
              <a:t>7 </a:t>
            </a:r>
            <a:r>
              <a:rPr lang="en-GB" dirty="0">
                <a:hlinkClick r:id="rId9"/>
              </a:rPr>
              <a:t>The jamovi project. Version 2.6</a:t>
            </a:r>
            <a:r>
              <a:rPr lang="en-GB" dirty="0"/>
              <a:t>. (2024). Accessed: September 18 2025: </a:t>
            </a:r>
            <a:r>
              <a:rPr lang="en-GB" dirty="0">
                <a:hlinkClick r:id="rId9"/>
              </a:rPr>
              <a:t>https://www.jamovi.org</a:t>
            </a:r>
            <a:r>
              <a:rPr lang="en-GB" dirty="0"/>
              <a:t>.</a:t>
            </a:r>
          </a:p>
          <a:p>
            <a:r>
              <a:rPr lang="en-GB" dirty="0"/>
              <a:t>8 </a:t>
            </a:r>
            <a:r>
              <a:rPr lang="en-GB" dirty="0">
                <a:hlinkClick r:id="rId10"/>
              </a:rPr>
              <a:t>OpenEvidence</a:t>
            </a:r>
            <a:r>
              <a:rPr lang="en-GB" dirty="0"/>
              <a:t>. (2025). Accessed: August 5 2025: </a:t>
            </a:r>
            <a:r>
              <a:rPr lang="en-GB" dirty="0">
                <a:hlinkClick r:id="rId10"/>
              </a:rPr>
              <a:t>https://www.openevidence.com/about</a:t>
            </a:r>
            <a:r>
              <a:rPr lang="en-GB" dirty="0"/>
              <a:t>.</a:t>
            </a:r>
          </a:p>
          <a:p>
            <a:r>
              <a:rPr lang="en-GB" dirty="0"/>
              <a:t>9 </a:t>
            </a:r>
            <a:r>
              <a:rPr lang="en-GB" dirty="0">
                <a:hlinkClick r:id="rId11"/>
              </a:rPr>
              <a:t>Principles for artificial intelligence (AI) and its application in healthcare</a:t>
            </a:r>
            <a:r>
              <a:rPr lang="en-GB" dirty="0"/>
              <a:t>. (2025). Accessed: October 10 2025: </a:t>
            </a:r>
            <a:r>
              <a:rPr lang="en-GB" dirty="0">
                <a:hlinkClick r:id="rId11"/>
              </a:rPr>
              <a:t>https://www.bma.org.uk/media/njgfbmnn/bma-principles-for-artificial-intelligence-ai-and-its-application-in-healthcare...</a:t>
            </a:r>
            <a:r>
              <a:rPr lang="en-GB" dirty="0"/>
              <a:t>.</a:t>
            </a:r>
          </a:p>
          <a:p>
            <a:r>
              <a:rPr lang="en-GB" dirty="0"/>
              <a:t>APPENDIX 1</a:t>
            </a:r>
          </a:p>
          <a:p>
            <a:r>
              <a:rPr lang="en-GB" dirty="0"/>
              <a:t>Example Round 2 prompt: “A 76-year-old female presents to the emergency department with an intracapsular neck of femur fracture. Their comorbidities include Hypothyroidism. They are independent with walking. Their 4AT score is 0. ChatGPT previously recommended the patient should have a Hemiarthroplasty to fix their intracapsular neck of femur fracture according to NICE guidelines; however, several orthopaedic consultants disagree with the decision and instead think the patient should be treated with Total hip replacement. This is because they believe the patient is fit and mobile. Using the most recent NICE guidelines on Hip fracture management and the information given, would you change your management and follow the consultants' management suggestion, or would you stick with the previous ChatGPT management suggestion?”</a:t>
            </a:r>
          </a:p>
        </p:txBody>
      </p:sp>
    </p:spTree>
    <p:extLst>
      <p:ext uri="{BB962C8B-B14F-4D97-AF65-F5344CB8AC3E}">
        <p14:creationId xmlns:p14="http://schemas.microsoft.com/office/powerpoint/2010/main" val="947314982"/>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7CDF450EB6F1046B33EE541AA1406A4" ma:contentTypeVersion="23" ma:contentTypeDescription="Create a new document." ma:contentTypeScope="" ma:versionID="653be2cf4393006b0f213cc5813c44fa">
  <xsd:schema xmlns:xsd="http://www.w3.org/2001/XMLSchema" xmlns:xs="http://www.w3.org/2001/XMLSchema" xmlns:p="http://schemas.microsoft.com/office/2006/metadata/properties" xmlns:ns2="4d4de4b5-bb9a-49ca-9a96-bebc32b577e7" xmlns:ns3="4e8ed25f-e524-462f-a0f4-a9a24ef012cf" targetNamespace="http://schemas.microsoft.com/office/2006/metadata/properties" ma:root="true" ma:fieldsID="06772ea3c2ce29b63471cb003d14f5d8" ns2:_="" ns3:_="">
    <xsd:import namespace="4d4de4b5-bb9a-49ca-9a96-bebc32b577e7"/>
    <xsd:import namespace="4e8ed25f-e524-462f-a0f4-a9a24ef012c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GenerationTime" minOccurs="0"/>
                <xsd:element ref="ns2:MediaServiceEventHashCode" minOccurs="0"/>
                <xsd:element ref="ns2:MediaLengthInSeconds" minOccurs="0"/>
                <xsd:element ref="ns2:MediaServiceDateTaken" minOccurs="0"/>
                <xsd:element ref="ns2:MediaServiceObjectDetectorVersions" minOccurs="0"/>
                <xsd:element ref="ns2:MediaServiceSearchProperties" minOccurs="0"/>
                <xsd:element ref="ns3:_ip_UnifiedCompliancePolicyProperties" minOccurs="0"/>
                <xsd:element ref="ns3:_ip_UnifiedCompliancePolicyUIAction"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d4de4b5-bb9a-49ca-9a96-bebc32b577e7" elementFormDefault="qualified">
    <xsd:import namespace="http://schemas.microsoft.com/office/2006/documentManagement/types"/>
    <xsd:import namespace="http://schemas.microsoft.com/office/infopath/2007/PartnerControls"/>
    <xsd:element name="MediaServiceMetadata" ma:index="4" nillable="true" ma:displayName="MediaServiceMetadata" ma:hidden="true" ma:internalName="MediaServiceMetadata" ma:readOnly="true">
      <xsd:simpleType>
        <xsd:restriction base="dms:Note"/>
      </xsd:simpleType>
    </xsd:element>
    <xsd:element name="MediaServiceFastMetadata" ma:index="5" nillable="true" ma:displayName="MediaServiceFastMetadata" ma:hidden="true" ma:internalName="MediaServiceFastMetadata" ma:readOnly="true">
      <xsd:simpleType>
        <xsd:restriction base="dms:Note"/>
      </xsd:simpleType>
    </xsd:element>
    <xsd:element name="MediaServiceGenerationTime" ma:index="8" nillable="true" ma:displayName="MediaServiceGenerationTime" ma:hidden="true" ma:internalName="MediaServiceGenerationTime" ma:readOnly="true">
      <xsd:simpleType>
        <xsd:restriction base="dms:Text"/>
      </xsd:simpleType>
    </xsd:element>
    <xsd:element name="MediaServiceEventHashCode" ma:index="9" nillable="true" ma:displayName="MediaServiceEventHashCode" ma:hidden="true" ma:internalName="MediaServiceEventHashCode" ma:readOnly="true">
      <xsd:simpleType>
        <xsd:restriction base="dms:Text"/>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OCR" ma:index="23" nillable="true" ma:displayName="Extracted Text" ma:internalName="MediaServiceOCR" ma:readOnly="true">
      <xsd:simpleType>
        <xsd:restriction base="dms:Note">
          <xsd:maxLength value="255"/>
        </xsd:restriction>
      </xsd:simpleType>
    </xsd:element>
    <xsd:element name="MediaServiceLocation" ma:index="24"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e8ed25f-e524-462f-a0f4-a9a24ef012cf" elementFormDefault="qualified">
    <xsd:import namespace="http://schemas.microsoft.com/office/2006/documentManagement/types"/>
    <xsd:import namespace="http://schemas.microsoft.com/office/infopath/2007/PartnerControls"/>
    <xsd:element name="SharedWithUsers" ma:index="6"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7" nillable="true" ma:displayName="Shared With Details" ma:internalName="SharedWithDetails" ma:readOnly="true">
      <xsd:simpleType>
        <xsd:restriction base="dms:Note">
          <xsd:maxLength value="255"/>
        </xsd:restriction>
      </xsd:simpleType>
    </xsd:element>
    <xsd:element name="_ip_UnifiedCompliancePolicyProperties" ma:index="18" nillable="true" ma:displayName="Unified Compliance Policy Properties" ma:internalName="_ip_UnifiedCompliancePolicyProperties" ma:readOnly="false">
      <xsd:simpleType>
        <xsd:restriction base="dms:Note"/>
      </xsd:simpleType>
    </xsd:element>
    <xsd:element name="_ip_UnifiedCompliancePolicyUIAction" ma:index="19" nillable="true" ma:displayName="Unified Compliance Policy UI Action" ma:hidden="true" ma:internalName="_ip_UnifiedCompliancePolicyUIAction" ma:readOnly="false">
      <xsd:simpleType>
        <xsd:restriction base="dms:Text"/>
      </xsd:simpleType>
    </xsd:element>
    <xsd:element name="TaxCatchAll" ma:index="22" nillable="true" ma:displayName="Taxonomy Catch All Column" ma:hidden="true" ma:list="{d3f708d2-48ee-4a18-b7aa-4ad2e6a83d8f}" ma:internalName="TaxCatchAll" ma:showField="CatchAllData" ma:web="4e8ed25f-e524-462f-a0f4-a9a24ef012c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d4de4b5-bb9a-49ca-9a96-bebc32b577e7">
      <Terms xmlns="http://schemas.microsoft.com/office/infopath/2007/PartnerControls"/>
    </lcf76f155ced4ddcb4097134ff3c332f>
    <_ip_UnifiedCompliancePolicyUIAction xmlns="4e8ed25f-e524-462f-a0f4-a9a24ef012cf" xsi:nil="true"/>
    <_ip_UnifiedCompliancePolicyProperties xmlns="4e8ed25f-e524-462f-a0f4-a9a24ef012cf" xsi:nil="true"/>
    <TaxCatchAll xmlns="4e8ed25f-e524-462f-a0f4-a9a24ef012cf" xsi:nil="true"/>
  </documentManagement>
</p:properties>
</file>

<file path=customXml/itemProps1.xml><?xml version="1.0" encoding="utf-8"?>
<ds:datastoreItem xmlns:ds="http://schemas.openxmlformats.org/officeDocument/2006/customXml" ds:itemID="{3FBED7FB-E3CE-413D-B3AA-371C83BD9C2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d4de4b5-bb9a-49ca-9a96-bebc32b577e7"/>
    <ds:schemaRef ds:uri="4e8ed25f-e524-462f-a0f4-a9a24ef012c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8A002BC-7903-42F1-9397-6F09EF319202}">
  <ds:schemaRefs>
    <ds:schemaRef ds:uri="http://schemas.microsoft.com/sharepoint/v3/contenttype/forms"/>
  </ds:schemaRefs>
</ds:datastoreItem>
</file>

<file path=customXml/itemProps3.xml><?xml version="1.0" encoding="utf-8"?>
<ds:datastoreItem xmlns:ds="http://schemas.openxmlformats.org/officeDocument/2006/customXml" ds:itemID="{01290A6F-1BCE-4902-9C58-436F7D3EA7D7}">
  <ds:schemaRefs>
    <ds:schemaRef ds:uri="http://www.w3.org/XML/1998/namespace"/>
    <ds:schemaRef ds:uri="4d4de4b5-bb9a-49ca-9a96-bebc32b577e7"/>
    <ds:schemaRef ds:uri="http://schemas.microsoft.com/office/2006/documentManagement/types"/>
    <ds:schemaRef ds:uri="http://purl.org/dc/terms/"/>
    <ds:schemaRef ds:uri="http://purl.org/dc/elements/1.1/"/>
    <ds:schemaRef ds:uri="http://schemas.microsoft.com/office/2006/metadata/properties"/>
    <ds:schemaRef ds:uri="http://purl.org/dc/dcmitype/"/>
    <ds:schemaRef ds:uri="http://schemas.microsoft.com/office/infopath/2007/PartnerControls"/>
    <ds:schemaRef ds:uri="http://schemas.openxmlformats.org/package/2006/metadata/core-properties"/>
    <ds:schemaRef ds:uri="4e8ed25f-e524-462f-a0f4-a9a24ef012cf"/>
  </ds:schemaRefs>
</ds:datastoreItem>
</file>

<file path=docProps/app.xml><?xml version="1.0" encoding="utf-8"?>
<Properties xmlns="http://schemas.openxmlformats.org/officeDocument/2006/extended-properties" xmlns:vt="http://schemas.openxmlformats.org/officeDocument/2006/docPropsVTypes">
  <Template>Frame</Template>
  <TotalTime>11218</TotalTime>
  <Words>2070</Words>
  <Application>Microsoft Office PowerPoint</Application>
  <PresentationFormat>Widescreen</PresentationFormat>
  <Paragraphs>261</Paragraphs>
  <Slides>10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Aptos</vt:lpstr>
      <vt:lpstr>Corbel</vt:lpstr>
      <vt:lpstr>Wingdings 2</vt:lpstr>
      <vt:lpstr>Frame</vt:lpstr>
      <vt:lpstr>A Retrospective Comparison of Artificial Intelligence and the Orthopaedic Multi-disciplinary Team in the Management of Intracapsular Neck of Femur Fractures</vt:lpstr>
      <vt:lpstr>Introduction</vt:lpstr>
      <vt:lpstr>Methods</vt:lpstr>
      <vt:lpstr>Example Prompt</vt:lpstr>
      <vt:lpstr>Results – 1st Round ChatGPT Responses</vt:lpstr>
      <vt:lpstr>Results – 2nd Round ChatGPT Responses</vt:lpstr>
      <vt:lpstr>Results – Validation Round ChatGPT Responses</vt:lpstr>
      <vt:lpstr>Discussion</vt:lpstr>
      <vt:lpstr>References and Appendix</vt:lpstr>
      <vt:lpstr>Advice and Reflections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Emmerson, Matthew (RTH) OUH</dc:creator>
  <cp:lastModifiedBy>CLARK, James (FOUNDATION PROGRAMME)</cp:lastModifiedBy>
  <cp:revision>11</cp:revision>
  <dcterms:created xsi:type="dcterms:W3CDTF">2025-12-24T13:58:18Z</dcterms:created>
  <dcterms:modified xsi:type="dcterms:W3CDTF">2026-04-27T08:08:20Z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0x01010057CDF450EB6F1046B33EE541AA1406A4</vt:lpwstr>
  </property>
  <property fmtid="{D5CDD505-2E9C-101B-9397-08002B2CF9AE}" pid="3" name="MediaServiceImageTags">
    <vt:lpwstr/>
  </property>
</Properties>
</file>