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sldIdLst>
    <p:sldId id="256" r:id="rId5"/>
    <p:sldId id="308" r:id="rId6"/>
    <p:sldId id="257" r:id="rId7"/>
    <p:sldId id="317" r:id="rId8"/>
    <p:sldId id="310" r:id="rId9"/>
    <p:sldId id="309" r:id="rId10"/>
    <p:sldId id="341" r:id="rId11"/>
    <p:sldId id="332" r:id="rId12"/>
    <p:sldId id="333" r:id="rId13"/>
    <p:sldId id="334" r:id="rId14"/>
    <p:sldId id="287" r:id="rId15"/>
    <p:sldId id="280" r:id="rId16"/>
    <p:sldId id="340" r:id="rId17"/>
    <p:sldId id="290" r:id="rId18"/>
    <p:sldId id="320" r:id="rId19"/>
    <p:sldId id="319" r:id="rId20"/>
    <p:sldId id="311" r:id="rId21"/>
    <p:sldId id="327" r:id="rId22"/>
    <p:sldId id="339" r:id="rId23"/>
    <p:sldId id="289" r:id="rId24"/>
    <p:sldId id="328" r:id="rId25"/>
    <p:sldId id="321" r:id="rId26"/>
    <p:sldId id="312" r:id="rId27"/>
    <p:sldId id="330" r:id="rId28"/>
    <p:sldId id="322" r:id="rId29"/>
    <p:sldId id="329" r:id="rId30"/>
    <p:sldId id="313" r:id="rId31"/>
    <p:sldId id="323" r:id="rId32"/>
    <p:sldId id="326" r:id="rId33"/>
    <p:sldId id="315" r:id="rId34"/>
    <p:sldId id="335" r:id="rId35"/>
    <p:sldId id="337" r:id="rId36"/>
    <p:sldId id="338" r:id="rId37"/>
    <p:sldId id="324" r:id="rId38"/>
    <p:sldId id="325" r:id="rId39"/>
    <p:sldId id="316" r:id="rId40"/>
    <p:sldId id="331" r:id="rId41"/>
    <p:sldId id="294" r:id="rId42"/>
    <p:sldId id="28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79F"/>
    <a:srgbClr val="7030A0"/>
    <a:srgbClr val="00B050"/>
    <a:srgbClr val="FFC000"/>
    <a:srgbClr val="F0F0F0"/>
    <a:srgbClr val="FFFFFF"/>
    <a:srgbClr val="00B0F0"/>
    <a:srgbClr val="EFE5F7"/>
    <a:srgbClr val="D1EAFF"/>
    <a:srgbClr val="E5F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47796A-E0A5-4821-8F66-D24D0ABF12C2}" v="1" dt="2026-03-31T12:02:38.2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88" autoAdjust="0"/>
    <p:restoredTop sz="78027" autoAdjust="0"/>
  </p:normalViewPr>
  <p:slideViewPr>
    <p:cSldViewPr snapToGrid="0">
      <p:cViewPr varScale="1">
        <p:scale>
          <a:sx n="83" d="100"/>
          <a:sy n="83" d="100"/>
        </p:scale>
        <p:origin x="12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1DBFE-DF3B-483E-85FF-C7AC7054F509}" type="datetimeFigureOut">
              <a:rPr lang="en-GB" smtClean="0"/>
              <a:t>31/03/2026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BDDA9-9058-4D58-98AF-3B7B31CB9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99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3xTfNEwfyM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ntSFa0GztCQ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duhealth.org.uk/policy-strategy/reporting/natural-resource-footprint-2018.aspx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duhealth.org.uk/policy-strategy/reporting/natural-resource-footprint-2018.aspx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1BDF3-37F5-2022-E619-DD5EB5750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25FD71-8030-D004-7F0F-0161858B4B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B87B37-9585-DB6D-63E4-6891ACACA3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90187-B861-B811-282E-97A054635A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BDDA9-9058-4D58-98AF-3B7B31CB9FA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396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Has serious implications for our health and the health of our planet</a:t>
            </a:r>
            <a:endParaRPr lang="en-GB" sz="10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The WHO predicts that between 2030 and 2050, climate change is expected to cause approximately 250,000 additional deaths per year </a:t>
            </a:r>
            <a:r>
              <a:rPr lang="en-GB" sz="1100" baseline="300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4</a:t>
            </a:r>
            <a:endParaRPr lang="en-GB" sz="110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71450" lvl="0" indent="-171450" algn="l" rtl="0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Planetary health matters to all of us</a:t>
            </a:r>
            <a:endParaRPr lang="en-GB" sz="10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1999" lvl="0" indent="-245649" algn="l" rtl="0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</a:pPr>
            <a:endParaRPr lang="en-GB" sz="10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en-GB" sz="140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800" i="1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4. WHO health and climate change global survey report. Geneva: World Health Organization; 2021.</a:t>
            </a:r>
            <a:endParaRPr lang="en-GB" sz="10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BDDA9-9058-4D58-98AF-3B7B31CB9FA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926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BDDA9-9058-4D58-98AF-3B7B31CB9FA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303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FE8E0-4D38-5273-2C75-7954FB25B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40B1C0-6DCD-5011-D3E6-BB638B33DD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E2F743-FC38-7CD9-7950-5B1D55019D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F01C5-7DEC-5014-CE66-A9FDD28E92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BDDA9-9058-4D58-98AF-3B7B31CB9FA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350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4DC7A-FB04-4FA6-16F2-86E388844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D547A7-9A06-767A-9CFA-120A753B61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084088-A86E-AADC-D852-9C4CC8B6F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82880-71DA-9D8E-9C72-A1160A2536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BDDA9-9058-4D58-98AF-3B7B31CB9FA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601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B2C44-5B52-7C51-B535-43CEFF34E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770053-0776-74CB-9280-0E7A7A09D8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BB1CE4-8898-C079-67B9-A6BBE1D7BC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900" lvl="0" indent="-171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200" dirty="0">
                <a:latin typeface="Avenir"/>
                <a:ea typeface="Avenir"/>
                <a:cs typeface="Avenir"/>
                <a:sym typeface="Avenir"/>
              </a:rPr>
              <a:t>Health is an SDG - but it is also impacted by all of the other SDGs (rely on clean water, energy for healthcare but health is also impacted by these other factors)</a:t>
            </a:r>
          </a:p>
          <a:p>
            <a:pPr marL="215900" lvl="0" indent="-171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200" dirty="0">
                <a:latin typeface="Avenir"/>
                <a:ea typeface="Avenir"/>
                <a:cs typeface="Avenir"/>
                <a:sym typeface="Avenir"/>
              </a:rPr>
              <a:t>Meet the health needs of today without compromising the ability of future generations to meet their needs </a:t>
            </a:r>
          </a:p>
          <a:p>
            <a:pPr marL="33020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800" u="sng" dirty="0">
                <a:solidFill>
                  <a:schemeClr val="hlink"/>
                </a:solidFill>
                <a:hlinkClick r:id="rId3"/>
              </a:rPr>
              <a:t>https://www.youtube.com/watch?v=g3xTfNEwfyM</a:t>
            </a:r>
            <a:r>
              <a:rPr lang="en-GB" sz="1800" dirty="0"/>
              <a:t> as a summary??</a:t>
            </a:r>
          </a:p>
          <a:p>
            <a:pPr marL="33020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800" u="sng" dirty="0">
                <a:solidFill>
                  <a:schemeClr val="hlink"/>
                </a:solidFill>
                <a:hlinkClick r:id="rId4"/>
              </a:rPr>
              <a:t>https://www.youtube.com/watch?v=ntSFa0GztCQ</a:t>
            </a:r>
            <a:r>
              <a:rPr lang="en-GB" sz="1800" dirty="0"/>
              <a:t> </a:t>
            </a:r>
          </a:p>
          <a:p>
            <a:pPr marL="3048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r>
              <a:rPr lang="en-GB" sz="1600" b="1" dirty="0">
                <a:latin typeface="Playfair Display"/>
                <a:ea typeface="Playfair Display"/>
                <a:cs typeface="Playfair Display"/>
                <a:sym typeface="Playfair Display"/>
              </a:rPr>
              <a:t>The Royal College of Physicians has identified sustainability as a domain of quality “which must run through and moderate other domains” (safety, timeliness, effectiveness, efficiency, equity and patient-centredness).</a:t>
            </a:r>
            <a:endParaRPr lang="en-GB" sz="1800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655D1-A223-7E7A-FC45-2A2A0CC300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BDDA9-9058-4D58-98AF-3B7B31CB9FA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636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BDDA9-9058-4D58-98AF-3B7B31CB9FA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782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07286-710C-3CDB-090C-34873BCC7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9D2998-4E0E-E7BC-FFD9-C76CD83A84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7C1681-2098-ACD8-DDD2-636A6A0FA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A0D3E-F60E-80FB-6E0C-02463E52EA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BDDA9-9058-4D58-98AF-3B7B31CB9FA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174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8E0F3-0727-8404-5F69-8BC1B524D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A9BF3D-ADD3-A675-24D2-956DA33030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12BB6E-9DB8-F07E-BCA4-974FF04F2B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l" rtl="0">
              <a:lnSpc>
                <a:spcPct val="18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dirty="0">
                <a:latin typeface="Playfair Display"/>
                <a:ea typeface="Playfair Display"/>
                <a:cs typeface="Playfair Display"/>
                <a:sym typeface="Playfair Display"/>
              </a:rPr>
              <a:t>Not only are our health systems vulnerable to changes in both the burden and pattern of climate-related health impacts, but they are major contributors to climate change itself. If the global health care sector were a country, it would be the </a:t>
            </a:r>
            <a:r>
              <a:rPr lang="en-GB" i="1" dirty="0">
                <a:latin typeface="Playfair Display"/>
                <a:ea typeface="Playfair Display"/>
                <a:cs typeface="Playfair Display"/>
                <a:sym typeface="Playfair Display"/>
              </a:rPr>
              <a:t>fifth-largest greenhouse gas emitter on the planet</a:t>
            </a:r>
            <a:r>
              <a:rPr lang="en-GB" dirty="0">
                <a:latin typeface="Playfair Display"/>
                <a:ea typeface="Playfair Display"/>
                <a:cs typeface="Playfair Display"/>
                <a:sym typeface="Playfair Display"/>
              </a:rPr>
              <a:t>, ranking just behind Japan.</a:t>
            </a:r>
          </a:p>
          <a:p>
            <a:pPr marL="171450" lvl="0" indent="-171450" algn="l" rtl="0">
              <a:lnSpc>
                <a:spcPct val="188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Playfair Display"/>
                <a:ea typeface="Playfair Display"/>
                <a:cs typeface="Playfair Display"/>
                <a:sym typeface="Playfair Display"/>
              </a:rPr>
              <a:t>​The NHS is the UK’s biggest public greenhouse gas emitter, responsible for approximately 5% of all UK environmental emissions with over </a:t>
            </a:r>
            <a:r>
              <a:rPr lang="en-GB" u="sng" dirty="0">
                <a:solidFill>
                  <a:schemeClr val="hlink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20 million tons of carbon</a:t>
            </a:r>
            <a:r>
              <a:rPr lang="en-GB" dirty="0">
                <a:latin typeface="Playfair Display"/>
                <a:ea typeface="Playfair Display"/>
                <a:cs typeface="Playfair Display"/>
                <a:sym typeface="Playfair Display"/>
              </a:rPr>
              <a:t> from NHS England alone (LARGER THAN AVIATION!}. It is estimated that 5% of all road traffic is NHS related. [susqi.org]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E00C9-D49C-4D36-7986-5DCF416894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BDDA9-9058-4D58-98AF-3B7B31CB9FA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179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l" rtl="0">
              <a:lnSpc>
                <a:spcPct val="18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dirty="0">
                <a:latin typeface="Playfair Display"/>
                <a:ea typeface="Playfair Display"/>
                <a:cs typeface="Playfair Display"/>
                <a:sym typeface="Playfair Display"/>
              </a:rPr>
              <a:t>Not only are our health systems vulnerable to changes in both the burden and pattern of climate-related health impacts, but they are major contributors to climate change itself. If the global health care sector were a country, it would be the </a:t>
            </a:r>
            <a:r>
              <a:rPr lang="en-GB" i="1" dirty="0">
                <a:latin typeface="Playfair Display"/>
                <a:ea typeface="Playfair Display"/>
                <a:cs typeface="Playfair Display"/>
                <a:sym typeface="Playfair Display"/>
              </a:rPr>
              <a:t>fifth-largest greenhouse gas emitter on the planet</a:t>
            </a:r>
            <a:r>
              <a:rPr lang="en-GB" dirty="0">
                <a:latin typeface="Playfair Display"/>
                <a:ea typeface="Playfair Display"/>
                <a:cs typeface="Playfair Display"/>
                <a:sym typeface="Playfair Display"/>
              </a:rPr>
              <a:t>, ranking just behind Japan.</a:t>
            </a:r>
          </a:p>
          <a:p>
            <a:pPr marL="171450" lvl="0" indent="-171450" algn="l" rtl="0">
              <a:lnSpc>
                <a:spcPct val="188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Playfair Display"/>
                <a:ea typeface="Playfair Display"/>
                <a:cs typeface="Playfair Display"/>
                <a:sym typeface="Playfair Display"/>
              </a:rPr>
              <a:t>​The NHS is the UK’s biggest public greenhouse gas emitter, responsible for approximately 5% of all UK environmental emissions with over </a:t>
            </a:r>
            <a:r>
              <a:rPr lang="en-GB" u="sng" dirty="0">
                <a:solidFill>
                  <a:schemeClr val="hlink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20 million tons of carbon</a:t>
            </a:r>
            <a:r>
              <a:rPr lang="en-GB" dirty="0">
                <a:latin typeface="Playfair Display"/>
                <a:ea typeface="Playfair Display"/>
                <a:cs typeface="Playfair Display"/>
                <a:sym typeface="Playfair Display"/>
              </a:rPr>
              <a:t> from NHS England alone (LARGER THAN AVIATION!}. It is estimated that 5% of all road traffic is NHS related. [susqi.org]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BDDA9-9058-4D58-98AF-3B7B31CB9FA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408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E7FD3-BA98-13A1-F3D2-FE6449530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2FE953-7297-C608-2A89-168549BA0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380E21-7FEE-B0CD-3B93-D108B068BF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l" rtl="0">
              <a:lnSpc>
                <a:spcPct val="18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dirty="0">
                <a:latin typeface="Playfair Display"/>
                <a:ea typeface="Playfair Display"/>
                <a:cs typeface="Playfair Display"/>
                <a:sym typeface="Playfair Display"/>
              </a:rPr>
              <a:t>This infographic highlights how complex the NHS’s carbon footprint is, which emphasises how important it is for all staff within the NHS and patients to collaborate and work towards creating a more sustainable system that benefits everyone – including future generations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C1034-1BE1-ECF5-BEA0-2122D3C2EF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BDDA9-9058-4D58-98AF-3B7B31CB9FA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261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BDDA9-9058-4D58-98AF-3B7B31CB9FA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5410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BDDA9-9058-4D58-98AF-3B7B31CB9FA2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288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>
                <a:solidFill>
                  <a:srgbClr val="1C22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Medicines account for around 25% of carbon emissions in the NHS.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>
                <a:solidFill>
                  <a:srgbClr val="1C2244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Switch OD iron to every other day (just as effective)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BDDA9-9058-4D58-98AF-3B7B31CB9FA2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891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25A99-215A-1A08-DEF1-7DB6D8137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7379AE-D4E2-5BFB-4055-C50F51C234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5971E2-DC06-92B0-6AA5-45D2A7BCC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>
                <a:solidFill>
                  <a:srgbClr val="1C22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Medicines account for around 25% of carbon emissions in the NHS.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>
                <a:solidFill>
                  <a:srgbClr val="1C2244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Switch OD iron to every other day (just as effective)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B4911-656D-59DB-12BA-12E85C5FB8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BDDA9-9058-4D58-98AF-3B7B31CB9FA2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8594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C42DA-5FE7-880B-EA37-8E45359D3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89DF05-2BAA-1EE6-7764-F774472180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03F121-43F9-7048-F605-564C457D53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>
                <a:solidFill>
                  <a:srgbClr val="1C22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Medicines account for around 25% of carbon emissions in the NHS.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>
                <a:solidFill>
                  <a:srgbClr val="1C2244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Switch OD iron to every other day (just as effective)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C947B-66BF-5B09-5954-4A78FEF127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BDDA9-9058-4D58-98AF-3B7B31CB9FA2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7857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513C8-8E26-06EC-F727-A88C8D673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4F9AB2-B790-4658-A1F8-4BAD92C548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8288FD-3CF4-D6AE-7699-117C232801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>
                <a:solidFill>
                  <a:srgbClr val="1C22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Medicines account for around 25% of carbon emissions in the NHS.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>
                <a:solidFill>
                  <a:srgbClr val="1C2244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Switch OD iron to every other day (just as effective)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1990B-C51C-5791-DAF7-585C83C100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BDDA9-9058-4D58-98AF-3B7B31CB9FA2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6134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Could be a potential SusQI project. Minimum amount of equipment required for each cannulation vs how much was used, calculate money lost and mass? of additional waste produced.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BDDA9-9058-4D58-98AF-3B7B31CB9FA2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0798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Sustainability in Quality Improvement (SusQI) is an approach to improving healthcare in a holistic way, by assessing quality and value through the lens of a “triple bottom line”.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 SusQI, the health outcomes of a service are measured against its environmental, social and economic costs and impacts to determine its “sustainable value”.  SusQI embeds the CSH principles of sustainable clinical practice: prevention, patient empowerment and self-care, lean clinical pathways and low-carbon alternatives.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Rather than being a replacement for traditional QI, SusQI is designed to embed sustainability into current QI theory and practice, and thus provide practical tools to support health-workers in contributing to health-system transformation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BDDA9-9058-4D58-98AF-3B7B31CB9FA2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212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BDDA9-9058-4D58-98AF-3B7B31CB9FA2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300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6EB0A-B37D-A68C-CA35-7D72E6C2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A4E06C-1815-4A65-6416-6E43722410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E2CCAA-DB4D-A03D-88A9-20458CE9C6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9F4A7-7757-6D49-DB34-3D723AB6D8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BDDA9-9058-4D58-98AF-3B7B31CB9FA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475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78C3-5514-FC19-F26C-0FB49A28A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DEDB96-B921-59BF-57F1-9E8121C3FB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C42D7B-60DA-7E69-A9DE-75A97C1489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53AB2-FAAB-14CD-D052-A3C9B92324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BDDA9-9058-4D58-98AF-3B7B31CB9FA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191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003D5-7C01-D908-D67A-81FFA07D9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FFD66F-56EF-422F-AA7A-EBCE57F63A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0B5DC2-2900-AC03-DA28-6488AD86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Individual health - everyday as foundation doctors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Public health - population (flu vaccine..)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Global health - equity in health, obstacles to health differ among populations and socioeconomic groups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One Health - </a:t>
            </a:r>
            <a:r>
              <a:rPr lang="en-GB" dirty="0" err="1"/>
              <a:t>american</a:t>
            </a:r>
            <a:r>
              <a:rPr lang="en-GB" dirty="0"/>
              <a:t> term, includes animal health (antibiotic use in livestock and impact on resistance)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Planetary Health - health of planet including natural resources, ecosystems, climate change…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AB85A-F402-7CA9-4BA8-B4973F374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BDDA9-9058-4D58-98AF-3B7B31CB9FA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204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90A91-91CC-5A7C-F0EF-D5F761190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F0389C-3475-3F45-C382-77A656A703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DCEFBE-4333-08AC-C907-5FFF3707A0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Individual health - everyday as foundation doctors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Public health - population (flu vaccine..)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Global health - equity in health, obstacles to health differ among populations and socioeconomic groups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One Health - </a:t>
            </a:r>
            <a:r>
              <a:rPr lang="en-GB" dirty="0" err="1"/>
              <a:t>american</a:t>
            </a:r>
            <a:r>
              <a:rPr lang="en-GB" dirty="0"/>
              <a:t> term, includes animal health (antibiotic use in livestock and impact on resistance)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Planetary Health - health of planet including natural resources, ecosystems, climate change…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86FA9-B84C-8CB1-1803-0E2E25D61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BDDA9-9058-4D58-98AF-3B7B31CB9FA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95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6477B-9616-E8D5-F51B-3365D2A67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99E296-12D9-A9B5-B662-3648A5F9E7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0EDB7F-3AF0-7355-3445-605FCA0E56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Individual health - everyday as foundation doctors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Public health - population (flu vaccine..)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Global health - equity in health, obstacles to health differ among populations and socioeconomic groups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One Health - </a:t>
            </a:r>
            <a:r>
              <a:rPr lang="en-GB" dirty="0" err="1"/>
              <a:t>american</a:t>
            </a:r>
            <a:r>
              <a:rPr lang="en-GB" dirty="0"/>
              <a:t> term, includes animal health (antibiotic use in livestock and impact on resistance)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Planetary Health - health of planet including natural resources, ecosystems, climate change…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BCC4B-4F2C-06A7-E33E-25BC4F4F1D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BDDA9-9058-4D58-98AF-3B7B31CB9FA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450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1ADF4-1AB3-23D2-83F1-08B2E709C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6BFFD5-642A-46D5-1BD4-FE3EE78BC1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5041B2-9AC5-735F-A0F9-72941C55C2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Individual health - everyday as foundation doctors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Public health - population (flu vaccine..)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Global health - equity in health, obstacles to health differ among populations and socioeconomic groups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One Health - </a:t>
            </a:r>
            <a:r>
              <a:rPr lang="en-GB" dirty="0" err="1"/>
              <a:t>american</a:t>
            </a:r>
            <a:r>
              <a:rPr lang="en-GB" dirty="0"/>
              <a:t> term, includes animal health (antibiotic use in livestock and impact on resistance)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Planetary Health - health of planet including natural resources, ecosystems, climate change…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4908E-3EBD-13BE-8F8B-3FAC277058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BDDA9-9058-4D58-98AF-3B7B31CB9FA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508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21CC9-DFD5-3255-1FAC-5A4142165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229F42-8072-75B7-5980-62D7CE3EA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A158D0-546D-CF1A-FD0C-3B62705699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Individual health - everyday as foundation doctors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Public health - population (flu vaccine..)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Global health - equity in health, obstacles to health differ among populations and socioeconomic groups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One Health - </a:t>
            </a:r>
            <a:r>
              <a:rPr lang="en-GB" dirty="0" err="1"/>
              <a:t>american</a:t>
            </a:r>
            <a:r>
              <a:rPr lang="en-GB" dirty="0"/>
              <a:t> term, includes animal health (antibiotic use in livestock and impact on resistance)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Planetary Health - health of planet including natural resources, ecosystems, climate change…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24C3C-B787-0227-468A-2C4CE28C09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BDDA9-9058-4D58-98AF-3B7B31CB9FA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877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B9FD0-B4E9-C70D-140E-A20576590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3C7C7-3B99-4368-1924-C1ED09842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6F010-D23D-0523-A10F-D342B57FD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14F2-BD79-4BE5-9C3E-A948D327CEC1}" type="datetimeFigureOut">
              <a:rPr lang="en-GB" smtClean="0"/>
              <a:t>31/03/2026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6D3E5-3814-2754-9026-88DC22283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44D24-84D7-DF37-2365-E1CE5994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402E-C799-446F-A509-9A3532D6C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74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80470-B84D-762A-AE90-6BE45779A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411675-E5AF-DCAE-3AFC-42CE4A920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871AF-F786-6DBB-0B31-3D218DE20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14F2-BD79-4BE5-9C3E-A948D327CEC1}" type="datetimeFigureOut">
              <a:rPr lang="en-GB" smtClean="0"/>
              <a:t>31/03/2026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C52B2-C228-8D94-7161-70AFD1210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AECC8-F4F9-FD0A-6ECC-A20387AC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402E-C799-446F-A509-9A3532D6C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33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04378F-0EAD-AAA3-E6D9-388D3A8BB5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A9B9D2-896D-6E2E-2CC0-1CB753CA7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48223-4649-E98F-177B-BB0B60CC4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14F2-BD79-4BE5-9C3E-A948D327CEC1}" type="datetimeFigureOut">
              <a:rPr lang="en-GB" smtClean="0"/>
              <a:t>31/03/2026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07E71-0E6D-53C0-BFC0-A97205339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9BE99-181D-90BE-10CB-06CA34D9F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402E-C799-446F-A509-9A3532D6C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66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1A5A2-C4B3-78CA-7D0A-E976F399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AEE6F-7C0F-EE03-7FD2-FD1CD6455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A8FF7-868F-D7E4-A91B-702270C70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14F2-BD79-4BE5-9C3E-A948D327CEC1}" type="datetimeFigureOut">
              <a:rPr lang="en-GB" smtClean="0"/>
              <a:t>31/03/2026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E1206-3AC4-51E2-3153-EC684C828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11BB0-DD36-AECE-7B40-B75B5A91D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402E-C799-446F-A509-9A3532D6C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330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3CBD-F4B8-EA2C-EA30-72BBC0897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87B81-DF5A-1B2F-C8DF-13C2271B6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617A4-7D1B-F150-D07C-795C11378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14F2-BD79-4BE5-9C3E-A948D327CEC1}" type="datetimeFigureOut">
              <a:rPr lang="en-GB" smtClean="0"/>
              <a:t>31/03/2026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A190D-1FAC-7B92-CD18-5B5FC5F58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6FD29-4905-8A80-567C-E52766CC1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402E-C799-446F-A509-9A3532D6C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80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2BA30-B842-9E92-71EA-3773202D3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854FA-207F-9270-F661-1F70398297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3A278-37E6-0066-5454-F8A5FD119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88B6F-9035-B61D-10A8-AE61D6FC1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14F2-BD79-4BE5-9C3E-A948D327CEC1}" type="datetimeFigureOut">
              <a:rPr lang="en-GB" smtClean="0"/>
              <a:t>31/03/2026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FC57C-D3D2-D362-58DB-7EF93BFFB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BD4A88-E28E-BCAE-A9BD-643C924D6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402E-C799-446F-A509-9A3532D6C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609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4A274-7BC4-164A-FBF3-3698AB56A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D89B9-384D-F901-8645-67187D693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8C032-B8CB-CC0A-9514-EC1221419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18DF90-4A8B-AAEB-1DF9-DC8C01A4E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644FC6-6ABB-8DEE-8CAC-F772BBE3FF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7120C-812B-3E32-E553-0DECA5ECA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14F2-BD79-4BE5-9C3E-A948D327CEC1}" type="datetimeFigureOut">
              <a:rPr lang="en-GB" smtClean="0"/>
              <a:t>31/03/2026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6598E0-8FC6-6D68-D5CB-2A842F346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ABDFDE-FBCC-4201-8576-26557EC1E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402E-C799-446F-A509-9A3532D6C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26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261B7-152A-8FE8-5906-BC06D8B8A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795BBC-3AC0-CD98-754A-AD6D30B1E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14F2-BD79-4BE5-9C3E-A948D327CEC1}" type="datetimeFigureOut">
              <a:rPr lang="en-GB" smtClean="0"/>
              <a:t>31/03/2026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129BF7-008E-852E-F250-00CBEB24E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DA4762-DA4B-6DA8-22AA-D66389E3C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402E-C799-446F-A509-9A3532D6C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68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B63601-9302-55A4-C3FC-6B98D3EB5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14F2-BD79-4BE5-9C3E-A948D327CEC1}" type="datetimeFigureOut">
              <a:rPr lang="en-GB" smtClean="0"/>
              <a:t>31/03/2026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15E0D9-024F-762A-F8C6-429F2C248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59E14-DE8C-F7E7-ECBB-D36D1B111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402E-C799-446F-A509-9A3532D6C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818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4F137-BA2E-D104-5071-027F4AB37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C99BE-B214-6D9E-B0D4-EB3B6AB94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2C85F8-E942-24C6-FDC6-BD0D289E9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713D9C-F696-B58E-B0B5-FAE505F57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14F2-BD79-4BE5-9C3E-A948D327CEC1}" type="datetimeFigureOut">
              <a:rPr lang="en-GB" smtClean="0"/>
              <a:t>31/03/2026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33A86D-04C7-3A9C-B59F-07AB8F44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CB0AF-6995-B21B-17E6-8ECA35D7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402E-C799-446F-A509-9A3532D6C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316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4C223-F139-1196-D0D8-F1BABB5E7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478AE3-6C19-390A-3455-E828A878D7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59FB3-74D2-C04B-D9AC-2CFC5CDAA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79D96-3868-C935-6A3D-934CE2AC4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14F2-BD79-4BE5-9C3E-A948D327CEC1}" type="datetimeFigureOut">
              <a:rPr lang="en-GB" smtClean="0"/>
              <a:t>31/03/2026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5203E-A127-FCD5-C11E-F92A795B8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F1315-6B14-41C9-478D-EB8FFDF9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402E-C799-446F-A509-9A3532D6C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06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A453D3-A2D4-00C3-5FB9-4F0A46688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E7269-A580-A37E-DED7-D0D8445C2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92BA5-4991-EA83-A69E-0A6D6977F6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814F2-BD79-4BE5-9C3E-A948D327CEC1}" type="datetimeFigureOut">
              <a:rPr lang="en-GB" smtClean="0"/>
              <a:t>31/03/2026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AE710-8CD1-DAEB-71BF-BEE625ED8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06DB9-6A5F-4316-ED1C-16080B855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3402E-C799-446F-A509-9A3532D6C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37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3xTfNEwfy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media.gosh.nhs.uk/documents/SDMP_2020_shor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medium.com/diversity-social/social-sustainability-eca18f9ea5d9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www.england.nhs.uk/wp-content/uploads/2022/07/nhs-long-term-plan-version-1.2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hyperlink" Target="https://www.susqi.org/" TargetMode="External"/><Relationship Id="rId4" Type="http://schemas.microsoft.com/office/2007/relationships/hdphoto" Target="../media/hdphoto2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jpe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fionanmcbride01@gmail.com" TargetMode="External"/><Relationship Id="rId2" Type="http://schemas.openxmlformats.org/officeDocument/2006/relationships/hyperlink" Target="mailto:victoria.england.ve@gmail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bAjxkGvDN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3FB38-8817-8E0E-0544-7BF47622D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3315" y="2451165"/>
            <a:ext cx="10265370" cy="2692411"/>
          </a:xfrm>
        </p:spPr>
        <p:txBody>
          <a:bodyPr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GB" b="1" dirty="0">
                <a:latin typeface="Avenir Next LT Pro Demi" panose="020B06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  <a:t>Sustainability in Healthcare</a:t>
            </a:r>
            <a:br>
              <a:rPr lang="en-GB" b="1" dirty="0">
                <a:latin typeface="Avenir Next LT Pro Demi" panose="020B06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</a:br>
            <a:r>
              <a:rPr lang="en-GB" sz="4400" b="1" spc="70" dirty="0">
                <a:latin typeface="Avenir Next LT Pro Demi" panose="020B06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  <a:t>For Foundation Doctors</a:t>
            </a:r>
            <a:endParaRPr lang="en-GB" b="1" spc="70" dirty="0">
              <a:latin typeface="Avenir Next LT Pro Demi" panose="020B0604020202020204" pitchFamily="34" charset="0"/>
              <a:ea typeface="Verdana" panose="020B0604030504040204" pitchFamily="34" charset="0"/>
              <a:cs typeface="Lao UI" panose="020B0604020202020204" pitchFamily="34" charset="0"/>
            </a:endParaRPr>
          </a:p>
        </p:txBody>
      </p:sp>
      <p:pic>
        <p:nvPicPr>
          <p:cNvPr id="1026" name="Picture 2" descr="Home - PHRC">
            <a:extLst>
              <a:ext uri="{FF2B5EF4-FFF2-40B4-BE49-F238E27FC236}">
                <a16:creationId xmlns:a16="http://schemas.microsoft.com/office/drawing/2014/main" id="{1AF51739-82DF-6258-0858-B7DA6CFAD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000" y="921350"/>
            <a:ext cx="928372" cy="79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4902-4D94-72CD-5F92-B3D5142CE1F8}"/>
              </a:ext>
            </a:extLst>
          </p:cNvPr>
          <p:cNvCxnSpPr>
            <a:cxnSpLocks/>
          </p:cNvCxnSpPr>
          <p:nvPr/>
        </p:nvCxnSpPr>
        <p:spPr>
          <a:xfrm>
            <a:off x="1146000" y="2113031"/>
            <a:ext cx="9900000" cy="0"/>
          </a:xfrm>
          <a:prstGeom prst="line">
            <a:avLst/>
          </a:prstGeom>
          <a:ln w="28575">
            <a:solidFill>
              <a:srgbClr val="81A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66E100C6-98AB-A778-6D5A-3CEB41B8D610}"/>
              </a:ext>
            </a:extLst>
          </p:cNvPr>
          <p:cNvSpPr/>
          <p:nvPr/>
        </p:nvSpPr>
        <p:spPr>
          <a:xfrm>
            <a:off x="0" y="6545274"/>
            <a:ext cx="12192000" cy="324000"/>
          </a:xfrm>
          <a:prstGeom prst="rect">
            <a:avLst/>
          </a:prstGeom>
          <a:solidFill>
            <a:srgbClr val="81A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circular logo with a tree and hands&#10;&#10;Description automatically generated">
            <a:extLst>
              <a:ext uri="{FF2B5EF4-FFF2-40B4-BE49-F238E27FC236}">
                <a16:creationId xmlns:a16="http://schemas.microsoft.com/office/drawing/2014/main" id="{08DE645A-38CB-E1C4-3D49-2BC0D91127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121" y="880741"/>
            <a:ext cx="854994" cy="85499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2631BC37-45C8-7B1D-DB5F-BAC4839C916D}"/>
              </a:ext>
            </a:extLst>
          </p:cNvPr>
          <p:cNvSpPr txBox="1">
            <a:spLocks/>
          </p:cNvSpPr>
          <p:nvPr/>
        </p:nvSpPr>
        <p:spPr>
          <a:xfrm>
            <a:off x="6572901" y="4811471"/>
            <a:ext cx="3599636" cy="1523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800" i="1" dirty="0">
                <a:latin typeface="Avenir Next LT Pro Light" panose="020B0304020202020204" pitchFamily="34" charset="0"/>
              </a:rPr>
              <a:t>Fionán Mac Giolla Bhríde</a:t>
            </a:r>
            <a:endParaRPr lang="en-GB" sz="800" i="1" dirty="0">
              <a:latin typeface="Avenir Next LT Pro Light" panose="020B03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200" i="1" dirty="0">
                <a:latin typeface="Avenir Next LT Pro Light" panose="020B0304020202020204" pitchFamily="34" charset="0"/>
              </a:rPr>
              <a:t>FY2 Doctor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200" i="1" dirty="0">
                <a:latin typeface="Avenir Next LT Pro Light" panose="020B0304020202020204" pitchFamily="34" charset="0"/>
              </a:rPr>
              <a:t>PHRC UK Co-Lead 2023/24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200" i="1" dirty="0">
                <a:latin typeface="Avenir Next LT Pro Light" panose="020B0304020202020204" pitchFamily="34" charset="0"/>
              </a:rPr>
              <a:t>PHRC QUB Lead 2022/23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200" i="1" dirty="0">
                <a:latin typeface="Avenir Next LT Pro Light" panose="020B0304020202020204" pitchFamily="34" charset="0"/>
              </a:rPr>
              <a:t>QUB SHDG Lead 2023/24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GB" sz="1200" i="1" dirty="0">
              <a:latin typeface="Avenir Next LT Pro Light" panose="020B03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E381504-C5A4-5FF5-C0EF-0E64CE65518E}"/>
              </a:ext>
            </a:extLst>
          </p:cNvPr>
          <p:cNvSpPr txBox="1">
            <a:spLocks/>
          </p:cNvSpPr>
          <p:nvPr/>
        </p:nvSpPr>
        <p:spPr>
          <a:xfrm>
            <a:off x="2852017" y="4811471"/>
            <a:ext cx="3130418" cy="1577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800" i="1" dirty="0">
                <a:latin typeface="Avenir Next LT Pro Light" panose="020B0304020202020204" pitchFamily="34" charset="0"/>
              </a:rPr>
              <a:t>Victoria England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200" i="1" dirty="0">
                <a:latin typeface="Avenir Next LT Pro Light" panose="020B0304020202020204" pitchFamily="34" charset="0"/>
              </a:rPr>
              <a:t>Clinical Fellow Doctor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200" i="1" dirty="0">
                <a:latin typeface="Avenir Next LT Pro Light" panose="020B0304020202020204" pitchFamily="34" charset="0"/>
              </a:rPr>
              <a:t>PHRC UK Co-Lead 2022/23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200" i="1" dirty="0">
                <a:latin typeface="Avenir Next LT Pro Light" panose="020B0304020202020204" pitchFamily="34" charset="0"/>
              </a:rPr>
              <a:t>PHRC QUB Lead 2020/21-2021/22</a:t>
            </a:r>
          </a:p>
        </p:txBody>
      </p:sp>
      <p:pic>
        <p:nvPicPr>
          <p:cNvPr id="3" name="Picture 2" descr="NIMDTA ">
            <a:extLst>
              <a:ext uri="{FF2B5EF4-FFF2-40B4-BE49-F238E27FC236}">
                <a16:creationId xmlns:a16="http://schemas.microsoft.com/office/drawing/2014/main" id="{4B2C2313-F215-D8A7-B071-8CAB87314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2017" y="727877"/>
            <a:ext cx="2242197" cy="106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K Foundation Programme">
            <a:extLst>
              <a:ext uri="{FF2B5EF4-FFF2-40B4-BE49-F238E27FC236}">
                <a16:creationId xmlns:a16="http://schemas.microsoft.com/office/drawing/2014/main" id="{E2352759-F51C-3692-3B63-BED53BD04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5576" y="892376"/>
            <a:ext cx="2077638" cy="85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66EC8D75-2295-73E6-4365-1FC537318F1D}"/>
              </a:ext>
            </a:extLst>
          </p:cNvPr>
          <p:cNvSpPr txBox="1">
            <a:spLocks/>
          </p:cNvSpPr>
          <p:nvPr/>
        </p:nvSpPr>
        <p:spPr>
          <a:xfrm>
            <a:off x="5202961" y="1166216"/>
            <a:ext cx="1786078" cy="49193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800" dirty="0">
                <a:latin typeface="Avenir Next LT Pro" panose="020B0504020202020204" pitchFamily="34" charset="0"/>
              </a:rPr>
              <a:t>in association with</a:t>
            </a:r>
          </a:p>
        </p:txBody>
      </p:sp>
    </p:spTree>
    <p:extLst>
      <p:ext uri="{BB962C8B-B14F-4D97-AF65-F5344CB8AC3E}">
        <p14:creationId xmlns:p14="http://schemas.microsoft.com/office/powerpoint/2010/main" val="1370771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B7671-AB99-6771-E376-D3C154C3C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635F94-5903-B0F5-4184-AC0F51260E1B}"/>
              </a:ext>
            </a:extLst>
          </p:cNvPr>
          <p:cNvSpPr txBox="1">
            <a:spLocks/>
          </p:cNvSpPr>
          <p:nvPr/>
        </p:nvSpPr>
        <p:spPr>
          <a:xfrm>
            <a:off x="838199" y="2557382"/>
            <a:ext cx="5795803" cy="3714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2200" spc="-20" dirty="0">
                <a:latin typeface="Avenir Next LT Pro" panose="020B0504020202020204" pitchFamily="34" charset="0"/>
              </a:rPr>
              <a:t>“…a </a:t>
            </a:r>
            <a:r>
              <a:rPr lang="en-GB" sz="2200" u="sng" spc="-20" dirty="0">
                <a:solidFill>
                  <a:srgbClr val="00B0F0"/>
                </a:solidFill>
                <a:latin typeface="Avenir Next LT Pro Demi" panose="020B0704020202020204" pitchFamily="34" charset="0"/>
              </a:rPr>
              <a:t>solutions-oriented</a:t>
            </a:r>
            <a:r>
              <a:rPr lang="en-GB" sz="2200" spc="-20" dirty="0">
                <a:latin typeface="Avenir Next LT Pro" panose="020B0504020202020204" pitchFamily="34" charset="0"/>
              </a:rPr>
              <a:t>, </a:t>
            </a:r>
            <a:r>
              <a:rPr lang="en-GB" sz="2200" u="sng" spc="-20" dirty="0">
                <a:solidFill>
                  <a:srgbClr val="00B0F0"/>
                </a:solidFill>
                <a:latin typeface="Avenir Next LT Pro Demi" panose="020B0704020202020204" pitchFamily="34" charset="0"/>
              </a:rPr>
              <a:t>transdisciplinary</a:t>
            </a:r>
            <a:r>
              <a:rPr lang="en-GB" sz="2200" spc="-20" dirty="0">
                <a:latin typeface="Avenir Next LT Pro" panose="020B0504020202020204" pitchFamily="34" charset="0"/>
              </a:rPr>
              <a:t> field and </a:t>
            </a:r>
            <a:r>
              <a:rPr lang="en-GB" sz="2200" u="sng" spc="-20" dirty="0">
                <a:solidFill>
                  <a:srgbClr val="00B0F0"/>
                </a:solidFill>
                <a:latin typeface="Avenir Next LT Pro Demi" panose="020B0704020202020204" pitchFamily="34" charset="0"/>
              </a:rPr>
              <a:t>social movement</a:t>
            </a:r>
            <a:r>
              <a:rPr lang="en-GB" sz="2200" spc="-20" dirty="0">
                <a:latin typeface="Avenir Next LT Pro" panose="020B0504020202020204" pitchFamily="34" charset="0"/>
              </a:rPr>
              <a:t> focused on analysing and addressing the impacts of human disruptions to Earth’s natural systems on human health and all life on Earth.”</a:t>
            </a:r>
          </a:p>
          <a:p>
            <a:pPr marL="0" indent="0" algn="r">
              <a:lnSpc>
                <a:spcPct val="13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2000" i="1" spc="-20" dirty="0">
                <a:latin typeface="Avenir Next LT Pro Light" panose="020B0304020202020204" pitchFamily="34" charset="0"/>
              </a:rPr>
              <a:t>Planetary Health Alliance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8B8DD2-F370-969D-483C-87D99F5D0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051"/>
            <a:ext cx="10515600" cy="8763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venir Next LT Pro Demi" panose="020B0704020202020204" pitchFamily="34" charset="0"/>
              </a:rPr>
              <a:t>What is Planetary Health?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138DFC-AFD1-EEDF-D3E6-1ACB04235F6A}"/>
              </a:ext>
            </a:extLst>
          </p:cNvPr>
          <p:cNvGrpSpPr/>
          <p:nvPr/>
        </p:nvGrpSpPr>
        <p:grpSpPr>
          <a:xfrm>
            <a:off x="0" y="0"/>
            <a:ext cx="12192000" cy="324000"/>
            <a:chOff x="0" y="0"/>
            <a:chExt cx="12192000" cy="324000"/>
          </a:xfrm>
          <a:solidFill>
            <a:srgbClr val="00B0F0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92329FD-6BC5-CAB1-5EA8-B5A3541A60C3}"/>
                </a:ext>
              </a:extLst>
            </p:cNvPr>
            <p:cNvSpPr/>
            <p:nvPr/>
          </p:nvSpPr>
          <p:spPr>
            <a:xfrm>
              <a:off x="0" y="0"/>
              <a:ext cx="12192000" cy="3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E70EA167-D8DC-B36C-5F4E-28B2A381FD30}"/>
                </a:ext>
              </a:extLst>
            </p:cNvPr>
            <p:cNvSpPr txBox="1">
              <a:spLocks/>
            </p:cNvSpPr>
            <p:nvPr/>
          </p:nvSpPr>
          <p:spPr>
            <a:xfrm>
              <a:off x="1396845" y="50489"/>
              <a:ext cx="9296710" cy="249282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100" spc="110" dirty="0">
                  <a:solidFill>
                    <a:srgbClr val="E2E2E2"/>
                  </a:solidFill>
                  <a:latin typeface="Avenir Next LT Pro" panose="020B0504020202020204" pitchFamily="34" charset="0"/>
                  <a:ea typeface="Verdana" panose="020B0604030504040204" pitchFamily="34" charset="0"/>
                  <a:cs typeface="Lao UI" panose="020B0604020202020204" pitchFamily="34" charset="0"/>
                </a:rPr>
                <a:t>Sustainability in Healthcare for Foundation Doctors</a:t>
              </a:r>
            </a:p>
          </p:txBody>
        </p:sp>
      </p:grpSp>
      <p:pic>
        <p:nvPicPr>
          <p:cNvPr id="4" name="Google Shape;198;g32914025503_0_2" descr="The Earth | Public domain vectors">
            <a:extLst>
              <a:ext uri="{FF2B5EF4-FFF2-40B4-BE49-F238E27FC236}">
                <a16:creationId xmlns:a16="http://schemas.microsoft.com/office/drawing/2014/main" id="{3DB048CB-90B9-7217-C1CF-F6BA0755ED7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872986" y="1540505"/>
            <a:ext cx="4744041" cy="47440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F68A14F-F751-E2DA-20E2-5CBE5A5372FB}"/>
              </a:ext>
            </a:extLst>
          </p:cNvPr>
          <p:cNvGrpSpPr/>
          <p:nvPr/>
        </p:nvGrpSpPr>
        <p:grpSpPr>
          <a:xfrm>
            <a:off x="6885867" y="1528090"/>
            <a:ext cx="4798634" cy="4744041"/>
            <a:chOff x="4958875" y="324000"/>
            <a:chExt cx="6408914" cy="6336000"/>
          </a:xfrm>
        </p:grpSpPr>
        <p:pic>
          <p:nvPicPr>
            <p:cNvPr id="7" name="Google Shape;198;g32914025503_0_2" descr="The Earth | Public domain vectors">
              <a:extLst>
                <a:ext uri="{FF2B5EF4-FFF2-40B4-BE49-F238E27FC236}">
                  <a16:creationId xmlns:a16="http://schemas.microsoft.com/office/drawing/2014/main" id="{79E216EA-7A77-00E5-DCEF-AA726254FDC0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4958875" y="324000"/>
              <a:ext cx="6336000" cy="6336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219;g32914025503_0_2">
              <a:extLst>
                <a:ext uri="{FF2B5EF4-FFF2-40B4-BE49-F238E27FC236}">
                  <a16:creationId xmlns:a16="http://schemas.microsoft.com/office/drawing/2014/main" id="{96D3C69F-42F4-2EFB-C095-84CECA5AF5AB}"/>
                </a:ext>
              </a:extLst>
            </p:cNvPr>
            <p:cNvSpPr txBox="1"/>
            <p:nvPr/>
          </p:nvSpPr>
          <p:spPr>
            <a:xfrm>
              <a:off x="9716275" y="2692882"/>
              <a:ext cx="1651514" cy="790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solidFill>
                    <a:schemeClr val="dk1"/>
                  </a:solidFill>
                  <a:latin typeface="Avenir Next LT Pro" panose="020B0504020202020204" pitchFamily="34" charset="0"/>
                  <a:ea typeface="Calibri"/>
                  <a:cs typeface="Calibri"/>
                  <a:sym typeface="Calibri"/>
                </a:rPr>
                <a:t>Planetary Health</a:t>
              </a:r>
              <a:endParaRPr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455F11F-4895-3446-B082-5DF291A94E9F}"/>
              </a:ext>
            </a:extLst>
          </p:cNvPr>
          <p:cNvGrpSpPr/>
          <p:nvPr/>
        </p:nvGrpSpPr>
        <p:grpSpPr>
          <a:xfrm>
            <a:off x="6861573" y="2021060"/>
            <a:ext cx="3715509" cy="3729429"/>
            <a:chOff x="4958875" y="1019500"/>
            <a:chExt cx="4996979" cy="5015700"/>
          </a:xfrm>
        </p:grpSpPr>
        <p:sp>
          <p:nvSpPr>
            <p:cNvPr id="13" name="Google Shape;200;g32914025503_0_2">
              <a:extLst>
                <a:ext uri="{FF2B5EF4-FFF2-40B4-BE49-F238E27FC236}">
                  <a16:creationId xmlns:a16="http://schemas.microsoft.com/office/drawing/2014/main" id="{DF314435-FD31-3848-0CFD-5DC95A7B359C}"/>
                </a:ext>
              </a:extLst>
            </p:cNvPr>
            <p:cNvSpPr/>
            <p:nvPr/>
          </p:nvSpPr>
          <p:spPr>
            <a:xfrm>
              <a:off x="4958875" y="1019500"/>
              <a:ext cx="4978200" cy="5015700"/>
            </a:xfrm>
            <a:prstGeom prst="ellipse">
              <a:avLst/>
            </a:prstGeom>
            <a:solidFill>
              <a:srgbClr val="FFFFFF">
                <a:alpha val="39870"/>
              </a:srgbClr>
            </a:solidFill>
            <a:ln w="28575" cap="flat" cmpd="sng">
              <a:solidFill>
                <a:srgbClr val="5A9D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01;g32914025503_0_2">
              <a:extLst>
                <a:ext uri="{FF2B5EF4-FFF2-40B4-BE49-F238E27FC236}">
                  <a16:creationId xmlns:a16="http://schemas.microsoft.com/office/drawing/2014/main" id="{8928AE0E-633D-F6DC-AD1E-A456389A0740}"/>
                </a:ext>
              </a:extLst>
            </p:cNvPr>
            <p:cNvSpPr txBox="1"/>
            <p:nvPr/>
          </p:nvSpPr>
          <p:spPr>
            <a:xfrm>
              <a:off x="8462379" y="2766043"/>
              <a:ext cx="1493475" cy="79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solidFill>
                    <a:schemeClr val="dk1"/>
                  </a:solidFill>
                  <a:latin typeface="Avenir Next LT Pro" panose="020B0504020202020204" pitchFamily="34" charset="0"/>
                  <a:ea typeface="Calibri"/>
                  <a:cs typeface="Calibri"/>
                  <a:sym typeface="Calibri"/>
                </a:rPr>
                <a:t>One Health</a:t>
              </a:r>
              <a:endParaRPr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" name="Google Shape;202;g32914025503_0_2">
              <a:extLst>
                <a:ext uri="{FF2B5EF4-FFF2-40B4-BE49-F238E27FC236}">
                  <a16:creationId xmlns:a16="http://schemas.microsoft.com/office/drawing/2014/main" id="{76D89D80-D67B-1E54-F024-EED3B22AE32C}"/>
                </a:ext>
              </a:extLst>
            </p:cNvPr>
            <p:cNvPicPr preferRelativeResize="0"/>
            <p:nvPr/>
          </p:nvPicPr>
          <p:blipFill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0930" y="5109352"/>
              <a:ext cx="589550" cy="58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204;g32914025503_0_2">
              <a:extLst>
                <a:ext uri="{FF2B5EF4-FFF2-40B4-BE49-F238E27FC236}">
                  <a16:creationId xmlns:a16="http://schemas.microsoft.com/office/drawing/2014/main" id="{A1B50352-E6A3-E2B0-1379-6E6FFB942FBE}"/>
                </a:ext>
              </a:extLst>
            </p:cNvPr>
            <p:cNvPicPr preferRelativeResize="0"/>
            <p:nvPr/>
          </p:nvPicPr>
          <p:blipFill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1850" y="1173600"/>
              <a:ext cx="589550" cy="58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205;g32914025503_0_2">
              <a:extLst>
                <a:ext uri="{FF2B5EF4-FFF2-40B4-BE49-F238E27FC236}">
                  <a16:creationId xmlns:a16="http://schemas.microsoft.com/office/drawing/2014/main" id="{BCD2D1C6-97EC-9A7E-7591-5D149190A5DA}"/>
                </a:ext>
              </a:extLst>
            </p:cNvPr>
            <p:cNvPicPr preferRelativeResize="0"/>
            <p:nvPr/>
          </p:nvPicPr>
          <p:blipFill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9721" y="4101428"/>
              <a:ext cx="678749" cy="678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206;g32914025503_0_2">
              <a:extLst>
                <a:ext uri="{FF2B5EF4-FFF2-40B4-BE49-F238E27FC236}">
                  <a16:creationId xmlns:a16="http://schemas.microsoft.com/office/drawing/2014/main" id="{B2FB9B21-78E2-2042-0DD9-4A49F355D84D}"/>
                </a:ext>
              </a:extLst>
            </p:cNvPr>
            <p:cNvPicPr preferRelativeResize="0"/>
            <p:nvPr/>
          </p:nvPicPr>
          <p:blipFill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7762" y="2056205"/>
              <a:ext cx="678749" cy="6787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B2C9B96-9E1A-DC15-234D-89A192E4A0E7}"/>
              </a:ext>
            </a:extLst>
          </p:cNvPr>
          <p:cNvGrpSpPr/>
          <p:nvPr/>
        </p:nvGrpSpPr>
        <p:grpSpPr>
          <a:xfrm>
            <a:off x="6872986" y="2430829"/>
            <a:ext cx="2716367" cy="2639771"/>
            <a:chOff x="4961675" y="1706600"/>
            <a:chExt cx="3627900" cy="3525600"/>
          </a:xfrm>
        </p:grpSpPr>
        <p:sp>
          <p:nvSpPr>
            <p:cNvPr id="20" name="Google Shape;208;g32914025503_0_2">
              <a:extLst>
                <a:ext uri="{FF2B5EF4-FFF2-40B4-BE49-F238E27FC236}">
                  <a16:creationId xmlns:a16="http://schemas.microsoft.com/office/drawing/2014/main" id="{E8C40A78-C343-BCC6-2D48-3B436A57568D}"/>
                </a:ext>
              </a:extLst>
            </p:cNvPr>
            <p:cNvSpPr/>
            <p:nvPr/>
          </p:nvSpPr>
          <p:spPr>
            <a:xfrm>
              <a:off x="4961675" y="1706600"/>
              <a:ext cx="3627900" cy="3525600"/>
            </a:xfrm>
            <a:prstGeom prst="ellipse">
              <a:avLst/>
            </a:prstGeom>
            <a:solidFill>
              <a:srgbClr val="FFFFFF">
                <a:alpha val="53160"/>
              </a:srgbClr>
            </a:solidFill>
            <a:ln w="19050" cap="flat" cmpd="sng">
              <a:solidFill>
                <a:srgbClr val="5A9D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09;g32914025503_0_2">
              <a:extLst>
                <a:ext uri="{FF2B5EF4-FFF2-40B4-BE49-F238E27FC236}">
                  <a16:creationId xmlns:a16="http://schemas.microsoft.com/office/drawing/2014/main" id="{79446256-50FF-F2B4-8C3E-D8CE080EA9A5}"/>
                </a:ext>
              </a:extLst>
            </p:cNvPr>
            <p:cNvSpPr txBox="1"/>
            <p:nvPr/>
          </p:nvSpPr>
          <p:spPr>
            <a:xfrm>
              <a:off x="7000749" y="2881385"/>
              <a:ext cx="1517100" cy="79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solidFill>
                    <a:schemeClr val="dk1"/>
                  </a:solidFill>
                  <a:latin typeface="Avenir Next LT Pro" panose="020B0504020202020204" pitchFamily="34" charset="0"/>
                  <a:ea typeface="Calibri"/>
                  <a:cs typeface="Calibri"/>
                  <a:sym typeface="Calibri"/>
                </a:rPr>
                <a:t>Global Health</a:t>
              </a:r>
              <a:endParaRPr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Google Shape;211;g32914025503_0_2">
              <a:extLst>
                <a:ext uri="{FF2B5EF4-FFF2-40B4-BE49-F238E27FC236}">
                  <a16:creationId xmlns:a16="http://schemas.microsoft.com/office/drawing/2014/main" id="{127E3CC0-EB3E-3E89-E2B8-01630D19E1BC}"/>
                </a:ext>
              </a:extLst>
            </p:cNvPr>
            <p:cNvPicPr preferRelativeResize="0"/>
            <p:nvPr/>
          </p:nvPicPr>
          <p:blipFill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1137" y="2235111"/>
              <a:ext cx="589550" cy="58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12;g32914025503_0_2">
              <a:extLst>
                <a:ext uri="{FF2B5EF4-FFF2-40B4-BE49-F238E27FC236}">
                  <a16:creationId xmlns:a16="http://schemas.microsoft.com/office/drawing/2014/main" id="{6E74664D-F022-258C-C5C7-A018F3C12CFC}"/>
                </a:ext>
              </a:extLst>
            </p:cNvPr>
            <p:cNvPicPr preferRelativeResize="0"/>
            <p:nvPr/>
          </p:nvPicPr>
          <p:blipFill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3905" y="4134712"/>
              <a:ext cx="589550" cy="5895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3419827-8087-7F2B-755D-10E5512F30C4}"/>
              </a:ext>
            </a:extLst>
          </p:cNvPr>
          <p:cNvGrpSpPr/>
          <p:nvPr/>
        </p:nvGrpSpPr>
        <p:grpSpPr>
          <a:xfrm>
            <a:off x="6858977" y="2928488"/>
            <a:ext cx="1699282" cy="1583537"/>
            <a:chOff x="4940250" y="2351675"/>
            <a:chExt cx="2373895" cy="2212200"/>
          </a:xfrm>
        </p:grpSpPr>
        <p:sp>
          <p:nvSpPr>
            <p:cNvPr id="25" name="Google Shape;214;g32914025503_0_2">
              <a:extLst>
                <a:ext uri="{FF2B5EF4-FFF2-40B4-BE49-F238E27FC236}">
                  <a16:creationId xmlns:a16="http://schemas.microsoft.com/office/drawing/2014/main" id="{B4749F87-A7EC-CC24-4C61-F107194A2C6F}"/>
                </a:ext>
              </a:extLst>
            </p:cNvPr>
            <p:cNvSpPr/>
            <p:nvPr/>
          </p:nvSpPr>
          <p:spPr>
            <a:xfrm>
              <a:off x="4940250" y="2351675"/>
              <a:ext cx="2244000" cy="2212200"/>
            </a:xfrm>
            <a:prstGeom prst="ellipse">
              <a:avLst/>
            </a:prstGeom>
            <a:solidFill>
              <a:srgbClr val="FFFFFF">
                <a:alpha val="73420"/>
              </a:srgbClr>
            </a:solidFill>
            <a:ln w="19050" cap="flat" cmpd="sng">
              <a:solidFill>
                <a:srgbClr val="5A9D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16;g32914025503_0_2">
              <a:extLst>
                <a:ext uri="{FF2B5EF4-FFF2-40B4-BE49-F238E27FC236}">
                  <a16:creationId xmlns:a16="http://schemas.microsoft.com/office/drawing/2014/main" id="{516276B7-2FDB-AE5D-8421-977751BFA210}"/>
                </a:ext>
              </a:extLst>
            </p:cNvPr>
            <p:cNvSpPr txBox="1"/>
            <p:nvPr/>
          </p:nvSpPr>
          <p:spPr>
            <a:xfrm>
              <a:off x="5797045" y="2893613"/>
              <a:ext cx="1517100" cy="79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solidFill>
                    <a:schemeClr val="dk1"/>
                  </a:solidFill>
                  <a:latin typeface="Avenir Next LT Pro" panose="020B0504020202020204" pitchFamily="34" charset="0"/>
                  <a:ea typeface="Calibri"/>
                  <a:cs typeface="Calibri"/>
                  <a:sym typeface="Calibri"/>
                </a:rPr>
                <a:t>Public Health</a:t>
              </a:r>
              <a:endParaRPr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" name="Google Shape;217;g32914025503_0_2">
              <a:extLst>
                <a:ext uri="{FF2B5EF4-FFF2-40B4-BE49-F238E27FC236}">
                  <a16:creationId xmlns:a16="http://schemas.microsoft.com/office/drawing/2014/main" id="{D22BBB45-5172-57AF-815F-AE4576D0A403}"/>
                </a:ext>
              </a:extLst>
            </p:cNvPr>
            <p:cNvPicPr preferRelativeResize="0"/>
            <p:nvPr/>
          </p:nvPicPr>
          <p:blipFill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7332" y="3818090"/>
              <a:ext cx="589550" cy="5895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62C32AC-7EEB-26F5-5789-E754CB466137}"/>
              </a:ext>
            </a:extLst>
          </p:cNvPr>
          <p:cNvGrpSpPr/>
          <p:nvPr/>
        </p:nvGrpSpPr>
        <p:grpSpPr>
          <a:xfrm>
            <a:off x="6871250" y="3334346"/>
            <a:ext cx="750571" cy="743192"/>
            <a:chOff x="4929025" y="3025525"/>
            <a:chExt cx="885000" cy="876300"/>
          </a:xfrm>
        </p:grpSpPr>
        <p:sp>
          <p:nvSpPr>
            <p:cNvPr id="29" name="Google Shape;215;g32914025503_0_2">
              <a:extLst>
                <a:ext uri="{FF2B5EF4-FFF2-40B4-BE49-F238E27FC236}">
                  <a16:creationId xmlns:a16="http://schemas.microsoft.com/office/drawing/2014/main" id="{3ABE059B-7EE6-1AFA-C8E7-BDE815858A6E}"/>
                </a:ext>
              </a:extLst>
            </p:cNvPr>
            <p:cNvSpPr/>
            <p:nvPr/>
          </p:nvSpPr>
          <p:spPr>
            <a:xfrm>
              <a:off x="4929025" y="3025525"/>
              <a:ext cx="885000" cy="876300"/>
            </a:xfrm>
            <a:prstGeom prst="ellipse">
              <a:avLst/>
            </a:prstGeom>
            <a:solidFill>
              <a:srgbClr val="FFFFFF">
                <a:alpha val="73420"/>
              </a:srgbClr>
            </a:solidFill>
            <a:ln w="19050" cap="flat" cmpd="sng">
              <a:solidFill>
                <a:srgbClr val="5A9D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" name="Graphic 29" descr="User with solid fill">
              <a:extLst>
                <a:ext uri="{FF2B5EF4-FFF2-40B4-BE49-F238E27FC236}">
                  <a16:creationId xmlns:a16="http://schemas.microsoft.com/office/drawing/2014/main" id="{0F8EF80C-D121-6883-2CAE-85F756E81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079523" y="3155293"/>
              <a:ext cx="566266" cy="566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5366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E24D8-D21D-0F11-966B-E7A02F9E7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051"/>
            <a:ext cx="10515600" cy="8763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venir Next LT Pro Demi" panose="020B0704020202020204" pitchFamily="34" charset="0"/>
              </a:rPr>
              <a:t>Why does Planetary Health Matter?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630D9E2-CD33-5A83-B286-E3E8ADAB478A}"/>
              </a:ext>
            </a:extLst>
          </p:cNvPr>
          <p:cNvGrpSpPr/>
          <p:nvPr/>
        </p:nvGrpSpPr>
        <p:grpSpPr>
          <a:xfrm>
            <a:off x="838200" y="2073161"/>
            <a:ext cx="4890898" cy="3712062"/>
            <a:chOff x="6795834" y="1524936"/>
            <a:chExt cx="5186616" cy="393650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AD3E77F-4F9C-DE51-7D6A-4E0A1CEF12EC}"/>
                </a:ext>
              </a:extLst>
            </p:cNvPr>
            <p:cNvSpPr/>
            <p:nvPr/>
          </p:nvSpPr>
          <p:spPr>
            <a:xfrm>
              <a:off x="6795834" y="1524936"/>
              <a:ext cx="5186616" cy="39365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1C33B5-E445-A38A-9293-C84C9E9B7A7A}"/>
                </a:ext>
              </a:extLst>
            </p:cNvPr>
            <p:cNvGrpSpPr/>
            <p:nvPr/>
          </p:nvGrpSpPr>
          <p:grpSpPr>
            <a:xfrm>
              <a:off x="6827584" y="1570357"/>
              <a:ext cx="5123116" cy="1522336"/>
              <a:chOff x="6977226" y="1513207"/>
              <a:chExt cx="5123116" cy="1522336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63D6686E-A79F-4C57-EC5A-CDC5CAF19F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977226" y="1938332"/>
                <a:ext cx="5123116" cy="1097211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1DA6F25-3C4F-619C-3837-B1BE1F26B6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61786" y="1513207"/>
                <a:ext cx="1379485" cy="444126"/>
              </a:xfrm>
              <a:prstGeom prst="rect">
                <a:avLst/>
              </a:prstGeom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EEC96DF-B49D-1600-2045-7C28AB7E2675}"/>
              </a:ext>
            </a:extLst>
          </p:cNvPr>
          <p:cNvGrpSpPr/>
          <p:nvPr/>
        </p:nvGrpSpPr>
        <p:grpSpPr>
          <a:xfrm>
            <a:off x="6372224" y="4393471"/>
            <a:ext cx="5065224" cy="1391752"/>
            <a:chOff x="6795834" y="5001574"/>
            <a:chExt cx="5186616" cy="125952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316D210-02FC-D1D7-FDC3-17907E9ABCAD}"/>
                </a:ext>
              </a:extLst>
            </p:cNvPr>
            <p:cNvSpPr/>
            <p:nvPr/>
          </p:nvSpPr>
          <p:spPr>
            <a:xfrm>
              <a:off x="6795834" y="5001574"/>
              <a:ext cx="5186616" cy="12595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F51ECB9-57A5-5A1B-7474-5EAC1B5F0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8721" y="5320706"/>
              <a:ext cx="5008816" cy="835548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6D9F83A-8366-0630-FF53-23E84F1A7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2144" y="5103666"/>
              <a:ext cx="1578333" cy="255232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3176F2D-E685-765B-B74A-9F2BF0D83F23}"/>
              </a:ext>
            </a:extLst>
          </p:cNvPr>
          <p:cNvGrpSpPr/>
          <p:nvPr/>
        </p:nvGrpSpPr>
        <p:grpSpPr>
          <a:xfrm>
            <a:off x="6372224" y="2073161"/>
            <a:ext cx="5065224" cy="1536619"/>
            <a:chOff x="6856283" y="3532088"/>
            <a:chExt cx="4890898" cy="127935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7D2ADF0-00A4-EA0B-F197-3C9197F43E02}"/>
                </a:ext>
              </a:extLst>
            </p:cNvPr>
            <p:cNvGrpSpPr/>
            <p:nvPr/>
          </p:nvGrpSpPr>
          <p:grpSpPr>
            <a:xfrm>
              <a:off x="6856283" y="3532088"/>
              <a:ext cx="4890898" cy="1279353"/>
              <a:chOff x="6827584" y="3393095"/>
              <a:chExt cx="5186616" cy="1356706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CF8BC7C-25F1-4227-020B-EF97347C64EB}"/>
                  </a:ext>
                </a:extLst>
              </p:cNvPr>
              <p:cNvSpPr/>
              <p:nvPr/>
            </p:nvSpPr>
            <p:spPr>
              <a:xfrm>
                <a:off x="6827584" y="3393095"/>
                <a:ext cx="5186616" cy="135670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19AFBE7F-0A9F-51C6-D8CF-74BD5C084D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43894" y="3489249"/>
                <a:ext cx="1025356" cy="326984"/>
              </a:xfrm>
              <a:prstGeom prst="rect">
                <a:avLst/>
              </a:prstGeom>
            </p:spPr>
          </p:pic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F5A3380-66A3-AC4C-BC97-F2F4000DB7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65962" y="3994151"/>
              <a:ext cx="4680000" cy="706875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951963AE-5EED-C88E-C315-097B740D0E4F}"/>
              </a:ext>
            </a:extLst>
          </p:cNvPr>
          <p:cNvSpPr txBox="1">
            <a:spLocks/>
          </p:cNvSpPr>
          <p:nvPr/>
        </p:nvSpPr>
        <p:spPr>
          <a:xfrm>
            <a:off x="1396845" y="50489"/>
            <a:ext cx="9296710" cy="249282"/>
          </a:xfrm>
          <a:prstGeom prst="rect">
            <a:avLst/>
          </a:prstGeom>
          <a:solidFill>
            <a:srgbClr val="81AE2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100" spc="110" dirty="0">
                <a:solidFill>
                  <a:srgbClr val="E2E2E2"/>
                </a:solidFill>
                <a:latin typeface="Avenir Next LT Pro" panose="020B05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  <a:t>Sustainable Healthcare Development Group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3B18E3F-43B9-3EED-791F-150FEA248D33}"/>
              </a:ext>
            </a:extLst>
          </p:cNvPr>
          <p:cNvGrpSpPr/>
          <p:nvPr/>
        </p:nvGrpSpPr>
        <p:grpSpPr>
          <a:xfrm>
            <a:off x="0" y="0"/>
            <a:ext cx="12192000" cy="324000"/>
            <a:chOff x="0" y="0"/>
            <a:chExt cx="12192000" cy="324000"/>
          </a:xfrm>
          <a:solidFill>
            <a:srgbClr val="00B0F0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845D7B8-A322-F2C4-4D74-8B58AD968007}"/>
                </a:ext>
              </a:extLst>
            </p:cNvPr>
            <p:cNvSpPr/>
            <p:nvPr/>
          </p:nvSpPr>
          <p:spPr>
            <a:xfrm>
              <a:off x="0" y="0"/>
              <a:ext cx="12192000" cy="3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B22A6C80-B136-65B0-361D-540D9974CD6C}"/>
                </a:ext>
              </a:extLst>
            </p:cNvPr>
            <p:cNvSpPr txBox="1">
              <a:spLocks/>
            </p:cNvSpPr>
            <p:nvPr/>
          </p:nvSpPr>
          <p:spPr>
            <a:xfrm>
              <a:off x="1396845" y="50489"/>
              <a:ext cx="9296710" cy="249282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100" spc="110" dirty="0">
                  <a:solidFill>
                    <a:srgbClr val="E2E2E2"/>
                  </a:solidFill>
                  <a:latin typeface="Avenir Next LT Pro" panose="020B0504020202020204" pitchFamily="34" charset="0"/>
                  <a:ea typeface="Verdana" panose="020B0604030504040204" pitchFamily="34" charset="0"/>
                  <a:cs typeface="Lao UI" panose="020B0604020202020204" pitchFamily="34" charset="0"/>
                </a:rPr>
                <a:t>Sustainability in Healthcare for Foundation Doctors</a:t>
              </a: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5B6B318-B9DF-AACB-C720-86B0E9D5D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879" y="3657958"/>
            <a:ext cx="4671540" cy="309956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Aft>
                <a:spcPts val="800"/>
              </a:spcAft>
              <a:buNone/>
            </a:pPr>
            <a:r>
              <a:rPr lang="en-GB" sz="2200" spc="-2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“…between 2030 and 2050, climate change is expected to cause approximately </a:t>
            </a:r>
            <a:r>
              <a:rPr lang="en-GB" sz="2200" b="1" spc="-20" dirty="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250,000 additional deaths per year</a:t>
            </a:r>
            <a:r>
              <a:rPr lang="en-GB" sz="2200" spc="-2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…”</a:t>
            </a:r>
          </a:p>
        </p:txBody>
      </p:sp>
    </p:spTree>
    <p:extLst>
      <p:ext uri="{BB962C8B-B14F-4D97-AF65-F5344CB8AC3E}">
        <p14:creationId xmlns:p14="http://schemas.microsoft.com/office/powerpoint/2010/main" val="2230467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E24D8-D21D-0F11-966B-E7A02F9E7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051"/>
            <a:ext cx="10515600" cy="8763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venir Next LT Pro Demi" panose="020B0704020202020204" pitchFamily="34" charset="0"/>
              </a:rPr>
              <a:t>The Planetary Health Report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0BAC8-D28C-EC2C-523D-B695722DF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6130"/>
            <a:ext cx="7492377" cy="4199870"/>
          </a:xfrm>
        </p:spPr>
        <p:txBody>
          <a:bodyPr>
            <a:normAutofit/>
          </a:bodyPr>
          <a:lstStyle/>
          <a:p>
            <a:pPr marL="252000" indent="-252000">
              <a:lnSpc>
                <a:spcPct val="130000"/>
              </a:lnSpc>
              <a:spcAft>
                <a:spcPts val="800"/>
              </a:spcAft>
            </a:pPr>
            <a:r>
              <a:rPr lang="en-GB" sz="1800" spc="-20" dirty="0">
                <a:latin typeface="Avenir Next LT Pro Light" panose="020B0304020202020204" pitchFamily="34" charset="0"/>
              </a:rPr>
              <a:t>An international student-led initiative that measures sustainability practices in medical schools around the world</a:t>
            </a:r>
          </a:p>
          <a:p>
            <a:pPr marL="252000" indent="-252000">
              <a:lnSpc>
                <a:spcPct val="130000"/>
              </a:lnSpc>
              <a:spcAft>
                <a:spcPts val="800"/>
              </a:spcAft>
            </a:pPr>
            <a:r>
              <a:rPr lang="en-GB" sz="1800" spc="-20" dirty="0">
                <a:latin typeface="Avenir Next LT Pro Light" panose="020B0304020202020204" pitchFamily="34" charset="0"/>
              </a:rPr>
              <a:t>Established in 2019, now encompass </a:t>
            </a:r>
            <a:r>
              <a:rPr lang="en-GB" sz="1800" b="1" spc="-20" dirty="0">
                <a:latin typeface="Avenir Next LT Pro Demi" panose="020B0704020202020204" pitchFamily="34" charset="0"/>
              </a:rPr>
              <a:t>10 disciplines</a:t>
            </a:r>
            <a:r>
              <a:rPr lang="en-GB" sz="1800" spc="-20" dirty="0">
                <a:latin typeface="Avenir Next LT Pro Demi" panose="020B0704020202020204" pitchFamily="34" charset="0"/>
              </a:rPr>
              <a:t> </a:t>
            </a:r>
            <a:r>
              <a:rPr lang="en-GB" sz="1800" spc="-20" dirty="0">
                <a:latin typeface="Avenir Next LT Pro" panose="020B0504020202020204" pitchFamily="34" charset="0"/>
              </a:rPr>
              <a:t>from</a:t>
            </a:r>
            <a:r>
              <a:rPr lang="en-GB" sz="1800" spc="-20" dirty="0">
                <a:latin typeface="Avenir Next LT Pro Demi" panose="020B0704020202020204" pitchFamily="34" charset="0"/>
              </a:rPr>
              <a:t> 188 schools </a:t>
            </a:r>
            <a:r>
              <a:rPr lang="en-GB" sz="1800" spc="-20" dirty="0">
                <a:latin typeface="Avenir Next LT Pro Light" panose="020B0304020202020204" pitchFamily="34" charset="0"/>
              </a:rPr>
              <a:t>spanning</a:t>
            </a:r>
            <a:r>
              <a:rPr lang="en-GB" sz="1800" spc="-20" dirty="0">
                <a:latin typeface="Avenir Next LT Pro Demi" panose="020B0704020202020204" pitchFamily="34" charset="0"/>
              </a:rPr>
              <a:t> 21 countries</a:t>
            </a:r>
          </a:p>
          <a:p>
            <a:pPr marL="252000" indent="-252000">
              <a:lnSpc>
                <a:spcPct val="130000"/>
              </a:lnSpc>
              <a:spcAft>
                <a:spcPts val="800"/>
              </a:spcAft>
            </a:pPr>
            <a:r>
              <a:rPr lang="en-GB" sz="1800" spc="-20" dirty="0">
                <a:latin typeface="Avenir Next LT Pro Light" panose="020B0304020202020204" pitchFamily="34" charset="0"/>
              </a:rPr>
              <a:t>Each contributing university is audited in five key domains; </a:t>
            </a:r>
            <a:r>
              <a:rPr lang="en-GB" sz="1800" spc="-20" dirty="0">
                <a:solidFill>
                  <a:srgbClr val="FF0000"/>
                </a:solidFill>
                <a:latin typeface="Avenir Next LT Pro Demi" panose="020B0704020202020204" pitchFamily="34" charset="0"/>
              </a:rPr>
              <a:t>curriculum</a:t>
            </a:r>
            <a:r>
              <a:rPr lang="en-GB" sz="1800" spc="-20" dirty="0">
                <a:latin typeface="Avenir Next LT Pro Light" panose="020B0304020202020204" pitchFamily="34" charset="0"/>
              </a:rPr>
              <a:t>, </a:t>
            </a:r>
            <a:r>
              <a:rPr lang="en-GB" sz="1800" spc="-20" dirty="0">
                <a:solidFill>
                  <a:srgbClr val="0070C0"/>
                </a:solidFill>
                <a:latin typeface="Avenir Next LT Pro Demi" panose="020B0704020202020204" pitchFamily="34" charset="0"/>
              </a:rPr>
              <a:t>interdisciplinary research</a:t>
            </a:r>
            <a:r>
              <a:rPr lang="en-GB" sz="1800" spc="-20" dirty="0">
                <a:latin typeface="Avenir Next LT Pro Light" panose="020B0304020202020204" pitchFamily="34" charset="0"/>
              </a:rPr>
              <a:t>, </a:t>
            </a:r>
            <a:r>
              <a:rPr lang="en-GB" sz="1800" spc="-20" dirty="0">
                <a:solidFill>
                  <a:srgbClr val="FFC000"/>
                </a:solidFill>
                <a:latin typeface="Avenir Next LT Pro Demi" panose="020B0704020202020204" pitchFamily="34" charset="0"/>
              </a:rPr>
              <a:t>community outreach</a:t>
            </a:r>
            <a:r>
              <a:rPr lang="en-GB" sz="1800" spc="-20" dirty="0">
                <a:latin typeface="Avenir Next LT Pro Light" panose="020B0304020202020204" pitchFamily="34" charset="0"/>
              </a:rPr>
              <a:t>, </a:t>
            </a:r>
            <a:r>
              <a:rPr lang="en-GB" sz="1800" spc="-20" dirty="0">
                <a:solidFill>
                  <a:srgbClr val="7030A0"/>
                </a:solidFill>
                <a:latin typeface="Avenir Next LT Pro Demi" panose="020B0704020202020204" pitchFamily="34" charset="0"/>
              </a:rPr>
              <a:t>support for student-led initiatives</a:t>
            </a:r>
            <a:r>
              <a:rPr lang="en-GB" sz="1800" spc="-20" dirty="0">
                <a:latin typeface="Avenir Next LT Pro Light" panose="020B0304020202020204" pitchFamily="34" charset="0"/>
              </a:rPr>
              <a:t> and </a:t>
            </a:r>
            <a:r>
              <a:rPr lang="en-GB" sz="1800" spc="-20" dirty="0">
                <a:solidFill>
                  <a:srgbClr val="00B050"/>
                </a:solidFill>
                <a:latin typeface="Avenir Next LT Pro Demi" panose="020B0704020202020204" pitchFamily="34" charset="0"/>
              </a:rPr>
              <a:t>campus sustainability </a:t>
            </a:r>
          </a:p>
          <a:p>
            <a:pPr marL="252000" indent="-252000">
              <a:lnSpc>
                <a:spcPct val="130000"/>
              </a:lnSpc>
              <a:spcAft>
                <a:spcPts val="800"/>
              </a:spcAft>
            </a:pPr>
            <a:r>
              <a:rPr lang="en-GB" sz="1800" spc="-20" dirty="0">
                <a:latin typeface="Avenir Next LT Pro Light" panose="020B0304020202020204" pitchFamily="34" charset="0"/>
              </a:rPr>
              <a:t>Scores are awarded for each metric and </a:t>
            </a:r>
            <a:r>
              <a:rPr lang="en-GB" sz="1800" spc="-20" dirty="0">
                <a:latin typeface="Avenir Next LT Pro Demi" panose="020B0704020202020204" pitchFamily="34" charset="0"/>
              </a:rPr>
              <a:t>recommendations</a:t>
            </a:r>
            <a:r>
              <a:rPr lang="en-GB" sz="1800" spc="-20" dirty="0">
                <a:latin typeface="Avenir Next LT Pro Light" panose="020B0304020202020204" pitchFamily="34" charset="0"/>
              </a:rPr>
              <a:t> suggested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03E5251-A2D9-D58A-00FA-EBF82BF9C46C}"/>
              </a:ext>
            </a:extLst>
          </p:cNvPr>
          <p:cNvGrpSpPr/>
          <p:nvPr/>
        </p:nvGrpSpPr>
        <p:grpSpPr>
          <a:xfrm>
            <a:off x="0" y="0"/>
            <a:ext cx="12192000" cy="324000"/>
            <a:chOff x="0" y="0"/>
            <a:chExt cx="12192000" cy="324000"/>
          </a:xfrm>
          <a:solidFill>
            <a:srgbClr val="00B0F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73572E-34E7-4319-9624-68DCB8AF09CA}"/>
                </a:ext>
              </a:extLst>
            </p:cNvPr>
            <p:cNvSpPr/>
            <p:nvPr/>
          </p:nvSpPr>
          <p:spPr>
            <a:xfrm>
              <a:off x="0" y="0"/>
              <a:ext cx="12192000" cy="3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2405590E-7194-E023-7F1F-50C7259F71B6}"/>
                </a:ext>
              </a:extLst>
            </p:cNvPr>
            <p:cNvSpPr txBox="1">
              <a:spLocks/>
            </p:cNvSpPr>
            <p:nvPr/>
          </p:nvSpPr>
          <p:spPr>
            <a:xfrm>
              <a:off x="1396845" y="50489"/>
              <a:ext cx="9296710" cy="249282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100" spc="110" dirty="0">
                  <a:solidFill>
                    <a:srgbClr val="E2E2E2"/>
                  </a:solidFill>
                  <a:latin typeface="Avenir Next LT Pro" panose="020B0504020202020204" pitchFamily="34" charset="0"/>
                  <a:ea typeface="Verdana" panose="020B0604030504040204" pitchFamily="34" charset="0"/>
                  <a:cs typeface="Lao UI" panose="020B0604020202020204" pitchFamily="34" charset="0"/>
                </a:rPr>
                <a:t>Sustainability in Healthcare for Foundation Doctors</a:t>
              </a:r>
            </a:p>
          </p:txBody>
        </p:sp>
      </p:grpSp>
      <p:pic>
        <p:nvPicPr>
          <p:cNvPr id="8" name="Picture 7" descr="A cover of a health report&#10;&#10;AI-generated content may be incorrect.">
            <a:extLst>
              <a:ext uri="{FF2B5EF4-FFF2-40B4-BE49-F238E27FC236}">
                <a16:creationId xmlns:a16="http://schemas.microsoft.com/office/drawing/2014/main" id="{33D9F23D-5418-3B93-D54D-D5F660252F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5571" y="1356659"/>
            <a:ext cx="3146326" cy="4438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7412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39E31-8FD1-7AE9-B588-49D869BC3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2FDD3-1192-3FA3-03D8-98B526F7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051"/>
            <a:ext cx="10515600" cy="8763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venir Next LT Pro Demi" panose="020B0704020202020204" pitchFamily="34" charset="0"/>
              </a:rPr>
              <a:t>The Planetary Health Report Card</a:t>
            </a:r>
          </a:p>
        </p:txBody>
      </p:sp>
      <p:pic>
        <p:nvPicPr>
          <p:cNvPr id="13" name="Picture 12" descr="A map of united kingdom with blue and orange dots&#10;&#10;AI-generated content may be incorrect.">
            <a:extLst>
              <a:ext uri="{FF2B5EF4-FFF2-40B4-BE49-F238E27FC236}">
                <a16:creationId xmlns:a16="http://schemas.microsoft.com/office/drawing/2014/main" id="{44A1E9CE-B2E8-58A8-C75E-733A431EAC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18" y="2109929"/>
            <a:ext cx="2827032" cy="3931874"/>
          </a:xfrm>
          <a:prstGeom prst="rect">
            <a:avLst/>
          </a:prstGeom>
        </p:spPr>
      </p:pic>
      <p:pic>
        <p:nvPicPr>
          <p:cNvPr id="22" name="Picture 4" descr="Queen's University Belfast - Inova Education">
            <a:extLst>
              <a:ext uri="{FF2B5EF4-FFF2-40B4-BE49-F238E27FC236}">
                <a16:creationId xmlns:a16="http://schemas.microsoft.com/office/drawing/2014/main" id="{F7BF4FC0-9A1B-7A61-B93C-7B76B01F9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81687" y="2911996"/>
            <a:ext cx="1488463" cy="53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484B26C-1B5A-EDC2-AB5F-B999453E7E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79525" y="2041972"/>
            <a:ext cx="1692788" cy="791104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1FCCC79-F799-14F4-54F7-4DCF497D3A6D}"/>
              </a:ext>
            </a:extLst>
          </p:cNvPr>
          <p:cNvCxnSpPr>
            <a:cxnSpLocks/>
          </p:cNvCxnSpPr>
          <p:nvPr/>
        </p:nvCxnSpPr>
        <p:spPr>
          <a:xfrm flipH="1">
            <a:off x="7948706" y="3183708"/>
            <a:ext cx="1773105" cy="9639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A65CDD4E-F059-767F-1E8D-CE9C7A11F0C0}"/>
              </a:ext>
            </a:extLst>
          </p:cNvPr>
          <p:cNvGrpSpPr/>
          <p:nvPr/>
        </p:nvGrpSpPr>
        <p:grpSpPr>
          <a:xfrm>
            <a:off x="0" y="0"/>
            <a:ext cx="12192000" cy="324000"/>
            <a:chOff x="0" y="0"/>
            <a:chExt cx="12192000" cy="324000"/>
          </a:xfrm>
          <a:solidFill>
            <a:srgbClr val="00B0F0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B7C4715-EFA9-7618-6349-67DA4438E572}"/>
                </a:ext>
              </a:extLst>
            </p:cNvPr>
            <p:cNvSpPr/>
            <p:nvPr/>
          </p:nvSpPr>
          <p:spPr>
            <a:xfrm>
              <a:off x="0" y="0"/>
              <a:ext cx="12192000" cy="3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4D23D465-43B2-C2FB-6D66-5CBD249542D6}"/>
                </a:ext>
              </a:extLst>
            </p:cNvPr>
            <p:cNvSpPr txBox="1">
              <a:spLocks/>
            </p:cNvSpPr>
            <p:nvPr/>
          </p:nvSpPr>
          <p:spPr>
            <a:xfrm>
              <a:off x="1396845" y="50489"/>
              <a:ext cx="9296710" cy="249282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100" spc="110" dirty="0">
                  <a:solidFill>
                    <a:srgbClr val="E2E2E2"/>
                  </a:solidFill>
                  <a:latin typeface="Avenir Next LT Pro" panose="020B0504020202020204" pitchFamily="34" charset="0"/>
                  <a:ea typeface="Verdana" panose="020B0604030504040204" pitchFamily="34" charset="0"/>
                  <a:cs typeface="Lao UI" panose="020B0604020202020204" pitchFamily="34" charset="0"/>
                </a:rPr>
                <a:t>Sustainability in Healthcare for Foundation Doctors</a:t>
              </a:r>
            </a:p>
          </p:txBody>
        </p:sp>
      </p:grpSp>
      <p:pic>
        <p:nvPicPr>
          <p:cNvPr id="7" name="Picture 6" descr="A map of the world with different colored dots&#10;&#10;AI-generated content may be incorrect.">
            <a:extLst>
              <a:ext uri="{FF2B5EF4-FFF2-40B4-BE49-F238E27FC236}">
                <a16:creationId xmlns:a16="http://schemas.microsoft.com/office/drawing/2014/main" id="{F1DBB8CC-02C5-72CB-A7B2-2022E8711B7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559" y="2110429"/>
            <a:ext cx="6245411" cy="3931874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745F4CD5-C80F-5D38-6ADD-E786669D7AF2}"/>
              </a:ext>
            </a:extLst>
          </p:cNvPr>
          <p:cNvSpPr/>
          <p:nvPr/>
        </p:nvSpPr>
        <p:spPr>
          <a:xfrm>
            <a:off x="7833653" y="4117133"/>
            <a:ext cx="117242" cy="128921"/>
          </a:xfrm>
          <a:prstGeom prst="ellipse">
            <a:avLst/>
          </a:prstGeom>
          <a:solidFill>
            <a:srgbClr val="4467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A close-up of a document&#10;&#10;AI-generated content may be incorrect.">
            <a:extLst>
              <a:ext uri="{FF2B5EF4-FFF2-40B4-BE49-F238E27FC236}">
                <a16:creationId xmlns:a16="http://schemas.microsoft.com/office/drawing/2014/main" id="{68E41966-42DA-5FAC-03EB-0903D745026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2053" y="3449927"/>
            <a:ext cx="1988348" cy="259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9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E24D8-D21D-0F11-966B-E7A02F9E7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051"/>
            <a:ext cx="10515600" cy="8763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venir Next LT Pro Demi" panose="020B0704020202020204" pitchFamily="34" charset="0"/>
              </a:rPr>
              <a:t>Planetary Health in a Holistic Model of Healthcare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0DE372-A102-7A8C-3045-7E66F0ED3F06}"/>
              </a:ext>
            </a:extLst>
          </p:cNvPr>
          <p:cNvGrpSpPr/>
          <p:nvPr/>
        </p:nvGrpSpPr>
        <p:grpSpPr>
          <a:xfrm>
            <a:off x="7835243" y="1794694"/>
            <a:ext cx="3474145" cy="4634613"/>
            <a:chOff x="7932280" y="1612474"/>
            <a:chExt cx="3600000" cy="5037997"/>
          </a:xfrm>
        </p:grpSpPr>
        <p:pic>
          <p:nvPicPr>
            <p:cNvPr id="1026" name="Picture 2" descr="Walking in nature for wellbeing | National Trust">
              <a:extLst>
                <a:ext uri="{FF2B5EF4-FFF2-40B4-BE49-F238E27FC236}">
                  <a16:creationId xmlns:a16="http://schemas.microsoft.com/office/drawing/2014/main" id="{3FD816A6-3774-4218-41AF-8B075E7F26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932280" y="1612474"/>
              <a:ext cx="3600000" cy="2553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Letters: An oasis of face-to-face consultation in a desert of GP  appointments">
              <a:extLst>
                <a:ext uri="{FF2B5EF4-FFF2-40B4-BE49-F238E27FC236}">
                  <a16:creationId xmlns:a16="http://schemas.microsoft.com/office/drawing/2014/main" id="{17B0F64D-538D-2737-63A2-7A02D938DC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2280" y="4302702"/>
              <a:ext cx="3600000" cy="2347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7C10A9D-2D22-D2D6-C4ED-5FBD74B11F5F}"/>
              </a:ext>
            </a:extLst>
          </p:cNvPr>
          <p:cNvSpPr txBox="1">
            <a:spLocks/>
          </p:cNvSpPr>
          <p:nvPr/>
        </p:nvSpPr>
        <p:spPr>
          <a:xfrm>
            <a:off x="838199" y="1896129"/>
            <a:ext cx="6622856" cy="4824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lnSpc>
                <a:spcPct val="130000"/>
              </a:lnSpc>
              <a:spcAft>
                <a:spcPts val="800"/>
              </a:spcAft>
            </a:pPr>
            <a:r>
              <a:rPr lang="en-GB" sz="1750" spc="-20" dirty="0">
                <a:latin typeface="Avenir Next LT Pro Light" panose="020B0304020202020204" pitchFamily="34" charset="0"/>
              </a:rPr>
              <a:t>Every action in healthcare has an impact on the individual patient, their community and our environment – both positive and negative</a:t>
            </a:r>
          </a:p>
          <a:p>
            <a:pPr marL="252000" indent="-252000">
              <a:lnSpc>
                <a:spcPct val="130000"/>
              </a:lnSpc>
              <a:spcAft>
                <a:spcPts val="800"/>
              </a:spcAft>
            </a:pPr>
            <a:r>
              <a:rPr lang="en-GB" sz="1750" spc="-20" dirty="0">
                <a:latin typeface="Avenir Next LT Pro Light" panose="020B0304020202020204" pitchFamily="34" charset="0"/>
              </a:rPr>
              <a:t>Understanding the </a:t>
            </a:r>
            <a:r>
              <a:rPr lang="en-GB" sz="1750" spc="-20" dirty="0">
                <a:latin typeface="Avenir Next LT Pro Demi" panose="020B0704020202020204" pitchFamily="34" charset="0"/>
              </a:rPr>
              <a:t>complex relationship</a:t>
            </a:r>
            <a:r>
              <a:rPr lang="en-GB" sz="1750" spc="-20" dirty="0">
                <a:latin typeface="Avenir Next LT Pro Light" panose="020B0304020202020204" pitchFamily="34" charset="0"/>
              </a:rPr>
              <a:t> between our </a:t>
            </a:r>
            <a:r>
              <a:rPr lang="en-GB" sz="1750" spc="-20" dirty="0">
                <a:latin typeface="Avenir Next LT Pro Demi" panose="020B0704020202020204" pitchFamily="34" charset="0"/>
              </a:rPr>
              <a:t>environment</a:t>
            </a:r>
            <a:r>
              <a:rPr lang="en-GB" sz="1750" spc="-20" dirty="0">
                <a:latin typeface="Avenir Next LT Pro Light" panose="020B0304020202020204" pitchFamily="34" charset="0"/>
              </a:rPr>
              <a:t> and our </a:t>
            </a:r>
            <a:r>
              <a:rPr lang="en-GB" sz="1750" spc="-20" dirty="0">
                <a:latin typeface="Avenir Next LT Pro Demi" panose="020B0704020202020204" pitchFamily="34" charset="0"/>
              </a:rPr>
              <a:t>health</a:t>
            </a:r>
            <a:r>
              <a:rPr lang="en-GB" sz="1750" spc="-20" dirty="0">
                <a:latin typeface="Avenir Next LT Pro Light" panose="020B0304020202020204" pitchFamily="34" charset="0"/>
              </a:rPr>
              <a:t> is essential for a holistic approach to healing</a:t>
            </a:r>
          </a:p>
          <a:p>
            <a:pPr marL="252000" indent="-252000">
              <a:lnSpc>
                <a:spcPct val="130000"/>
              </a:lnSpc>
              <a:spcAft>
                <a:spcPts val="800"/>
              </a:spcAft>
            </a:pPr>
            <a:r>
              <a:rPr lang="en-GB" sz="1750" spc="-20" dirty="0">
                <a:latin typeface="Avenir Next LT Pro Light" panose="020B0304020202020204" pitchFamily="34" charset="0"/>
              </a:rPr>
              <a:t>Measures such as prudent prescribing, green/blue and social prescribing, patient empowerment and community building can help form a more positive relationship between practitioners, patients and the planet </a:t>
            </a:r>
            <a:r>
              <a:rPr lang="en-GB" sz="1750" spc="-20" baseline="30000" dirty="0">
                <a:latin typeface="Avenir Next LT Pro Light" panose="020B0304020202020204" pitchFamily="34" charset="0"/>
              </a:rPr>
              <a:t>1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GB" sz="1000" i="1" spc="-20" dirty="0">
                <a:latin typeface="Avenir Next LT Pro Light" panose="020B0304020202020204" pitchFamily="34" charset="0"/>
              </a:rPr>
              <a:t>1. Bansal A, </a:t>
            </a:r>
            <a:r>
              <a:rPr lang="en-GB" sz="1000" i="1" spc="-20" dirty="0" err="1">
                <a:latin typeface="Avenir Next LT Pro Light" panose="020B0304020202020204" pitchFamily="34" charset="0"/>
              </a:rPr>
              <a:t>Blashki</a:t>
            </a:r>
            <a:r>
              <a:rPr lang="en-GB" sz="1000" i="1" spc="-20" dirty="0">
                <a:latin typeface="Avenir Next LT Pro Light" panose="020B0304020202020204" pitchFamily="34" charset="0"/>
              </a:rPr>
              <a:t> G. Six steps to both greener and better primary care. BMJ; 2020.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47B056-3BC7-7D45-9B55-2AD2B504B354}"/>
              </a:ext>
            </a:extLst>
          </p:cNvPr>
          <p:cNvGrpSpPr/>
          <p:nvPr/>
        </p:nvGrpSpPr>
        <p:grpSpPr>
          <a:xfrm>
            <a:off x="0" y="0"/>
            <a:ext cx="12192000" cy="324000"/>
            <a:chOff x="0" y="0"/>
            <a:chExt cx="12192000" cy="324000"/>
          </a:xfrm>
          <a:solidFill>
            <a:srgbClr val="00B0F0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CDBC9F1-093F-D532-EA85-C535EC996BC9}"/>
                </a:ext>
              </a:extLst>
            </p:cNvPr>
            <p:cNvSpPr/>
            <p:nvPr/>
          </p:nvSpPr>
          <p:spPr>
            <a:xfrm>
              <a:off x="0" y="0"/>
              <a:ext cx="12192000" cy="3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A05D1E5F-FBF1-5D06-1327-A634708DA872}"/>
                </a:ext>
              </a:extLst>
            </p:cNvPr>
            <p:cNvSpPr txBox="1">
              <a:spLocks/>
            </p:cNvSpPr>
            <p:nvPr/>
          </p:nvSpPr>
          <p:spPr>
            <a:xfrm>
              <a:off x="1396845" y="50489"/>
              <a:ext cx="9296710" cy="249282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100" spc="110" dirty="0">
                  <a:solidFill>
                    <a:srgbClr val="E2E2E2"/>
                  </a:solidFill>
                  <a:latin typeface="Avenir Next LT Pro" panose="020B0504020202020204" pitchFamily="34" charset="0"/>
                  <a:ea typeface="Verdana" panose="020B0604030504040204" pitchFamily="34" charset="0"/>
                  <a:cs typeface="Lao UI" panose="020B0604020202020204" pitchFamily="34" charset="0"/>
                </a:rPr>
                <a:t>Sustainability in Healthcare for Foundation Doctors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4523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AC92B-4167-ED80-6242-0AA29915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38A19-F98E-9871-C348-F89914B88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051"/>
            <a:ext cx="10515600" cy="8763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venir Next LT Pro Demi" panose="020B0704020202020204" pitchFamily="34" charset="0"/>
              </a:rPr>
              <a:t>What is Sustainability in Healthcare?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1DD190-DC17-684F-6613-6709B2F55DB4}"/>
              </a:ext>
            </a:extLst>
          </p:cNvPr>
          <p:cNvSpPr txBox="1">
            <a:spLocks/>
          </p:cNvSpPr>
          <p:nvPr/>
        </p:nvSpPr>
        <p:spPr>
          <a:xfrm>
            <a:off x="1396845" y="50489"/>
            <a:ext cx="9296710" cy="249282"/>
          </a:xfrm>
          <a:prstGeom prst="rect">
            <a:avLst/>
          </a:prstGeom>
          <a:solidFill>
            <a:srgbClr val="81AE2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100" spc="110" dirty="0">
                <a:solidFill>
                  <a:srgbClr val="E2E2E2"/>
                </a:solidFill>
                <a:latin typeface="Avenir Next LT Pro" panose="020B05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  <a:t>Sustainable Healthcare Development Group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0EE4E66-CB24-738C-39AC-A46F4B7AEA45}"/>
              </a:ext>
            </a:extLst>
          </p:cNvPr>
          <p:cNvGrpSpPr/>
          <p:nvPr/>
        </p:nvGrpSpPr>
        <p:grpSpPr>
          <a:xfrm>
            <a:off x="0" y="0"/>
            <a:ext cx="12192000" cy="324000"/>
            <a:chOff x="0" y="0"/>
            <a:chExt cx="12192000" cy="324000"/>
          </a:xfrm>
          <a:solidFill>
            <a:srgbClr val="00B0F0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8FC2ECE-5A19-A395-D1FC-1A33BB775204}"/>
                </a:ext>
              </a:extLst>
            </p:cNvPr>
            <p:cNvSpPr/>
            <p:nvPr/>
          </p:nvSpPr>
          <p:spPr>
            <a:xfrm>
              <a:off x="0" y="0"/>
              <a:ext cx="12192000" cy="3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5BBE9035-CA91-B6B3-1990-098CC9224C09}"/>
                </a:ext>
              </a:extLst>
            </p:cNvPr>
            <p:cNvSpPr txBox="1">
              <a:spLocks/>
            </p:cNvSpPr>
            <p:nvPr/>
          </p:nvSpPr>
          <p:spPr>
            <a:xfrm>
              <a:off x="1396845" y="50489"/>
              <a:ext cx="9296710" cy="249282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100" spc="110" dirty="0">
                  <a:solidFill>
                    <a:srgbClr val="E2E2E2"/>
                  </a:solidFill>
                  <a:latin typeface="Avenir Next LT Pro" panose="020B0504020202020204" pitchFamily="34" charset="0"/>
                  <a:ea typeface="Verdana" panose="020B0604030504040204" pitchFamily="34" charset="0"/>
                  <a:cs typeface="Lao UI" panose="020B0604020202020204" pitchFamily="34" charset="0"/>
                </a:rPr>
                <a:t>Sustainability in Healthcare for Foundation Doctors</a:t>
              </a:r>
            </a:p>
          </p:txBody>
        </p:sp>
      </p:grpSp>
      <p:pic>
        <p:nvPicPr>
          <p:cNvPr id="42" name="Picture 41">
            <a:hlinkClick r:id="rId3"/>
            <a:extLst>
              <a:ext uri="{FF2B5EF4-FFF2-40B4-BE49-F238E27FC236}">
                <a16:creationId xmlns:a16="http://schemas.microsoft.com/office/drawing/2014/main" id="{400640B0-F9AC-A9A1-EDA0-735CC9A5AA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976" y="1758490"/>
            <a:ext cx="7944047" cy="444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78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B27DE-A391-5575-2338-B2145CCDD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60B01-B3C3-481E-991C-D561EC481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051"/>
            <a:ext cx="10515600" cy="8763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venir Next LT Pro Demi" panose="020B0704020202020204" pitchFamily="34" charset="0"/>
              </a:rPr>
              <a:t>What is Sustainability in Healthcare?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0B7D68-C1F4-D9F4-C315-9171052463E7}"/>
              </a:ext>
            </a:extLst>
          </p:cNvPr>
          <p:cNvSpPr txBox="1">
            <a:spLocks/>
          </p:cNvSpPr>
          <p:nvPr/>
        </p:nvSpPr>
        <p:spPr>
          <a:xfrm>
            <a:off x="1396845" y="50489"/>
            <a:ext cx="9296710" cy="249282"/>
          </a:xfrm>
          <a:prstGeom prst="rect">
            <a:avLst/>
          </a:prstGeom>
          <a:solidFill>
            <a:srgbClr val="81AE2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100" spc="110" dirty="0">
                <a:solidFill>
                  <a:srgbClr val="E2E2E2"/>
                </a:solidFill>
                <a:latin typeface="Avenir Next LT Pro" panose="020B05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  <a:t>Sustainable Healthcare Development Group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5A69EEE-A3D9-7B7B-3089-7C72BAE60909}"/>
              </a:ext>
            </a:extLst>
          </p:cNvPr>
          <p:cNvGrpSpPr/>
          <p:nvPr/>
        </p:nvGrpSpPr>
        <p:grpSpPr>
          <a:xfrm>
            <a:off x="0" y="0"/>
            <a:ext cx="12192000" cy="324000"/>
            <a:chOff x="0" y="0"/>
            <a:chExt cx="12192000" cy="324000"/>
          </a:xfrm>
          <a:solidFill>
            <a:srgbClr val="00B0F0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3554B94-EADD-C70D-B28A-56096918BF82}"/>
                </a:ext>
              </a:extLst>
            </p:cNvPr>
            <p:cNvSpPr/>
            <p:nvPr/>
          </p:nvSpPr>
          <p:spPr>
            <a:xfrm>
              <a:off x="0" y="0"/>
              <a:ext cx="12192000" cy="3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E69E1930-6557-79C1-E9D8-F60A0CFE82D4}"/>
                </a:ext>
              </a:extLst>
            </p:cNvPr>
            <p:cNvSpPr txBox="1">
              <a:spLocks/>
            </p:cNvSpPr>
            <p:nvPr/>
          </p:nvSpPr>
          <p:spPr>
            <a:xfrm>
              <a:off x="1396845" y="50489"/>
              <a:ext cx="9296710" cy="249282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100" spc="110" dirty="0">
                  <a:solidFill>
                    <a:srgbClr val="E2E2E2"/>
                  </a:solidFill>
                  <a:latin typeface="Avenir Next LT Pro" panose="020B0504020202020204" pitchFamily="34" charset="0"/>
                  <a:ea typeface="Verdana" panose="020B0604030504040204" pitchFamily="34" charset="0"/>
                  <a:cs typeface="Lao UI" panose="020B0604020202020204" pitchFamily="34" charset="0"/>
                </a:rPr>
                <a:t>Sustainability in Healthcare for Foundation Doctors</a:t>
              </a:r>
            </a:p>
          </p:txBody>
        </p:sp>
      </p:grpSp>
      <p:pic>
        <p:nvPicPr>
          <p:cNvPr id="5" name="Google Shape;295;p5">
            <a:extLst>
              <a:ext uri="{FF2B5EF4-FFF2-40B4-BE49-F238E27FC236}">
                <a16:creationId xmlns:a16="http://schemas.microsoft.com/office/drawing/2014/main" id="{1BF241FA-7F7A-ECEB-31A5-2652F4127C7A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4424" y="1602143"/>
            <a:ext cx="9563152" cy="48603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47F652-B6E8-89E2-2750-B2DCC1B09286}"/>
              </a:ext>
            </a:extLst>
          </p:cNvPr>
          <p:cNvSpPr/>
          <p:nvPr/>
        </p:nvSpPr>
        <p:spPr>
          <a:xfrm>
            <a:off x="4536372" y="1673534"/>
            <a:ext cx="1535312" cy="15102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25CF56-6B0D-3A1B-EA8D-DD8D867EDB53}"/>
              </a:ext>
            </a:extLst>
          </p:cNvPr>
          <p:cNvSpPr/>
          <p:nvPr/>
        </p:nvSpPr>
        <p:spPr>
          <a:xfrm>
            <a:off x="1287313" y="1657351"/>
            <a:ext cx="3167946" cy="4731282"/>
          </a:xfrm>
          <a:prstGeom prst="rect">
            <a:avLst/>
          </a:prstGeom>
          <a:solidFill>
            <a:srgbClr val="FFFFFF">
              <a:alpha val="6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058C7B-7B35-AA37-E654-18D2F58889E3}"/>
              </a:ext>
            </a:extLst>
          </p:cNvPr>
          <p:cNvSpPr/>
          <p:nvPr/>
        </p:nvSpPr>
        <p:spPr>
          <a:xfrm rot="16200000">
            <a:off x="6154018" y="1665075"/>
            <a:ext cx="3114744" cy="6332372"/>
          </a:xfrm>
          <a:prstGeom prst="rect">
            <a:avLst/>
          </a:prstGeom>
          <a:solidFill>
            <a:srgbClr val="FFFFFF">
              <a:alpha val="6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204B67-EEDB-24F3-A9A5-21FF959D3EF4}"/>
              </a:ext>
            </a:extLst>
          </p:cNvPr>
          <p:cNvSpPr/>
          <p:nvPr/>
        </p:nvSpPr>
        <p:spPr>
          <a:xfrm rot="16200000">
            <a:off x="7754091" y="-28215"/>
            <a:ext cx="1626894" cy="4797060"/>
          </a:xfrm>
          <a:prstGeom prst="rect">
            <a:avLst/>
          </a:prstGeom>
          <a:solidFill>
            <a:srgbClr val="FFFFFF">
              <a:alpha val="6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45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8ABB9-521C-7E79-C447-71643A337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0DDB4-D576-D1D2-85EF-BC2772D00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051"/>
            <a:ext cx="10515600" cy="8763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venir Next LT Pro Demi" panose="020B0704020202020204" pitchFamily="34" charset="0"/>
              </a:rPr>
              <a:t>What is Sustainability in Healthcare?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2ACDF5-F426-4311-616F-CE089CCEB37C}"/>
              </a:ext>
            </a:extLst>
          </p:cNvPr>
          <p:cNvSpPr txBox="1">
            <a:spLocks/>
          </p:cNvSpPr>
          <p:nvPr/>
        </p:nvSpPr>
        <p:spPr>
          <a:xfrm>
            <a:off x="1396845" y="50489"/>
            <a:ext cx="9296710" cy="249282"/>
          </a:xfrm>
          <a:prstGeom prst="rect">
            <a:avLst/>
          </a:prstGeom>
          <a:solidFill>
            <a:srgbClr val="81AE2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100" spc="110" dirty="0">
                <a:solidFill>
                  <a:srgbClr val="E2E2E2"/>
                </a:solidFill>
                <a:latin typeface="Avenir Next LT Pro" panose="020B05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  <a:t>Sustainable Healthcare Development Group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A669B0A-183C-8059-6F84-B88C41F3F8F2}"/>
              </a:ext>
            </a:extLst>
          </p:cNvPr>
          <p:cNvGrpSpPr/>
          <p:nvPr/>
        </p:nvGrpSpPr>
        <p:grpSpPr>
          <a:xfrm>
            <a:off x="0" y="0"/>
            <a:ext cx="12192000" cy="324000"/>
            <a:chOff x="0" y="0"/>
            <a:chExt cx="12192000" cy="324000"/>
          </a:xfrm>
          <a:solidFill>
            <a:srgbClr val="00B0F0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109FC5-CA9A-A231-6C0E-53DF4EE13784}"/>
                </a:ext>
              </a:extLst>
            </p:cNvPr>
            <p:cNvSpPr/>
            <p:nvPr/>
          </p:nvSpPr>
          <p:spPr>
            <a:xfrm>
              <a:off x="0" y="0"/>
              <a:ext cx="12192000" cy="3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102939B5-9322-AFE2-0599-5BEB387BED3B}"/>
                </a:ext>
              </a:extLst>
            </p:cNvPr>
            <p:cNvSpPr txBox="1">
              <a:spLocks/>
            </p:cNvSpPr>
            <p:nvPr/>
          </p:nvSpPr>
          <p:spPr>
            <a:xfrm>
              <a:off x="1396845" y="50489"/>
              <a:ext cx="9296710" cy="249282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100" spc="110" dirty="0">
                  <a:solidFill>
                    <a:srgbClr val="E2E2E2"/>
                  </a:solidFill>
                  <a:latin typeface="Avenir Next LT Pro" panose="020B0504020202020204" pitchFamily="34" charset="0"/>
                  <a:ea typeface="Verdana" panose="020B0604030504040204" pitchFamily="34" charset="0"/>
                  <a:cs typeface="Lao UI" panose="020B0604020202020204" pitchFamily="34" charset="0"/>
                </a:rPr>
                <a:t>Sustainability in Healthcare for Foundation Doctors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0A1A0C7-FB5D-785B-D056-98B83D9E04B9}"/>
              </a:ext>
            </a:extLst>
          </p:cNvPr>
          <p:cNvGrpSpPr/>
          <p:nvPr/>
        </p:nvGrpSpPr>
        <p:grpSpPr>
          <a:xfrm>
            <a:off x="1017657" y="1716036"/>
            <a:ext cx="4381658" cy="4565842"/>
            <a:chOff x="1223713" y="1657352"/>
            <a:chExt cx="4619046" cy="4813209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E5E5A280-CFE5-C5ED-6630-7079BC50E7E3}"/>
                </a:ext>
              </a:extLst>
            </p:cNvPr>
            <p:cNvGrpSpPr/>
            <p:nvPr/>
          </p:nvGrpSpPr>
          <p:grpSpPr>
            <a:xfrm>
              <a:off x="1223713" y="1657352"/>
              <a:ext cx="4619046" cy="4813209"/>
              <a:chOff x="7497450" y="1793814"/>
              <a:chExt cx="4051136" cy="4221427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673A00A5-3BB3-930C-7A75-F458308AD96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497450" y="1793814"/>
                <a:ext cx="4051136" cy="4221427"/>
                <a:chOff x="7606505" y="1867923"/>
                <a:chExt cx="3822508" cy="3983189"/>
              </a:xfrm>
            </p:grpSpPr>
            <p:sp>
              <p:nvSpPr>
                <p:cNvPr id="88" name="Hexagon 87">
                  <a:extLst>
                    <a:ext uri="{FF2B5EF4-FFF2-40B4-BE49-F238E27FC236}">
                      <a16:creationId xmlns:a16="http://schemas.microsoft.com/office/drawing/2014/main" id="{D4E4D353-D00B-6311-3948-AC0E26A32E5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8782301" y="3225503"/>
                  <a:ext cx="1470916" cy="1268029"/>
                </a:xfrm>
                <a:prstGeom prst="hexagon">
                  <a:avLst>
                    <a:gd name="adj" fmla="val 28783"/>
                    <a:gd name="vf" fmla="val 115470"/>
                  </a:avLst>
                </a:prstGeom>
                <a:solidFill>
                  <a:srgbClr val="00B0F0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9" name="Hexagon 88">
                  <a:extLst>
                    <a:ext uri="{FF2B5EF4-FFF2-40B4-BE49-F238E27FC236}">
                      <a16:creationId xmlns:a16="http://schemas.microsoft.com/office/drawing/2014/main" id="{F27A6970-1279-3B53-E148-0FD2CE45941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7606505" y="3904293"/>
                  <a:ext cx="1470916" cy="1268029"/>
                </a:xfrm>
                <a:prstGeom prst="hexagon">
                  <a:avLst>
                    <a:gd name="adj" fmla="val 28783"/>
                    <a:gd name="vf" fmla="val 115470"/>
                  </a:avLst>
                </a:prstGeom>
                <a:solidFill>
                  <a:srgbClr val="D1EAFF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90" name="Hexagon 89">
                  <a:extLst>
                    <a:ext uri="{FF2B5EF4-FFF2-40B4-BE49-F238E27FC236}">
                      <a16:creationId xmlns:a16="http://schemas.microsoft.com/office/drawing/2014/main" id="{1BF7CF1B-D5FD-37DB-9844-F384C578828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9958097" y="2546712"/>
                  <a:ext cx="1470916" cy="1268029"/>
                </a:xfrm>
                <a:prstGeom prst="hexagon">
                  <a:avLst>
                    <a:gd name="adj" fmla="val 28783"/>
                    <a:gd name="vf" fmla="val 115470"/>
                  </a:avLst>
                </a:prstGeom>
                <a:solidFill>
                  <a:srgbClr val="FBE4D5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91" name="Hexagon 90">
                  <a:extLst>
                    <a:ext uri="{FF2B5EF4-FFF2-40B4-BE49-F238E27FC236}">
                      <a16:creationId xmlns:a16="http://schemas.microsoft.com/office/drawing/2014/main" id="{52BAD37D-0C33-6AD5-6234-B9C399EEBB0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8782301" y="4583083"/>
                  <a:ext cx="1470916" cy="1268029"/>
                </a:xfrm>
                <a:prstGeom prst="hexagon">
                  <a:avLst>
                    <a:gd name="adj" fmla="val 28783"/>
                    <a:gd name="vf" fmla="val 115470"/>
                  </a:avLst>
                </a:prstGeom>
                <a:solidFill>
                  <a:srgbClr val="E5F4D4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92" name="Hexagon 91">
                  <a:extLst>
                    <a:ext uri="{FF2B5EF4-FFF2-40B4-BE49-F238E27FC236}">
                      <a16:creationId xmlns:a16="http://schemas.microsoft.com/office/drawing/2014/main" id="{231E6B70-F0C7-1022-AF96-E41C061B4AC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9958097" y="3904292"/>
                  <a:ext cx="1470916" cy="1268029"/>
                </a:xfrm>
                <a:prstGeom prst="hexagon">
                  <a:avLst>
                    <a:gd name="adj" fmla="val 28783"/>
                    <a:gd name="vf" fmla="val 115470"/>
                  </a:avLst>
                </a:prstGeom>
                <a:solidFill>
                  <a:srgbClr val="FDFAB9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93" name="Hexagon 92">
                  <a:extLst>
                    <a:ext uri="{FF2B5EF4-FFF2-40B4-BE49-F238E27FC236}">
                      <a16:creationId xmlns:a16="http://schemas.microsoft.com/office/drawing/2014/main" id="{25D8BC4E-8C16-2C2B-9026-CBECC54ACC5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7606505" y="2546711"/>
                  <a:ext cx="1470916" cy="1268029"/>
                </a:xfrm>
                <a:prstGeom prst="hexagon">
                  <a:avLst>
                    <a:gd name="adj" fmla="val 28783"/>
                    <a:gd name="vf" fmla="val 115470"/>
                  </a:avLst>
                </a:prstGeom>
                <a:solidFill>
                  <a:srgbClr val="EFE5F7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94" name="Hexagon 93">
                  <a:extLst>
                    <a:ext uri="{FF2B5EF4-FFF2-40B4-BE49-F238E27FC236}">
                      <a16:creationId xmlns:a16="http://schemas.microsoft.com/office/drawing/2014/main" id="{644A8437-0B47-D5C4-6FE5-C28145568A5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8782301" y="1867923"/>
                  <a:ext cx="1470916" cy="1268029"/>
                </a:xfrm>
                <a:prstGeom prst="hexagon">
                  <a:avLst>
                    <a:gd name="adj" fmla="val 28783"/>
                    <a:gd name="vf" fmla="val 115470"/>
                  </a:avLst>
                </a:prstGeom>
                <a:solidFill>
                  <a:srgbClr val="FFD5D5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p:grpSp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654C07D3-81C9-BF21-F16F-F3B81AB107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10827" y="3730432"/>
                <a:ext cx="1824381" cy="49628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GB" sz="1600" spc="-20" dirty="0">
                    <a:solidFill>
                      <a:schemeClr val="bg1"/>
                    </a:solidFill>
                    <a:latin typeface="Avenir Next LT Pro Demi" panose="020B0704020202020204" pitchFamily="34" charset="0"/>
                  </a:rPr>
                  <a:t>SUSTAINABILITY</a:t>
                </a:r>
              </a:p>
              <a:p>
                <a:pPr marL="252000" indent="-252000" algn="ctr">
                  <a:lnSpc>
                    <a:spcPct val="120000"/>
                  </a:lnSpc>
                  <a:spcBef>
                    <a:spcPts val="0"/>
                  </a:spcBef>
                </a:pPr>
                <a:endParaRPr lang="en-GB" sz="1600" spc="-20" dirty="0">
                  <a:solidFill>
                    <a:schemeClr val="bg1"/>
                  </a:solidFill>
                  <a:latin typeface="Avenir Next LT Pro Demi" panose="020B0704020202020204" pitchFamily="34" charset="0"/>
                </a:endParaRPr>
              </a:p>
              <a:p>
                <a:pPr marL="252000" indent="-252000" algn="ctr">
                  <a:lnSpc>
                    <a:spcPct val="120000"/>
                  </a:lnSpc>
                  <a:spcBef>
                    <a:spcPts val="0"/>
                  </a:spcBef>
                </a:pPr>
                <a:endParaRPr lang="en-GB" sz="1600" spc="-20" dirty="0">
                  <a:solidFill>
                    <a:schemeClr val="bg1"/>
                  </a:solidFill>
                  <a:latin typeface="Avenir Next LT Pro Demi" panose="020B0704020202020204" pitchFamily="34" charset="0"/>
                </a:endParaRPr>
              </a:p>
              <a:p>
                <a:pPr marL="252000" indent="-252000" algn="ctr">
                  <a:lnSpc>
                    <a:spcPct val="120000"/>
                  </a:lnSpc>
                  <a:spcBef>
                    <a:spcPts val="0"/>
                  </a:spcBef>
                </a:pPr>
                <a:endParaRPr lang="en-GB" sz="1600" spc="-20" dirty="0">
                  <a:solidFill>
                    <a:schemeClr val="bg1"/>
                  </a:solidFill>
                  <a:latin typeface="Avenir Next LT Pro Demi" panose="020B0704020202020204" pitchFamily="34" charset="0"/>
                </a:endParaRPr>
              </a:p>
            </p:txBody>
          </p:sp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DE38D22C-4536-79C1-5FEC-0A5AA183AC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43764" y="2290960"/>
                <a:ext cx="1420296" cy="35997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GB" sz="1600" spc="-20" dirty="0">
                    <a:solidFill>
                      <a:schemeClr val="bg1">
                        <a:lumMod val="65000"/>
                      </a:schemeClr>
                    </a:solidFill>
                    <a:latin typeface="Avenir Next LT Pro Demi" panose="020B0704020202020204" pitchFamily="34" charset="0"/>
                  </a:rPr>
                  <a:t>Safety</a:t>
                </a:r>
              </a:p>
              <a:p>
                <a:pPr marL="252000" indent="-252000">
                  <a:lnSpc>
                    <a:spcPct val="120000"/>
                  </a:lnSpc>
                  <a:spcBef>
                    <a:spcPts val="0"/>
                  </a:spcBef>
                </a:pPr>
                <a:endParaRPr lang="en-GB" sz="1600" spc="-20" dirty="0">
                  <a:solidFill>
                    <a:schemeClr val="bg1">
                      <a:lumMod val="65000"/>
                    </a:schemeClr>
                  </a:solidFill>
                  <a:latin typeface="Avenir Next LT Pro Demi" panose="020B0704020202020204" pitchFamily="34" charset="0"/>
                </a:endParaRPr>
              </a:p>
              <a:p>
                <a:pPr marL="252000" indent="-252000">
                  <a:lnSpc>
                    <a:spcPct val="120000"/>
                  </a:lnSpc>
                  <a:spcBef>
                    <a:spcPts val="0"/>
                  </a:spcBef>
                </a:pPr>
                <a:endParaRPr lang="en-GB" sz="1600" spc="-20" dirty="0">
                  <a:solidFill>
                    <a:schemeClr val="bg1">
                      <a:lumMod val="65000"/>
                    </a:schemeClr>
                  </a:solidFill>
                  <a:latin typeface="Avenir Next LT Pro Demi" panose="020B0704020202020204" pitchFamily="34" charset="0"/>
                </a:endParaRPr>
              </a:p>
              <a:p>
                <a:pPr marL="252000" indent="-252000">
                  <a:lnSpc>
                    <a:spcPct val="120000"/>
                  </a:lnSpc>
                  <a:spcBef>
                    <a:spcPts val="0"/>
                  </a:spcBef>
                </a:pPr>
                <a:endParaRPr lang="en-GB" sz="1600" spc="-20" dirty="0">
                  <a:solidFill>
                    <a:schemeClr val="bg1">
                      <a:lumMod val="65000"/>
                    </a:schemeClr>
                  </a:solidFill>
                  <a:latin typeface="Avenir Next LT Pro Demi" panose="020B0704020202020204" pitchFamily="34" charset="0"/>
                </a:endParaRPr>
              </a:p>
            </p:txBody>
          </p:sp>
        </p:grpSp>
        <p:sp>
          <p:nvSpPr>
            <p:cNvPr id="103" name="Content Placeholder 2">
              <a:extLst>
                <a:ext uri="{FF2B5EF4-FFF2-40B4-BE49-F238E27FC236}">
                  <a16:creationId xmlns:a16="http://schemas.microsoft.com/office/drawing/2014/main" id="{B4889C95-190E-5281-E178-650DD820B782}"/>
                </a:ext>
              </a:extLst>
            </p:cNvPr>
            <p:cNvSpPr txBox="1">
              <a:spLocks/>
            </p:cNvSpPr>
            <p:nvPr/>
          </p:nvSpPr>
          <p:spPr>
            <a:xfrm>
              <a:off x="4158858" y="3076949"/>
              <a:ext cx="1619401" cy="41043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GB" sz="1600" spc="-20" dirty="0">
                  <a:solidFill>
                    <a:schemeClr val="bg1">
                      <a:lumMod val="65000"/>
                    </a:schemeClr>
                  </a:solidFill>
                  <a:latin typeface="Avenir Next LT Pro Demi" panose="020B0704020202020204" pitchFamily="34" charset="0"/>
                </a:rPr>
                <a:t>Timeliness</a:t>
              </a:r>
            </a:p>
            <a:p>
              <a:pPr marL="252000" indent="-252000">
                <a:lnSpc>
                  <a:spcPct val="120000"/>
                </a:lnSpc>
                <a:spcBef>
                  <a:spcPts val="0"/>
                </a:spcBef>
              </a:pPr>
              <a:endParaRPr lang="en-GB" sz="1600" spc="-20" dirty="0">
                <a:solidFill>
                  <a:schemeClr val="bg1">
                    <a:lumMod val="65000"/>
                  </a:schemeClr>
                </a:solidFill>
                <a:latin typeface="Avenir Next LT Pro Demi" panose="020B0704020202020204" pitchFamily="34" charset="0"/>
              </a:endParaRPr>
            </a:p>
            <a:p>
              <a:pPr marL="252000" indent="-252000">
                <a:lnSpc>
                  <a:spcPct val="120000"/>
                </a:lnSpc>
                <a:spcBef>
                  <a:spcPts val="0"/>
                </a:spcBef>
              </a:pPr>
              <a:endParaRPr lang="en-GB" sz="1600" spc="-20" dirty="0">
                <a:solidFill>
                  <a:schemeClr val="bg1">
                    <a:lumMod val="65000"/>
                  </a:schemeClr>
                </a:solidFill>
                <a:latin typeface="Avenir Next LT Pro Demi" panose="020B0704020202020204" pitchFamily="34" charset="0"/>
              </a:endParaRPr>
            </a:p>
            <a:p>
              <a:pPr marL="252000" indent="-252000">
                <a:lnSpc>
                  <a:spcPct val="120000"/>
                </a:lnSpc>
                <a:spcBef>
                  <a:spcPts val="0"/>
                </a:spcBef>
              </a:pPr>
              <a:endParaRPr lang="en-GB" sz="1600" spc="-20" dirty="0">
                <a:solidFill>
                  <a:schemeClr val="bg1">
                    <a:lumMod val="65000"/>
                  </a:schemeClr>
                </a:solidFill>
                <a:latin typeface="Avenir Next LT Pro Demi" panose="020B0704020202020204" pitchFamily="34" charset="0"/>
              </a:endParaRPr>
            </a:p>
          </p:txBody>
        </p:sp>
        <p:sp>
          <p:nvSpPr>
            <p:cNvPr id="104" name="Content Placeholder 2">
              <a:extLst>
                <a:ext uri="{FF2B5EF4-FFF2-40B4-BE49-F238E27FC236}">
                  <a16:creationId xmlns:a16="http://schemas.microsoft.com/office/drawing/2014/main" id="{D06AAF86-CD41-3868-6101-3D61DD0B5828}"/>
                </a:ext>
              </a:extLst>
            </p:cNvPr>
            <p:cNvSpPr txBox="1">
              <a:spLocks/>
            </p:cNvSpPr>
            <p:nvPr/>
          </p:nvSpPr>
          <p:spPr>
            <a:xfrm>
              <a:off x="4144344" y="4696716"/>
              <a:ext cx="1619401" cy="41043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GB" sz="1600" spc="-20" dirty="0">
                  <a:solidFill>
                    <a:schemeClr val="bg1">
                      <a:lumMod val="65000"/>
                    </a:schemeClr>
                  </a:solidFill>
                  <a:latin typeface="Avenir Next LT Pro Demi" panose="020B0704020202020204" pitchFamily="34" charset="0"/>
                </a:rPr>
                <a:t>Effectiveness</a:t>
              </a:r>
            </a:p>
            <a:p>
              <a:pPr marL="252000" indent="-252000">
                <a:lnSpc>
                  <a:spcPct val="120000"/>
                </a:lnSpc>
                <a:spcBef>
                  <a:spcPts val="0"/>
                </a:spcBef>
              </a:pPr>
              <a:endParaRPr lang="en-GB" sz="1600" spc="-20" dirty="0">
                <a:solidFill>
                  <a:schemeClr val="bg1">
                    <a:lumMod val="65000"/>
                  </a:schemeClr>
                </a:solidFill>
                <a:latin typeface="Avenir Next LT Pro Demi" panose="020B0704020202020204" pitchFamily="34" charset="0"/>
              </a:endParaRPr>
            </a:p>
            <a:p>
              <a:pPr marL="252000" indent="-252000">
                <a:lnSpc>
                  <a:spcPct val="120000"/>
                </a:lnSpc>
                <a:spcBef>
                  <a:spcPts val="0"/>
                </a:spcBef>
              </a:pPr>
              <a:endParaRPr lang="en-GB" sz="1600" spc="-20" dirty="0">
                <a:solidFill>
                  <a:schemeClr val="bg1">
                    <a:lumMod val="65000"/>
                  </a:schemeClr>
                </a:solidFill>
                <a:latin typeface="Avenir Next LT Pro Demi" panose="020B0704020202020204" pitchFamily="34" charset="0"/>
              </a:endParaRPr>
            </a:p>
            <a:p>
              <a:pPr marL="252000" indent="-252000">
                <a:lnSpc>
                  <a:spcPct val="120000"/>
                </a:lnSpc>
                <a:spcBef>
                  <a:spcPts val="0"/>
                </a:spcBef>
              </a:pPr>
              <a:endParaRPr lang="en-GB" sz="1600" spc="-20" dirty="0">
                <a:solidFill>
                  <a:schemeClr val="bg1">
                    <a:lumMod val="65000"/>
                  </a:schemeClr>
                </a:solidFill>
                <a:latin typeface="Avenir Next LT Pro Demi" panose="020B0704020202020204" pitchFamily="34" charset="0"/>
              </a:endParaRPr>
            </a:p>
          </p:txBody>
        </p:sp>
        <p:sp>
          <p:nvSpPr>
            <p:cNvPr id="105" name="Content Placeholder 2">
              <a:extLst>
                <a:ext uri="{FF2B5EF4-FFF2-40B4-BE49-F238E27FC236}">
                  <a16:creationId xmlns:a16="http://schemas.microsoft.com/office/drawing/2014/main" id="{401C1035-30FA-9B37-D5A3-4EB8C80F556B}"/>
                </a:ext>
              </a:extLst>
            </p:cNvPr>
            <p:cNvSpPr txBox="1">
              <a:spLocks/>
            </p:cNvSpPr>
            <p:nvPr/>
          </p:nvSpPr>
          <p:spPr>
            <a:xfrm>
              <a:off x="2725109" y="5534109"/>
              <a:ext cx="1619401" cy="41043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GB" sz="1600" spc="-20" dirty="0">
                  <a:solidFill>
                    <a:schemeClr val="bg1">
                      <a:lumMod val="65000"/>
                    </a:schemeClr>
                  </a:solidFill>
                  <a:latin typeface="Avenir Next LT Pro Demi" panose="020B0704020202020204" pitchFamily="34" charset="0"/>
                </a:rPr>
                <a:t>Efficiency</a:t>
              </a:r>
            </a:p>
            <a:p>
              <a:pPr marL="252000" indent="-252000">
                <a:lnSpc>
                  <a:spcPct val="120000"/>
                </a:lnSpc>
                <a:spcBef>
                  <a:spcPts val="0"/>
                </a:spcBef>
              </a:pPr>
              <a:endParaRPr lang="en-GB" sz="1600" spc="-20" dirty="0">
                <a:solidFill>
                  <a:schemeClr val="bg1">
                    <a:lumMod val="65000"/>
                  </a:schemeClr>
                </a:solidFill>
                <a:latin typeface="Avenir Next LT Pro Demi" panose="020B0704020202020204" pitchFamily="34" charset="0"/>
              </a:endParaRPr>
            </a:p>
            <a:p>
              <a:pPr marL="252000" indent="-252000">
                <a:lnSpc>
                  <a:spcPct val="120000"/>
                </a:lnSpc>
                <a:spcBef>
                  <a:spcPts val="0"/>
                </a:spcBef>
              </a:pPr>
              <a:endParaRPr lang="en-GB" sz="1600" spc="-20" dirty="0">
                <a:solidFill>
                  <a:schemeClr val="bg1">
                    <a:lumMod val="65000"/>
                  </a:schemeClr>
                </a:solidFill>
                <a:latin typeface="Avenir Next LT Pro Demi" panose="020B0704020202020204" pitchFamily="34" charset="0"/>
              </a:endParaRPr>
            </a:p>
            <a:p>
              <a:pPr marL="252000" indent="-252000">
                <a:lnSpc>
                  <a:spcPct val="120000"/>
                </a:lnSpc>
                <a:spcBef>
                  <a:spcPts val="0"/>
                </a:spcBef>
              </a:pPr>
              <a:endParaRPr lang="en-GB" sz="1600" spc="-20" dirty="0">
                <a:solidFill>
                  <a:schemeClr val="bg1">
                    <a:lumMod val="65000"/>
                  </a:schemeClr>
                </a:solidFill>
                <a:latin typeface="Avenir Next LT Pro Demi" panose="020B0704020202020204" pitchFamily="34" charset="0"/>
              </a:endParaRPr>
            </a:p>
          </p:txBody>
        </p:sp>
        <p:sp>
          <p:nvSpPr>
            <p:cNvPr id="106" name="Content Placeholder 2">
              <a:extLst>
                <a:ext uri="{FF2B5EF4-FFF2-40B4-BE49-F238E27FC236}">
                  <a16:creationId xmlns:a16="http://schemas.microsoft.com/office/drawing/2014/main" id="{B95AD4CE-ACA7-0081-855E-072E443D4821}"/>
                </a:ext>
              </a:extLst>
            </p:cNvPr>
            <p:cNvSpPr txBox="1">
              <a:spLocks/>
            </p:cNvSpPr>
            <p:nvPr/>
          </p:nvSpPr>
          <p:spPr>
            <a:xfrm>
              <a:off x="1302727" y="4685693"/>
              <a:ext cx="1619401" cy="41043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GB" sz="1600" spc="-20" dirty="0">
                  <a:solidFill>
                    <a:schemeClr val="bg1">
                      <a:lumMod val="65000"/>
                    </a:schemeClr>
                  </a:solidFill>
                  <a:latin typeface="Avenir Next LT Pro Demi" panose="020B0704020202020204" pitchFamily="34" charset="0"/>
                </a:rPr>
                <a:t>Efficacy</a:t>
              </a:r>
            </a:p>
            <a:p>
              <a:pPr marL="252000" indent="-252000">
                <a:lnSpc>
                  <a:spcPct val="120000"/>
                </a:lnSpc>
                <a:spcBef>
                  <a:spcPts val="0"/>
                </a:spcBef>
              </a:pPr>
              <a:endParaRPr lang="en-GB" sz="1600" spc="-20" dirty="0">
                <a:solidFill>
                  <a:schemeClr val="bg1">
                    <a:lumMod val="65000"/>
                  </a:schemeClr>
                </a:solidFill>
                <a:latin typeface="Avenir Next LT Pro Demi" panose="020B0704020202020204" pitchFamily="34" charset="0"/>
              </a:endParaRPr>
            </a:p>
            <a:p>
              <a:pPr marL="252000" indent="-252000">
                <a:lnSpc>
                  <a:spcPct val="120000"/>
                </a:lnSpc>
                <a:spcBef>
                  <a:spcPts val="0"/>
                </a:spcBef>
              </a:pPr>
              <a:endParaRPr lang="en-GB" sz="1600" spc="-20" dirty="0">
                <a:solidFill>
                  <a:schemeClr val="bg1">
                    <a:lumMod val="65000"/>
                  </a:schemeClr>
                </a:solidFill>
                <a:latin typeface="Avenir Next LT Pro Demi" panose="020B0704020202020204" pitchFamily="34" charset="0"/>
              </a:endParaRPr>
            </a:p>
            <a:p>
              <a:pPr marL="252000" indent="-252000">
                <a:lnSpc>
                  <a:spcPct val="120000"/>
                </a:lnSpc>
                <a:spcBef>
                  <a:spcPts val="0"/>
                </a:spcBef>
              </a:pPr>
              <a:endParaRPr lang="en-GB" sz="1600" spc="-20" dirty="0">
                <a:solidFill>
                  <a:schemeClr val="bg1">
                    <a:lumMod val="65000"/>
                  </a:schemeClr>
                </a:solidFill>
                <a:latin typeface="Avenir Next LT Pro Demi" panose="020B0704020202020204" pitchFamily="34" charset="0"/>
              </a:endParaRPr>
            </a:p>
          </p:txBody>
        </p:sp>
        <p:sp>
          <p:nvSpPr>
            <p:cNvPr id="107" name="Content Placeholder 2">
              <a:extLst>
                <a:ext uri="{FF2B5EF4-FFF2-40B4-BE49-F238E27FC236}">
                  <a16:creationId xmlns:a16="http://schemas.microsoft.com/office/drawing/2014/main" id="{5BC0C4AD-C6CE-CAB4-5B22-8BD69F1C4EE3}"/>
                </a:ext>
              </a:extLst>
            </p:cNvPr>
            <p:cNvSpPr txBox="1">
              <a:spLocks/>
            </p:cNvSpPr>
            <p:nvPr/>
          </p:nvSpPr>
          <p:spPr>
            <a:xfrm>
              <a:off x="1331755" y="2898443"/>
              <a:ext cx="1619401" cy="69897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GB" sz="1600" spc="-20" dirty="0">
                  <a:solidFill>
                    <a:schemeClr val="bg1">
                      <a:lumMod val="65000"/>
                    </a:schemeClr>
                  </a:solidFill>
                  <a:latin typeface="Avenir Next LT Pro Demi" panose="020B0704020202020204" pitchFamily="34" charset="0"/>
                </a:rPr>
                <a:t>Patient-centredness</a:t>
              </a:r>
            </a:p>
            <a:p>
              <a:pPr marL="252000" indent="-252000">
                <a:lnSpc>
                  <a:spcPct val="120000"/>
                </a:lnSpc>
                <a:spcBef>
                  <a:spcPts val="0"/>
                </a:spcBef>
              </a:pPr>
              <a:endParaRPr lang="en-GB" sz="1600" spc="-20" dirty="0">
                <a:solidFill>
                  <a:schemeClr val="bg1">
                    <a:lumMod val="65000"/>
                  </a:schemeClr>
                </a:solidFill>
                <a:latin typeface="Avenir Next LT Pro Demi" panose="020B0704020202020204" pitchFamily="34" charset="0"/>
              </a:endParaRPr>
            </a:p>
            <a:p>
              <a:pPr marL="252000" indent="-252000">
                <a:lnSpc>
                  <a:spcPct val="120000"/>
                </a:lnSpc>
                <a:spcBef>
                  <a:spcPts val="0"/>
                </a:spcBef>
              </a:pPr>
              <a:endParaRPr lang="en-GB" sz="1600" spc="-20" dirty="0">
                <a:solidFill>
                  <a:schemeClr val="bg1">
                    <a:lumMod val="65000"/>
                  </a:schemeClr>
                </a:solidFill>
                <a:latin typeface="Avenir Next LT Pro Demi" panose="020B0704020202020204" pitchFamily="34" charset="0"/>
              </a:endParaRPr>
            </a:p>
          </p:txBody>
        </p:sp>
      </p:grpSp>
      <p:sp>
        <p:nvSpPr>
          <p:cNvPr id="109" name="Content Placeholder 2">
            <a:extLst>
              <a:ext uri="{FF2B5EF4-FFF2-40B4-BE49-F238E27FC236}">
                <a16:creationId xmlns:a16="http://schemas.microsoft.com/office/drawing/2014/main" id="{C81900AF-C522-7EDB-61D0-40E19FCA4C5F}"/>
              </a:ext>
            </a:extLst>
          </p:cNvPr>
          <p:cNvSpPr txBox="1">
            <a:spLocks/>
          </p:cNvSpPr>
          <p:nvPr/>
        </p:nvSpPr>
        <p:spPr>
          <a:xfrm>
            <a:off x="5961742" y="2631992"/>
            <a:ext cx="5795803" cy="3714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Aft>
                <a:spcPts val="800"/>
              </a:spcAft>
              <a:buNone/>
            </a:pPr>
            <a:r>
              <a:rPr lang="en-GB" sz="2200" spc="-20" dirty="0">
                <a:latin typeface="Avenir Next LT Pro" panose="020B0504020202020204" pitchFamily="34" charset="0"/>
              </a:rPr>
              <a:t>“Healthcare should be considered not only in terms of what can be delivered to an individual today, but also to the population in general and the </a:t>
            </a:r>
            <a:r>
              <a:rPr lang="en-GB" sz="2200" u="sng" spc="-20" dirty="0">
                <a:solidFill>
                  <a:srgbClr val="00B0F0"/>
                </a:solidFill>
                <a:latin typeface="Avenir Next LT Pro Demi" panose="020B0704020202020204" pitchFamily="34" charset="0"/>
              </a:rPr>
              <a:t>patients of the future</a:t>
            </a:r>
            <a:r>
              <a:rPr lang="en-GB" sz="2200" spc="-20" dirty="0">
                <a:latin typeface="Avenir Next LT Pro" panose="020B0504020202020204" pitchFamily="34" charset="0"/>
              </a:rPr>
              <a:t>.”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00" spc="-20" dirty="0">
              <a:latin typeface="Avenir Next LT Pro" panose="020B0504020202020204" pitchFamily="34" charset="0"/>
            </a:endParaRPr>
          </a:p>
          <a:p>
            <a:pPr marL="0" indent="0" algn="r">
              <a:lnSpc>
                <a:spcPct val="130000"/>
              </a:lnSpc>
              <a:spcAft>
                <a:spcPts val="800"/>
              </a:spcAft>
              <a:buNone/>
            </a:pPr>
            <a:r>
              <a:rPr lang="en-GB" sz="1400" i="1" spc="-20" dirty="0">
                <a:latin typeface="Avenir Next LT Pro Light" panose="020B0304020202020204" pitchFamily="34" charset="0"/>
              </a:rPr>
              <a:t>Atkinson S, Ingham J, Cheshire M, Went S. Defining quality and quality improvement. Clinical Medicine. 2010 Dec;10(6):537</a:t>
            </a:r>
          </a:p>
        </p:txBody>
      </p:sp>
    </p:spTree>
    <p:extLst>
      <p:ext uri="{BB962C8B-B14F-4D97-AF65-F5344CB8AC3E}">
        <p14:creationId xmlns:p14="http://schemas.microsoft.com/office/powerpoint/2010/main" val="1867050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B9A4E-1621-1636-3EFE-AEF6771EA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863B29A-D83B-ED92-B935-1A9C584C3635}"/>
              </a:ext>
            </a:extLst>
          </p:cNvPr>
          <p:cNvGrpSpPr/>
          <p:nvPr/>
        </p:nvGrpSpPr>
        <p:grpSpPr>
          <a:xfrm>
            <a:off x="0" y="0"/>
            <a:ext cx="12192000" cy="324000"/>
            <a:chOff x="0" y="0"/>
            <a:chExt cx="12192000" cy="324000"/>
          </a:xfrm>
          <a:solidFill>
            <a:srgbClr val="00B0F0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40E3D3A-921E-2109-9DFB-4BB8D68F34F5}"/>
                </a:ext>
              </a:extLst>
            </p:cNvPr>
            <p:cNvSpPr/>
            <p:nvPr/>
          </p:nvSpPr>
          <p:spPr>
            <a:xfrm>
              <a:off x="0" y="0"/>
              <a:ext cx="12192000" cy="3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E81EAE9C-39AB-EE7B-E4B6-E4AA19A89409}"/>
                </a:ext>
              </a:extLst>
            </p:cNvPr>
            <p:cNvSpPr txBox="1">
              <a:spLocks/>
            </p:cNvSpPr>
            <p:nvPr/>
          </p:nvSpPr>
          <p:spPr>
            <a:xfrm>
              <a:off x="1396845" y="50489"/>
              <a:ext cx="9296710" cy="249282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100" spc="110" dirty="0">
                  <a:solidFill>
                    <a:srgbClr val="E2E2E2"/>
                  </a:solidFill>
                  <a:latin typeface="Avenir Next LT Pro" panose="020B0504020202020204" pitchFamily="34" charset="0"/>
                  <a:ea typeface="Verdana" panose="020B0604030504040204" pitchFamily="34" charset="0"/>
                  <a:cs typeface="Lao UI" panose="020B0604020202020204" pitchFamily="34" charset="0"/>
                </a:rPr>
                <a:t>Sustainability in Healthcare for Foundation Doctors</a:t>
              </a: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F648C1BB-1E6E-E745-4199-16AEA1F9A40D}"/>
              </a:ext>
            </a:extLst>
          </p:cNvPr>
          <p:cNvSpPr txBox="1">
            <a:spLocks/>
          </p:cNvSpPr>
          <p:nvPr/>
        </p:nvSpPr>
        <p:spPr>
          <a:xfrm>
            <a:off x="838200" y="781051"/>
            <a:ext cx="10515600" cy="876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>
                <a:latin typeface="Avenir Next LT Pro Demi" panose="020B0704020202020204" pitchFamily="34" charset="0"/>
              </a:rPr>
              <a:t>What is Sustainability in Healthcare?</a:t>
            </a:r>
            <a:endParaRPr lang="en-GB" sz="3200" dirty="0">
              <a:latin typeface="Avenir Next LT Pro Demi" panose="020B0704020202020204" pitchFamily="34" charset="0"/>
            </a:endParaRPr>
          </a:p>
        </p:txBody>
      </p:sp>
      <p:pic>
        <p:nvPicPr>
          <p:cNvPr id="18" name="Google Shape;343;p11">
            <a:extLst>
              <a:ext uri="{FF2B5EF4-FFF2-40B4-BE49-F238E27FC236}">
                <a16:creationId xmlns:a16="http://schemas.microsoft.com/office/drawing/2014/main" id="{6ED906F3-F543-F4A4-433C-F098CAB27938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935" y="2045119"/>
            <a:ext cx="9898530" cy="3959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9179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B8A84-93D8-3262-3BB4-E8535A507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86C9197-08E4-DBF3-3D11-6A9AAA05E6FA}"/>
              </a:ext>
            </a:extLst>
          </p:cNvPr>
          <p:cNvGrpSpPr/>
          <p:nvPr/>
        </p:nvGrpSpPr>
        <p:grpSpPr>
          <a:xfrm>
            <a:off x="7045691" y="1583073"/>
            <a:ext cx="4970522" cy="4746922"/>
            <a:chOff x="6745662" y="1522715"/>
            <a:chExt cx="5329570" cy="508981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E0836D3-1410-254A-2E68-11C79B6E1569}"/>
                </a:ext>
              </a:extLst>
            </p:cNvPr>
            <p:cNvGrpSpPr/>
            <p:nvPr/>
          </p:nvGrpSpPr>
          <p:grpSpPr>
            <a:xfrm>
              <a:off x="6745662" y="1522715"/>
              <a:ext cx="5329570" cy="4293094"/>
              <a:chOff x="6401917" y="1783922"/>
              <a:chExt cx="5435546" cy="437846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90968322-C81A-E700-2616-0D30A0184C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01917" y="1783922"/>
                <a:ext cx="5435546" cy="4378460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48385D4-5B20-06AC-63E4-E1C6F6D6E8DA}"/>
                  </a:ext>
                </a:extLst>
              </p:cNvPr>
              <p:cNvSpPr/>
              <p:nvPr/>
            </p:nvSpPr>
            <p:spPr>
              <a:xfrm>
                <a:off x="10484778" y="2470935"/>
                <a:ext cx="775698" cy="24658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82DA59A-5732-09B6-CA33-AE2C305AB98C}"/>
                  </a:ext>
                </a:extLst>
              </p:cNvPr>
              <p:cNvSpPr/>
              <p:nvPr/>
            </p:nvSpPr>
            <p:spPr>
              <a:xfrm>
                <a:off x="6401917" y="3347662"/>
                <a:ext cx="1051984" cy="37671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BA1FBB4-323E-35D6-5283-CCBD4A89A77B}"/>
                  </a:ext>
                </a:extLst>
              </p:cNvPr>
              <p:cNvSpPr/>
              <p:nvPr/>
            </p:nvSpPr>
            <p:spPr>
              <a:xfrm>
                <a:off x="6877953" y="4024045"/>
                <a:ext cx="524577" cy="27055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A42A4BF0-4178-E7AC-86BF-3A1DCF0BFEBC}"/>
                </a:ext>
              </a:extLst>
            </p:cNvPr>
            <p:cNvSpPr txBox="1">
              <a:spLocks/>
            </p:cNvSpPr>
            <p:nvPr/>
          </p:nvSpPr>
          <p:spPr>
            <a:xfrm>
              <a:off x="6827144" y="5895424"/>
              <a:ext cx="5065666" cy="71710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30000"/>
                </a:lnSpc>
                <a:spcAft>
                  <a:spcPts val="800"/>
                </a:spcAft>
                <a:buNone/>
              </a:pPr>
              <a:r>
                <a:rPr lang="en-GB" sz="1050" i="1" spc="-20" dirty="0">
                  <a:latin typeface="Avenir Next LT Pro Light" panose="020B0304020202020204" pitchFamily="34" charset="0"/>
                </a:rPr>
                <a:t>Delivering a ‘Net Zero’ National Health Service. NHS England; 2020. </a:t>
              </a: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892ADF4-D369-5859-FF98-A34163BE3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96130"/>
            <a:ext cx="6018226" cy="4538329"/>
          </a:xfrm>
        </p:spPr>
        <p:txBody>
          <a:bodyPr>
            <a:normAutofit/>
          </a:bodyPr>
          <a:lstStyle/>
          <a:p>
            <a:pPr marL="252000" indent="-252000">
              <a:lnSpc>
                <a:spcPct val="130000"/>
              </a:lnSpc>
              <a:spcAft>
                <a:spcPts val="800"/>
              </a:spcAft>
            </a:pPr>
            <a:r>
              <a:rPr lang="en-GB" sz="1750" spc="-20" dirty="0">
                <a:latin typeface="Avenir Next LT Pro Light" panose="020B0304020202020204" pitchFamily="34" charset="0"/>
              </a:rPr>
              <a:t>Healthcare accounts for </a:t>
            </a:r>
            <a:r>
              <a:rPr lang="en-GB" sz="1750" spc="-20" dirty="0">
                <a:latin typeface="Avenir Next LT Pro Demi" panose="020B0704020202020204" pitchFamily="34" charset="0"/>
              </a:rPr>
              <a:t>4.4% of global CO</a:t>
            </a:r>
            <a:r>
              <a:rPr lang="en-GB" sz="1750" spc="-20" baseline="-25000" dirty="0">
                <a:latin typeface="Avenir Next LT Pro Demi" panose="020B0704020202020204" pitchFamily="34" charset="0"/>
              </a:rPr>
              <a:t>2</a:t>
            </a:r>
            <a:r>
              <a:rPr lang="en-GB" sz="1750" spc="-20" dirty="0">
                <a:latin typeface="Avenir Next LT Pro Demi" panose="020B0704020202020204" pitchFamily="34" charset="0"/>
              </a:rPr>
              <a:t> emissions </a:t>
            </a:r>
            <a:r>
              <a:rPr lang="en-GB" sz="1750" spc="-20" baseline="30000" dirty="0">
                <a:latin typeface="Avenir Next LT Pro Light" panose="020B0304020202020204" pitchFamily="34" charset="0"/>
              </a:rPr>
              <a:t>2</a:t>
            </a:r>
            <a:endParaRPr lang="en-GB" sz="1750" spc="-20" dirty="0">
              <a:latin typeface="Avenir Next LT Pro Light" panose="020B0304020202020204" pitchFamily="34" charset="0"/>
            </a:endParaRPr>
          </a:p>
          <a:p>
            <a:pPr marL="252000" indent="-252000">
              <a:lnSpc>
                <a:spcPct val="130000"/>
              </a:lnSpc>
              <a:spcAft>
                <a:spcPts val="800"/>
              </a:spcAft>
            </a:pPr>
            <a:r>
              <a:rPr lang="en-GB" sz="1750" spc="-20" dirty="0">
                <a:latin typeface="Avenir Next LT Pro Light" panose="020B0304020202020204" pitchFamily="34" charset="0"/>
              </a:rPr>
              <a:t>NHS England directly accounts for 4% of England’s greenhouse gas emissions </a:t>
            </a:r>
            <a:r>
              <a:rPr lang="en-GB" sz="1750" spc="-20" baseline="30000" dirty="0">
                <a:latin typeface="Avenir Next LT Pro Light" panose="020B0304020202020204" pitchFamily="34" charset="0"/>
              </a:rPr>
              <a:t>3</a:t>
            </a:r>
          </a:p>
          <a:p>
            <a:pPr marL="252000" indent="-252000">
              <a:lnSpc>
                <a:spcPct val="130000"/>
              </a:lnSpc>
              <a:spcAft>
                <a:spcPts val="800"/>
              </a:spcAft>
            </a:pPr>
            <a:r>
              <a:rPr lang="en-GB" sz="1750" spc="-20" dirty="0">
                <a:latin typeface="Avenir Next LT Pro Light" panose="020B0304020202020204" pitchFamily="34" charset="0"/>
              </a:rPr>
              <a:t>NHS has committed to being </a:t>
            </a:r>
            <a:r>
              <a:rPr lang="en-GB" sz="1750" b="1" spc="-20" dirty="0">
                <a:latin typeface="Avenir Next LT Pro Demi" panose="020B0704020202020204" pitchFamily="34" charset="0"/>
              </a:rPr>
              <a:t>net zero by 2045 </a:t>
            </a:r>
            <a:r>
              <a:rPr lang="en-GB" sz="1750" spc="-20" baseline="30000" dirty="0">
                <a:latin typeface="Avenir Next LT Pro Light" panose="020B0304020202020204" pitchFamily="34" charset="0"/>
              </a:rPr>
              <a:t>3</a:t>
            </a:r>
            <a:endParaRPr lang="en-GB" sz="1750" spc="-20" dirty="0">
              <a:latin typeface="Avenir Next LT Pro Light" panose="020B0304020202020204" pitchFamily="34" charset="0"/>
            </a:endParaRPr>
          </a:p>
          <a:p>
            <a:pPr marL="252000" indent="-252000">
              <a:lnSpc>
                <a:spcPct val="130000"/>
              </a:lnSpc>
              <a:spcAft>
                <a:spcPts val="800"/>
              </a:spcAft>
            </a:pPr>
            <a:r>
              <a:rPr lang="en-GB" sz="1750" spc="-20" dirty="0">
                <a:latin typeface="Avenir Next LT Pro Demi" panose="020B0704020202020204" pitchFamily="34" charset="0"/>
              </a:rPr>
              <a:t>GMC mandates</a:t>
            </a:r>
            <a:r>
              <a:rPr lang="en-GB" sz="1750" spc="-20" dirty="0">
                <a:latin typeface="Avenir Next LT Pro Light" panose="020B0304020202020204" pitchFamily="34" charset="0"/>
              </a:rPr>
              <a:t> awareness of sustainability issues in the curriculum for newly qualified doctors </a:t>
            </a:r>
            <a:r>
              <a:rPr lang="en-GB" sz="1750" spc="-20" baseline="30000" dirty="0">
                <a:latin typeface="Avenir Next LT Pro Light" panose="020B0304020202020204" pitchFamily="34" charset="0"/>
              </a:rPr>
              <a:t>4</a:t>
            </a:r>
            <a:endParaRPr lang="en-GB" sz="1750" spc="-20" dirty="0">
              <a:latin typeface="Avenir Next LT Pro Light" panose="020B0304020202020204" pitchFamily="34" charset="0"/>
            </a:endParaRPr>
          </a:p>
          <a:p>
            <a:pPr marL="252000" indent="-252000">
              <a:lnSpc>
                <a:spcPct val="130000"/>
              </a:lnSpc>
              <a:spcAft>
                <a:spcPts val="800"/>
              </a:spcAft>
            </a:pPr>
            <a:r>
              <a:rPr lang="en-GB" sz="100" spc="-20" dirty="0">
                <a:latin typeface="Avenir Next LT Pro Light" panose="020B03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i="1" spc="-20" dirty="0">
                <a:latin typeface="Avenir Next LT Pro Light" panose="020B0304020202020204" pitchFamily="34" charset="0"/>
              </a:rPr>
              <a:t>2. Pencheon D, Wight J. Making healthcare and health systems net zero. BMJ; 2020.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i="1" spc="-20" dirty="0">
                <a:latin typeface="Avenir Next LT Pro Light" panose="020B0304020202020204" pitchFamily="34" charset="0"/>
              </a:rPr>
              <a:t>3. Delivering a Net Zero National Health Service. NHS England and NHS Improvement; 2020.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i="1" spc="-20" dirty="0">
                <a:latin typeface="Avenir Next LT Pro Light" panose="020B0304020202020204" pitchFamily="34" charset="0"/>
              </a:rPr>
              <a:t>4. Outcomes for Graduates. General Medical Council; 2018</a:t>
            </a:r>
          </a:p>
          <a:p>
            <a:pPr marL="252000" indent="-252000">
              <a:lnSpc>
                <a:spcPct val="130000"/>
              </a:lnSpc>
              <a:spcAft>
                <a:spcPts val="800"/>
              </a:spcAft>
            </a:pPr>
            <a:endParaRPr lang="en-GB" sz="1800" spc="-20" dirty="0">
              <a:latin typeface="Avenir Next LT Pro Light" panose="020B03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183DA-9DF6-504F-8B15-51A5BDF46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051"/>
            <a:ext cx="10515600" cy="8763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venir Next LT Pro Demi" panose="020B0704020202020204" pitchFamily="34" charset="0"/>
              </a:rPr>
              <a:t>Environmental Sustainability in Healthcare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F3E81F-2749-12A0-F822-03290F0055AC}"/>
              </a:ext>
            </a:extLst>
          </p:cNvPr>
          <p:cNvGrpSpPr/>
          <p:nvPr/>
        </p:nvGrpSpPr>
        <p:grpSpPr>
          <a:xfrm>
            <a:off x="0" y="0"/>
            <a:ext cx="12192000" cy="324000"/>
            <a:chOff x="0" y="0"/>
            <a:chExt cx="12192000" cy="324000"/>
          </a:xfrm>
          <a:solidFill>
            <a:srgbClr val="00B050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A5C7141-A2A3-1EA6-C4D6-DD3905926E56}"/>
                </a:ext>
              </a:extLst>
            </p:cNvPr>
            <p:cNvSpPr/>
            <p:nvPr/>
          </p:nvSpPr>
          <p:spPr>
            <a:xfrm>
              <a:off x="0" y="0"/>
              <a:ext cx="12192000" cy="3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38096E17-AF43-860C-1073-8929436BA42E}"/>
                </a:ext>
              </a:extLst>
            </p:cNvPr>
            <p:cNvSpPr txBox="1">
              <a:spLocks/>
            </p:cNvSpPr>
            <p:nvPr/>
          </p:nvSpPr>
          <p:spPr>
            <a:xfrm>
              <a:off x="1396845" y="50489"/>
              <a:ext cx="9296710" cy="249282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100" spc="110" dirty="0">
                  <a:solidFill>
                    <a:srgbClr val="E2E2E2"/>
                  </a:solidFill>
                  <a:latin typeface="Avenir Next LT Pro" panose="020B0504020202020204" pitchFamily="34" charset="0"/>
                  <a:ea typeface="Verdana" panose="020B0604030504040204" pitchFamily="34" charset="0"/>
                  <a:cs typeface="Lao UI" panose="020B0604020202020204" pitchFamily="34" charset="0"/>
                </a:rPr>
                <a:t>Sustainability in Healthcare for Foundation Doctors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1827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8FD4D-C623-6837-7154-D9C018A35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9756875-B316-D795-5F8D-C65DC395D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709" y="1909270"/>
            <a:ext cx="3368071" cy="1101713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Aft>
                <a:spcPts val="800"/>
              </a:spcAft>
              <a:buNone/>
            </a:pPr>
            <a:r>
              <a:rPr lang="en-GB" sz="2200" spc="-20" dirty="0">
                <a:solidFill>
                  <a:srgbClr val="00B0F0"/>
                </a:solidFill>
                <a:latin typeface="Avenir Next LT Pro" panose="020B0504020202020204" pitchFamily="34" charset="0"/>
              </a:rPr>
              <a:t>What does sustainability in healthcare mean?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A23B09-6AE1-B086-652D-20E12950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051"/>
            <a:ext cx="10515600" cy="8763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venir Next LT Pro Demi" panose="020B0704020202020204" pitchFamily="34" charset="0"/>
              </a:rPr>
              <a:t>Outline</a:t>
            </a:r>
          </a:p>
        </p:txBody>
      </p:sp>
      <p:pic>
        <p:nvPicPr>
          <p:cNvPr id="11" name="Graphic 10" descr="Questions with solid fill">
            <a:extLst>
              <a:ext uri="{FF2B5EF4-FFF2-40B4-BE49-F238E27FC236}">
                <a16:creationId xmlns:a16="http://schemas.microsoft.com/office/drawing/2014/main" id="{7F880A4E-AAB8-61F0-B606-64CB90087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84484" y="5029323"/>
            <a:ext cx="1080000" cy="1080000"/>
          </a:xfrm>
          <a:prstGeom prst="rect">
            <a:avLst/>
          </a:prstGeom>
        </p:spPr>
      </p:pic>
      <p:pic>
        <p:nvPicPr>
          <p:cNvPr id="13" name="Graphic 12" descr="Badge Question Mark with solid fill">
            <a:extLst>
              <a:ext uri="{FF2B5EF4-FFF2-40B4-BE49-F238E27FC236}">
                <a16:creationId xmlns:a16="http://schemas.microsoft.com/office/drawing/2014/main" id="{5AC6EA3E-13CC-EF52-AC46-DB87543499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8276" y="1828677"/>
            <a:ext cx="1080000" cy="1080000"/>
          </a:xfrm>
          <a:prstGeom prst="rect">
            <a:avLst/>
          </a:prstGeom>
        </p:spPr>
      </p:pic>
      <p:pic>
        <p:nvPicPr>
          <p:cNvPr id="15" name="Graphic 14" descr="Open hand with plant with solid fill">
            <a:extLst>
              <a:ext uri="{FF2B5EF4-FFF2-40B4-BE49-F238E27FC236}">
                <a16:creationId xmlns:a16="http://schemas.microsoft.com/office/drawing/2014/main" id="{FA0AE6D8-69CC-5515-C3B9-F87F019C28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30695" y="1828677"/>
            <a:ext cx="1080000" cy="1080000"/>
          </a:xfrm>
          <a:prstGeom prst="rect">
            <a:avLst/>
          </a:prstGeom>
        </p:spPr>
      </p:pic>
      <p:pic>
        <p:nvPicPr>
          <p:cNvPr id="17" name="Graphic 16" descr="Connections with solid fill">
            <a:extLst>
              <a:ext uri="{FF2B5EF4-FFF2-40B4-BE49-F238E27FC236}">
                <a16:creationId xmlns:a16="http://schemas.microsoft.com/office/drawing/2014/main" id="{B996B7FB-7480-AB56-89BC-CF53C1C8B2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8276" y="3457488"/>
            <a:ext cx="1080000" cy="1080000"/>
          </a:xfrm>
          <a:prstGeom prst="rect">
            <a:avLst/>
          </a:prstGeom>
        </p:spPr>
      </p:pic>
      <p:pic>
        <p:nvPicPr>
          <p:cNvPr id="19" name="Graphic 18" descr="Coins with solid fill">
            <a:extLst>
              <a:ext uri="{FF2B5EF4-FFF2-40B4-BE49-F238E27FC236}">
                <a16:creationId xmlns:a16="http://schemas.microsoft.com/office/drawing/2014/main" id="{8A5DB68D-5673-4A4C-3D50-7DE219B873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30695" y="3429000"/>
            <a:ext cx="1080000" cy="1080000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E5A63E7-0017-29BB-7ECD-40C467168C9E}"/>
              </a:ext>
            </a:extLst>
          </p:cNvPr>
          <p:cNvSpPr txBox="1">
            <a:spLocks/>
          </p:cNvSpPr>
          <p:nvPr/>
        </p:nvSpPr>
        <p:spPr>
          <a:xfrm>
            <a:off x="7888626" y="2046541"/>
            <a:ext cx="3855150" cy="1101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2200" spc="-20" dirty="0">
                <a:solidFill>
                  <a:srgbClr val="00B050"/>
                </a:solidFill>
                <a:latin typeface="Avenir Next LT Pro" panose="020B0504020202020204" pitchFamily="34" charset="0"/>
              </a:rPr>
              <a:t>Environmental sustainability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390D219-323D-E996-0152-C653588070D8}"/>
              </a:ext>
            </a:extLst>
          </p:cNvPr>
          <p:cNvSpPr txBox="1">
            <a:spLocks/>
          </p:cNvSpPr>
          <p:nvPr/>
        </p:nvSpPr>
        <p:spPr>
          <a:xfrm>
            <a:off x="2279709" y="3626318"/>
            <a:ext cx="3368071" cy="1101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2200" spc="-20" dirty="0">
                <a:solidFill>
                  <a:srgbClr val="FF0000"/>
                </a:solidFill>
                <a:latin typeface="Avenir Next LT Pro" panose="020B0504020202020204" pitchFamily="34" charset="0"/>
              </a:rPr>
              <a:t>Social sustainability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C266BDC-9AD7-6157-820D-382BBF561041}"/>
              </a:ext>
            </a:extLst>
          </p:cNvPr>
          <p:cNvSpPr txBox="1">
            <a:spLocks/>
          </p:cNvSpPr>
          <p:nvPr/>
        </p:nvSpPr>
        <p:spPr>
          <a:xfrm>
            <a:off x="7888626" y="3586312"/>
            <a:ext cx="3368071" cy="1101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2200" spc="-20" dirty="0">
                <a:solidFill>
                  <a:srgbClr val="FFC000"/>
                </a:solidFill>
                <a:latin typeface="Avenir Next LT Pro" panose="020B0504020202020204" pitchFamily="34" charset="0"/>
              </a:rPr>
              <a:t>Economic sustainability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40BC622-8F5C-88E0-D023-14CED7AF934F}"/>
              </a:ext>
            </a:extLst>
          </p:cNvPr>
          <p:cNvSpPr txBox="1">
            <a:spLocks/>
          </p:cNvSpPr>
          <p:nvPr/>
        </p:nvSpPr>
        <p:spPr>
          <a:xfrm>
            <a:off x="7888625" y="5245610"/>
            <a:ext cx="3368071" cy="1101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2400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rPr>
              <a:t>Discussion / Q&amp;A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4F5C3F-C5A0-BA5B-1B75-D84C14DE90FF}"/>
              </a:ext>
            </a:extLst>
          </p:cNvPr>
          <p:cNvGrpSpPr/>
          <p:nvPr/>
        </p:nvGrpSpPr>
        <p:grpSpPr>
          <a:xfrm>
            <a:off x="0" y="0"/>
            <a:ext cx="12192000" cy="324000"/>
            <a:chOff x="0" y="0"/>
            <a:chExt cx="12192000" cy="324000"/>
          </a:xfrm>
          <a:solidFill>
            <a:srgbClr val="81AE26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A12525C-5789-C59A-8D52-BA5AFEE7D3F1}"/>
                </a:ext>
              </a:extLst>
            </p:cNvPr>
            <p:cNvSpPr/>
            <p:nvPr/>
          </p:nvSpPr>
          <p:spPr>
            <a:xfrm>
              <a:off x="0" y="0"/>
              <a:ext cx="12192000" cy="3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A784B0CC-7A7C-674C-9049-C2171A8610DE}"/>
                </a:ext>
              </a:extLst>
            </p:cNvPr>
            <p:cNvSpPr txBox="1">
              <a:spLocks/>
            </p:cNvSpPr>
            <p:nvPr/>
          </p:nvSpPr>
          <p:spPr>
            <a:xfrm>
              <a:off x="1396845" y="50489"/>
              <a:ext cx="9296710" cy="249282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100" spc="110" dirty="0">
                  <a:solidFill>
                    <a:srgbClr val="E2E2E2"/>
                  </a:solidFill>
                  <a:latin typeface="Avenir Next LT Pro" panose="020B0504020202020204" pitchFamily="34" charset="0"/>
                  <a:ea typeface="Verdana" panose="020B0604030504040204" pitchFamily="34" charset="0"/>
                  <a:cs typeface="Lao UI" panose="020B0604020202020204" pitchFamily="34" charset="0"/>
                </a:rPr>
                <a:t>Sustainability in Healthcare for Foundation Doctors</a:t>
              </a:r>
            </a:p>
          </p:txBody>
        </p:sp>
      </p:grp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91E8173-E306-C7FC-13B6-8EC0BF1981EF}"/>
              </a:ext>
            </a:extLst>
          </p:cNvPr>
          <p:cNvSpPr txBox="1">
            <a:spLocks/>
          </p:cNvSpPr>
          <p:nvPr/>
        </p:nvSpPr>
        <p:spPr>
          <a:xfrm>
            <a:off x="2279709" y="5086299"/>
            <a:ext cx="3368071" cy="1101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2200" spc="-20" dirty="0">
                <a:solidFill>
                  <a:srgbClr val="7030A0"/>
                </a:solidFill>
                <a:latin typeface="Avenir Next LT Pro" panose="020B0504020202020204" pitchFamily="34" charset="0"/>
              </a:rPr>
              <a:t>Actionable tips for foundation doctors</a:t>
            </a:r>
          </a:p>
        </p:txBody>
      </p:sp>
      <p:pic>
        <p:nvPicPr>
          <p:cNvPr id="32" name="Graphic 31" descr="Stethoscope with solid fill">
            <a:extLst>
              <a:ext uri="{FF2B5EF4-FFF2-40B4-BE49-F238E27FC236}">
                <a16:creationId xmlns:a16="http://schemas.microsoft.com/office/drawing/2014/main" id="{574E2887-FC59-6326-623D-47F4968F38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86181" y="5086299"/>
            <a:ext cx="1080000" cy="102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31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2A7E6E3-F39D-9B1C-342F-C25DBCCD3DC8}"/>
              </a:ext>
            </a:extLst>
          </p:cNvPr>
          <p:cNvGrpSpPr/>
          <p:nvPr/>
        </p:nvGrpSpPr>
        <p:grpSpPr>
          <a:xfrm>
            <a:off x="7082786" y="1749845"/>
            <a:ext cx="5090481" cy="4938705"/>
            <a:chOff x="6802329" y="1671687"/>
            <a:chExt cx="5090481" cy="493870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2AAC7BE-853F-6DF1-F8EF-7CFC26C50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2329" y="1671687"/>
              <a:ext cx="4896333" cy="41316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EA165D63-35D8-65C2-157F-6E7CCDECA0E2}"/>
                </a:ext>
              </a:extLst>
            </p:cNvPr>
            <p:cNvSpPr txBox="1">
              <a:spLocks/>
            </p:cNvSpPr>
            <p:nvPr/>
          </p:nvSpPr>
          <p:spPr>
            <a:xfrm>
              <a:off x="6827144" y="5893283"/>
              <a:ext cx="5065666" cy="71710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30000"/>
                </a:lnSpc>
                <a:spcAft>
                  <a:spcPts val="800"/>
                </a:spcAft>
                <a:buNone/>
              </a:pPr>
              <a:r>
                <a:rPr lang="en-GB" sz="1050" i="1" spc="-20" dirty="0">
                  <a:latin typeface="Avenir Next LT Pro Light" panose="020B0304020202020204" pitchFamily="34" charset="0"/>
                </a:rPr>
                <a:t>Outcomes for Graduates. General Medical Council; 2018.</a:t>
              </a: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19CF7D-7F00-51BA-F526-D6744A610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96130"/>
            <a:ext cx="6018226" cy="4538329"/>
          </a:xfrm>
        </p:spPr>
        <p:txBody>
          <a:bodyPr>
            <a:normAutofit/>
          </a:bodyPr>
          <a:lstStyle/>
          <a:p>
            <a:pPr marL="252000" indent="-252000">
              <a:lnSpc>
                <a:spcPct val="130000"/>
              </a:lnSpc>
              <a:spcAft>
                <a:spcPts val="800"/>
              </a:spcAft>
            </a:pPr>
            <a:r>
              <a:rPr lang="en-GB" sz="1750" spc="-20" dirty="0">
                <a:latin typeface="Avenir Next LT Pro Light" panose="020B0304020202020204" pitchFamily="34" charset="0"/>
              </a:rPr>
              <a:t>Healthcare accounts for </a:t>
            </a:r>
            <a:r>
              <a:rPr lang="en-GB" sz="1750" spc="-20" dirty="0">
                <a:latin typeface="Avenir Next LT Pro Demi" panose="020B0704020202020204" pitchFamily="34" charset="0"/>
              </a:rPr>
              <a:t>4.4% of global CO</a:t>
            </a:r>
            <a:r>
              <a:rPr lang="en-GB" sz="1750" spc="-20" baseline="-25000" dirty="0">
                <a:latin typeface="Avenir Next LT Pro Demi" panose="020B0704020202020204" pitchFamily="34" charset="0"/>
              </a:rPr>
              <a:t>2</a:t>
            </a:r>
            <a:r>
              <a:rPr lang="en-GB" sz="1750" spc="-20" dirty="0">
                <a:latin typeface="Avenir Next LT Pro Demi" panose="020B0704020202020204" pitchFamily="34" charset="0"/>
              </a:rPr>
              <a:t> emissions </a:t>
            </a:r>
            <a:r>
              <a:rPr lang="en-GB" sz="1750" spc="-20" baseline="30000" dirty="0">
                <a:latin typeface="Avenir Next LT Pro Light" panose="020B0304020202020204" pitchFamily="34" charset="0"/>
              </a:rPr>
              <a:t>2</a:t>
            </a:r>
            <a:endParaRPr lang="en-GB" sz="1750" spc="-20" dirty="0">
              <a:latin typeface="Avenir Next LT Pro Light" panose="020B0304020202020204" pitchFamily="34" charset="0"/>
            </a:endParaRPr>
          </a:p>
          <a:p>
            <a:pPr marL="252000" indent="-252000">
              <a:lnSpc>
                <a:spcPct val="130000"/>
              </a:lnSpc>
              <a:spcAft>
                <a:spcPts val="800"/>
              </a:spcAft>
            </a:pPr>
            <a:r>
              <a:rPr lang="en-GB" sz="1750" spc="-20" dirty="0">
                <a:latin typeface="Avenir Next LT Pro Light" panose="020B0304020202020204" pitchFamily="34" charset="0"/>
              </a:rPr>
              <a:t>NHS England directly accounts for 4% of England’s greenhouse gas emissions </a:t>
            </a:r>
            <a:r>
              <a:rPr lang="en-GB" sz="1750" spc="-20" baseline="30000" dirty="0">
                <a:latin typeface="Avenir Next LT Pro Light" panose="020B0304020202020204" pitchFamily="34" charset="0"/>
              </a:rPr>
              <a:t>3</a:t>
            </a:r>
          </a:p>
          <a:p>
            <a:pPr marL="252000" indent="-252000">
              <a:lnSpc>
                <a:spcPct val="130000"/>
              </a:lnSpc>
              <a:spcAft>
                <a:spcPts val="800"/>
              </a:spcAft>
            </a:pPr>
            <a:r>
              <a:rPr lang="en-GB" sz="1750" spc="-20" dirty="0">
                <a:latin typeface="Avenir Next LT Pro Light" panose="020B0304020202020204" pitchFamily="34" charset="0"/>
              </a:rPr>
              <a:t>NHS has committed to being </a:t>
            </a:r>
            <a:r>
              <a:rPr lang="en-GB" sz="1750" b="1" spc="-20" dirty="0">
                <a:latin typeface="Avenir Next LT Pro Demi" panose="020B0704020202020204" pitchFamily="34" charset="0"/>
              </a:rPr>
              <a:t>net zero by 2045 </a:t>
            </a:r>
            <a:r>
              <a:rPr lang="en-GB" sz="1750" spc="-20" baseline="30000" dirty="0">
                <a:latin typeface="Avenir Next LT Pro Light" panose="020B0304020202020204" pitchFamily="34" charset="0"/>
              </a:rPr>
              <a:t>3</a:t>
            </a:r>
            <a:endParaRPr lang="en-GB" sz="1750" spc="-20" dirty="0">
              <a:latin typeface="Avenir Next LT Pro Light" panose="020B0304020202020204" pitchFamily="34" charset="0"/>
            </a:endParaRPr>
          </a:p>
          <a:p>
            <a:pPr marL="252000" indent="-252000">
              <a:lnSpc>
                <a:spcPct val="130000"/>
              </a:lnSpc>
              <a:spcAft>
                <a:spcPts val="800"/>
              </a:spcAft>
            </a:pPr>
            <a:r>
              <a:rPr lang="en-GB" sz="1750" spc="-20" dirty="0">
                <a:latin typeface="Avenir Next LT Pro Demi" panose="020B0704020202020204" pitchFamily="34" charset="0"/>
              </a:rPr>
              <a:t>GMC mandates</a:t>
            </a:r>
            <a:r>
              <a:rPr lang="en-GB" sz="1750" spc="-20" dirty="0">
                <a:latin typeface="Avenir Next LT Pro Light" panose="020B0304020202020204" pitchFamily="34" charset="0"/>
              </a:rPr>
              <a:t> awareness of sustainability issues in the curriculum for newly qualified doctors </a:t>
            </a:r>
            <a:r>
              <a:rPr lang="en-GB" sz="1750" spc="-20" baseline="30000" dirty="0">
                <a:latin typeface="Avenir Next LT Pro Light" panose="020B0304020202020204" pitchFamily="34" charset="0"/>
              </a:rPr>
              <a:t>4</a:t>
            </a:r>
            <a:endParaRPr lang="en-GB" sz="1750" spc="-20" dirty="0">
              <a:latin typeface="Avenir Next LT Pro Light" panose="020B0304020202020204" pitchFamily="34" charset="0"/>
            </a:endParaRPr>
          </a:p>
          <a:p>
            <a:pPr marL="252000" indent="-252000">
              <a:lnSpc>
                <a:spcPct val="130000"/>
              </a:lnSpc>
              <a:spcAft>
                <a:spcPts val="800"/>
              </a:spcAft>
            </a:pPr>
            <a:r>
              <a:rPr lang="en-GB" sz="100" spc="-20" dirty="0">
                <a:latin typeface="Avenir Next LT Pro Light" panose="020B03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i="1" spc="-20" dirty="0">
                <a:latin typeface="Avenir Next LT Pro Light" panose="020B0304020202020204" pitchFamily="34" charset="0"/>
              </a:rPr>
              <a:t>2. Pencheon D, Wight J. Making healthcare and health systems net zero. BMJ; 2020.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i="1" spc="-20" dirty="0">
                <a:latin typeface="Avenir Next LT Pro Light" panose="020B0304020202020204" pitchFamily="34" charset="0"/>
              </a:rPr>
              <a:t>3. Delivering a Net Zero National Health Service. NHS England and NHS Improvement; 2020.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i="1" spc="-20" dirty="0">
                <a:latin typeface="Avenir Next LT Pro Light" panose="020B0304020202020204" pitchFamily="34" charset="0"/>
              </a:rPr>
              <a:t>4. Outcomes for Graduates. General Medical Council; 2018</a:t>
            </a:r>
          </a:p>
          <a:p>
            <a:pPr marL="252000" indent="-252000">
              <a:lnSpc>
                <a:spcPct val="130000"/>
              </a:lnSpc>
              <a:spcAft>
                <a:spcPts val="800"/>
              </a:spcAft>
            </a:pPr>
            <a:endParaRPr lang="en-GB" sz="1800" spc="-20" dirty="0">
              <a:latin typeface="Avenir Next LT Pro Light" panose="020B03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44187F-7A8C-3E71-114E-D7D25E72C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051"/>
            <a:ext cx="10515600" cy="8763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venir Next LT Pro Demi" panose="020B0704020202020204" pitchFamily="34" charset="0"/>
              </a:rPr>
              <a:t>Environmental Sustainability in Healthcare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E0DC6A4-ECE3-7635-E472-C30BDB7A2ECA}"/>
              </a:ext>
            </a:extLst>
          </p:cNvPr>
          <p:cNvGrpSpPr/>
          <p:nvPr/>
        </p:nvGrpSpPr>
        <p:grpSpPr>
          <a:xfrm>
            <a:off x="0" y="0"/>
            <a:ext cx="12192000" cy="324000"/>
            <a:chOff x="0" y="0"/>
            <a:chExt cx="12192000" cy="324000"/>
          </a:xfrm>
          <a:solidFill>
            <a:srgbClr val="00B050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FE16E75-1C17-978B-6941-0E3F27466ACE}"/>
                </a:ext>
              </a:extLst>
            </p:cNvPr>
            <p:cNvSpPr/>
            <p:nvPr/>
          </p:nvSpPr>
          <p:spPr>
            <a:xfrm>
              <a:off x="0" y="0"/>
              <a:ext cx="12192000" cy="3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56EAFECB-BA76-83B2-1A57-1D90D3EBEF85}"/>
                </a:ext>
              </a:extLst>
            </p:cNvPr>
            <p:cNvSpPr txBox="1">
              <a:spLocks/>
            </p:cNvSpPr>
            <p:nvPr/>
          </p:nvSpPr>
          <p:spPr>
            <a:xfrm>
              <a:off x="1396845" y="50489"/>
              <a:ext cx="9296710" cy="249282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100" spc="110" dirty="0">
                  <a:solidFill>
                    <a:srgbClr val="E2E2E2"/>
                  </a:solidFill>
                  <a:latin typeface="Avenir Next LT Pro" panose="020B0504020202020204" pitchFamily="34" charset="0"/>
                  <a:ea typeface="Verdana" panose="020B0604030504040204" pitchFamily="34" charset="0"/>
                  <a:cs typeface="Lao UI" panose="020B0604020202020204" pitchFamily="34" charset="0"/>
                </a:rPr>
                <a:t>Sustainability in Healthcare for Foundation Doctors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9581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0AB8A-8EE9-661E-733A-A12084569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19678B-48DC-46D0-7B97-7B184A3F402C}"/>
              </a:ext>
            </a:extLst>
          </p:cNvPr>
          <p:cNvSpPr txBox="1">
            <a:spLocks/>
          </p:cNvSpPr>
          <p:nvPr/>
        </p:nvSpPr>
        <p:spPr>
          <a:xfrm>
            <a:off x="3733801" y="6402792"/>
            <a:ext cx="4724397" cy="342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Aft>
                <a:spcPts val="800"/>
              </a:spcAft>
              <a:buNone/>
            </a:pPr>
            <a:r>
              <a:rPr lang="en-GB" sz="1050" i="1" spc="-20" dirty="0">
                <a:latin typeface="Avenir Next LT Pro Light" panose="020B0304020202020204" pitchFamily="34" charset="0"/>
              </a:rPr>
              <a:t>Delivering a ‘Net Zero’ National Health Service. NHS England; 2020.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C1303D-28FA-41E1-0B49-F2BAD1210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051"/>
            <a:ext cx="10515600" cy="8763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venir Next LT Pro Demi" panose="020B0704020202020204" pitchFamily="34" charset="0"/>
              </a:rPr>
              <a:t>Environmental Sustainability in Healthcare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19B35CD-8646-7993-BE99-27383CF6B168}"/>
              </a:ext>
            </a:extLst>
          </p:cNvPr>
          <p:cNvGrpSpPr/>
          <p:nvPr/>
        </p:nvGrpSpPr>
        <p:grpSpPr>
          <a:xfrm>
            <a:off x="0" y="0"/>
            <a:ext cx="12192000" cy="324000"/>
            <a:chOff x="0" y="0"/>
            <a:chExt cx="12192000" cy="324000"/>
          </a:xfrm>
          <a:solidFill>
            <a:srgbClr val="00B050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42074EC-8ED8-FAEE-BF9A-4F9A3AE2F78D}"/>
                </a:ext>
              </a:extLst>
            </p:cNvPr>
            <p:cNvSpPr/>
            <p:nvPr/>
          </p:nvSpPr>
          <p:spPr>
            <a:xfrm>
              <a:off x="0" y="0"/>
              <a:ext cx="12192000" cy="3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45AAD482-7B49-255F-4CE1-156C5C3825F2}"/>
                </a:ext>
              </a:extLst>
            </p:cNvPr>
            <p:cNvSpPr txBox="1">
              <a:spLocks/>
            </p:cNvSpPr>
            <p:nvPr/>
          </p:nvSpPr>
          <p:spPr>
            <a:xfrm>
              <a:off x="1396845" y="50489"/>
              <a:ext cx="9296710" cy="249282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100" spc="110" dirty="0">
                  <a:solidFill>
                    <a:srgbClr val="E2E2E2"/>
                  </a:solidFill>
                  <a:latin typeface="Avenir Next LT Pro" panose="020B0504020202020204" pitchFamily="34" charset="0"/>
                  <a:ea typeface="Verdana" panose="020B0604030504040204" pitchFamily="34" charset="0"/>
                  <a:cs typeface="Lao UI" panose="020B0604020202020204" pitchFamily="34" charset="0"/>
                </a:rPr>
                <a:t>Sustainability in Healthcare for Foundation Doctors</a:t>
              </a:r>
            </a:p>
          </p:txBody>
        </p:sp>
      </p:grpSp>
      <p:pic>
        <p:nvPicPr>
          <p:cNvPr id="1026" name="Picture 2" descr="Greener NHS » Delivering a net zero NHS">
            <a:extLst>
              <a:ext uri="{FF2B5EF4-FFF2-40B4-BE49-F238E27FC236}">
                <a16:creationId xmlns:a16="http://schemas.microsoft.com/office/drawing/2014/main" id="{9EE5F6C6-000C-F3F2-1163-A01CEE84B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66" y="1598855"/>
            <a:ext cx="4991868" cy="48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648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67CE7-60BC-29E3-E866-4D8E1AFE2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487DA-CCAB-2F65-7D19-13514932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051"/>
            <a:ext cx="10515600" cy="8763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venir Next LT Pro Demi" panose="020B0704020202020204" pitchFamily="34" charset="0"/>
              </a:rPr>
              <a:t>Environmental Sustainability in Healthcare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3C8FE0-AD92-A17B-166B-7107402E9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6130"/>
            <a:ext cx="6637020" cy="481321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Aft>
                <a:spcPts val="800"/>
              </a:spcAft>
              <a:buNone/>
            </a:pPr>
            <a:r>
              <a:rPr lang="en-GB" sz="2000" spc="-20" dirty="0">
                <a:solidFill>
                  <a:srgbClr val="00B050"/>
                </a:solidFill>
                <a:latin typeface="Avenir Next LT Pro Demi" panose="020B0704020202020204" pitchFamily="34" charset="0"/>
              </a:rPr>
              <a:t>Case study – Great Ormond Street Hospital </a:t>
            </a:r>
          </a:p>
          <a:p>
            <a:pPr marL="252000" indent="-252000">
              <a:lnSpc>
                <a:spcPct val="130000"/>
              </a:lnSpc>
              <a:spcAft>
                <a:spcPts val="800"/>
              </a:spcAft>
            </a:pPr>
            <a:r>
              <a:rPr lang="en-GB" sz="1800" spc="-20" dirty="0">
                <a:latin typeface="Avenir Next LT Pro Light" panose="020B0304020202020204" pitchFamily="34" charset="0"/>
              </a:rPr>
              <a:t>Implemented measures to </a:t>
            </a:r>
            <a:r>
              <a:rPr lang="en-GB" sz="1800" spc="-20" dirty="0">
                <a:latin typeface="Avenir Next LT Pro Demi" panose="020B0704020202020204" pitchFamily="34" charset="0"/>
              </a:rPr>
              <a:t>reduce carbon emissions by 50% by 2030</a:t>
            </a:r>
            <a:r>
              <a:rPr lang="en-GB" sz="1800" spc="-20" dirty="0">
                <a:latin typeface="Avenir Next LT Pro Light" panose="020B0304020202020204" pitchFamily="34" charset="0"/>
              </a:rPr>
              <a:t>, including energy-efficient lighting, heating systems, and sourcing renewable energy</a:t>
            </a:r>
          </a:p>
          <a:p>
            <a:pPr marL="252000" indent="-252000">
              <a:lnSpc>
                <a:spcPct val="130000"/>
              </a:lnSpc>
              <a:spcAft>
                <a:spcPts val="800"/>
              </a:spcAft>
            </a:pPr>
            <a:r>
              <a:rPr lang="en-GB" sz="1800" spc="-20" dirty="0">
                <a:latin typeface="Avenir Next LT Pro Light" panose="020B0304020202020204" pitchFamily="34" charset="0"/>
              </a:rPr>
              <a:t> Have a hospital-wide </a:t>
            </a:r>
            <a:r>
              <a:rPr lang="en-GB" sz="1800" spc="-20" dirty="0">
                <a:latin typeface="Avenir Next LT Pro Demi" panose="020B0704020202020204" pitchFamily="34" charset="0"/>
              </a:rPr>
              <a:t>waste recycling programme</a:t>
            </a:r>
          </a:p>
          <a:p>
            <a:pPr marL="252000" indent="-252000">
              <a:lnSpc>
                <a:spcPct val="130000"/>
              </a:lnSpc>
              <a:spcAft>
                <a:spcPts val="800"/>
              </a:spcAft>
            </a:pPr>
            <a:r>
              <a:rPr lang="en-GB" sz="1800" spc="-20" dirty="0">
                <a:latin typeface="Avenir Next LT Pro Light" panose="020B0304020202020204" pitchFamily="34" charset="0"/>
              </a:rPr>
              <a:t>Sustainability plan includes </a:t>
            </a:r>
            <a:r>
              <a:rPr lang="en-GB" sz="1800" spc="-20" dirty="0">
                <a:latin typeface="Avenir Next LT Pro Demi" panose="020B0704020202020204" pitchFamily="34" charset="0"/>
              </a:rPr>
              <a:t>biodiversity and green spaces</a:t>
            </a:r>
          </a:p>
          <a:p>
            <a:pPr marL="252000" indent="-252000">
              <a:lnSpc>
                <a:spcPct val="130000"/>
              </a:lnSpc>
              <a:spcAft>
                <a:spcPts val="800"/>
              </a:spcAft>
            </a:pPr>
            <a:r>
              <a:rPr lang="en-GB" sz="1800" spc="-20" dirty="0">
                <a:latin typeface="Avenir Next LT Pro Light" panose="020B0304020202020204" pitchFamily="34" charset="0"/>
              </a:rPr>
              <a:t>Values a </a:t>
            </a:r>
            <a:r>
              <a:rPr lang="en-GB" sz="1800" spc="-20" dirty="0">
                <a:latin typeface="Avenir Next LT Pro Demi" panose="020B0704020202020204" pitchFamily="34" charset="0"/>
              </a:rPr>
              <a:t>holistic approach </a:t>
            </a:r>
            <a:r>
              <a:rPr lang="en-GB" sz="1800" spc="-20" dirty="0">
                <a:latin typeface="Avenir Next LT Pro Light" panose="020B0304020202020204" pitchFamily="34" charset="0"/>
              </a:rPr>
              <a:t>involving local and global communities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21A42F-106F-65FE-AC31-2604CA1BEB74}"/>
              </a:ext>
            </a:extLst>
          </p:cNvPr>
          <p:cNvSpPr txBox="1">
            <a:spLocks/>
          </p:cNvSpPr>
          <p:nvPr/>
        </p:nvSpPr>
        <p:spPr>
          <a:xfrm>
            <a:off x="1396845" y="50489"/>
            <a:ext cx="9296710" cy="249282"/>
          </a:xfrm>
          <a:prstGeom prst="rect">
            <a:avLst/>
          </a:prstGeom>
          <a:solidFill>
            <a:srgbClr val="81AE2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100" spc="110" dirty="0">
                <a:solidFill>
                  <a:srgbClr val="E2E2E2"/>
                </a:solidFill>
                <a:latin typeface="Avenir Next LT Pro" panose="020B05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  <a:t>Sustainable Healthcare Development Group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FA96F1-1987-5B87-F507-ADD8BB298B50}"/>
              </a:ext>
            </a:extLst>
          </p:cNvPr>
          <p:cNvGrpSpPr/>
          <p:nvPr/>
        </p:nvGrpSpPr>
        <p:grpSpPr>
          <a:xfrm>
            <a:off x="0" y="0"/>
            <a:ext cx="12192000" cy="324000"/>
            <a:chOff x="0" y="0"/>
            <a:chExt cx="12192000" cy="324000"/>
          </a:xfrm>
          <a:solidFill>
            <a:srgbClr val="00B050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53C0B3A-E099-4CEF-6FA3-C2D316F86297}"/>
                </a:ext>
              </a:extLst>
            </p:cNvPr>
            <p:cNvSpPr/>
            <p:nvPr/>
          </p:nvSpPr>
          <p:spPr>
            <a:xfrm>
              <a:off x="0" y="0"/>
              <a:ext cx="12192000" cy="3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9D5CB340-31A3-F5BA-9927-B7986D620D15}"/>
                </a:ext>
              </a:extLst>
            </p:cNvPr>
            <p:cNvSpPr txBox="1">
              <a:spLocks/>
            </p:cNvSpPr>
            <p:nvPr/>
          </p:nvSpPr>
          <p:spPr>
            <a:xfrm>
              <a:off x="1396845" y="50489"/>
              <a:ext cx="9296710" cy="249282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100" spc="110" dirty="0">
                  <a:solidFill>
                    <a:srgbClr val="E2E2E2"/>
                  </a:solidFill>
                  <a:latin typeface="Avenir Next LT Pro" panose="020B0504020202020204" pitchFamily="34" charset="0"/>
                  <a:ea typeface="Verdana" panose="020B0604030504040204" pitchFamily="34" charset="0"/>
                  <a:cs typeface="Lao UI" panose="020B0604020202020204" pitchFamily="34" charset="0"/>
                </a:rPr>
                <a:t>Sustainability in Healthcare for Foundation Doctors</a:t>
              </a:r>
            </a:p>
          </p:txBody>
        </p:sp>
      </p:grpSp>
      <p:pic>
        <p:nvPicPr>
          <p:cNvPr id="11" name="Picture 10">
            <a:hlinkClick r:id="rId2"/>
            <a:extLst>
              <a:ext uri="{FF2B5EF4-FFF2-40B4-BE49-F238E27FC236}">
                <a16:creationId xmlns:a16="http://schemas.microsoft.com/office/drawing/2014/main" id="{D251C09C-E715-C281-C404-1F33B5754C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385" y="3177541"/>
            <a:ext cx="4100346" cy="2899408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CSR - Hitachi">
            <a:extLst>
              <a:ext uri="{FF2B5EF4-FFF2-40B4-BE49-F238E27FC236}">
                <a16:creationId xmlns:a16="http://schemas.microsoft.com/office/drawing/2014/main" id="{305D5F70-662A-212E-849B-85C1292AA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8483" y="1916431"/>
            <a:ext cx="3231069" cy="10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316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70020-713F-1EB8-505E-9D1E0BF84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BE119-48EC-920D-B272-F6C7932D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051"/>
            <a:ext cx="10515600" cy="8763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venir Next LT Pro Demi" panose="020B0704020202020204" pitchFamily="34" charset="0"/>
              </a:rPr>
              <a:t>Environmental Sustainability in Healthcare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FBE6F2-D5A3-7217-3964-BE73C2716D70}"/>
              </a:ext>
            </a:extLst>
          </p:cNvPr>
          <p:cNvSpPr txBox="1">
            <a:spLocks/>
          </p:cNvSpPr>
          <p:nvPr/>
        </p:nvSpPr>
        <p:spPr>
          <a:xfrm>
            <a:off x="1396845" y="50489"/>
            <a:ext cx="9296710" cy="249282"/>
          </a:xfrm>
          <a:prstGeom prst="rect">
            <a:avLst/>
          </a:prstGeom>
          <a:solidFill>
            <a:srgbClr val="81AE2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100" spc="110" dirty="0">
                <a:solidFill>
                  <a:srgbClr val="E2E2E2"/>
                </a:solidFill>
                <a:latin typeface="Avenir Next LT Pro" panose="020B05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  <a:t>Sustainable Healthcare Development Group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4FEA7F1-9B51-9ADF-8586-EFC9ED11F937}"/>
              </a:ext>
            </a:extLst>
          </p:cNvPr>
          <p:cNvGrpSpPr/>
          <p:nvPr/>
        </p:nvGrpSpPr>
        <p:grpSpPr>
          <a:xfrm>
            <a:off x="0" y="0"/>
            <a:ext cx="12192000" cy="324000"/>
            <a:chOff x="0" y="0"/>
            <a:chExt cx="12192000" cy="324000"/>
          </a:xfrm>
          <a:solidFill>
            <a:srgbClr val="00B050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E523EB2-A61C-FBB9-F850-324EAE28250D}"/>
                </a:ext>
              </a:extLst>
            </p:cNvPr>
            <p:cNvSpPr/>
            <p:nvPr/>
          </p:nvSpPr>
          <p:spPr>
            <a:xfrm>
              <a:off x="0" y="0"/>
              <a:ext cx="12192000" cy="3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2D71ACC9-3D57-C24A-8AA1-575363744A1F}"/>
                </a:ext>
              </a:extLst>
            </p:cNvPr>
            <p:cNvSpPr txBox="1">
              <a:spLocks/>
            </p:cNvSpPr>
            <p:nvPr/>
          </p:nvSpPr>
          <p:spPr>
            <a:xfrm>
              <a:off x="1396845" y="50489"/>
              <a:ext cx="9296710" cy="249282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100" spc="110" dirty="0">
                  <a:solidFill>
                    <a:srgbClr val="E2E2E2"/>
                  </a:solidFill>
                  <a:latin typeface="Avenir Next LT Pro" panose="020B0504020202020204" pitchFamily="34" charset="0"/>
                  <a:ea typeface="Verdana" panose="020B0604030504040204" pitchFamily="34" charset="0"/>
                  <a:cs typeface="Lao UI" panose="020B0604020202020204" pitchFamily="34" charset="0"/>
                </a:rPr>
                <a:t>Sustainability in Healthcare for Foundation Doctors</a:t>
              </a: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957694A8-E48D-41A1-E279-7726C4E26AF2}"/>
              </a:ext>
            </a:extLst>
          </p:cNvPr>
          <p:cNvSpPr txBox="1">
            <a:spLocks/>
          </p:cNvSpPr>
          <p:nvPr/>
        </p:nvSpPr>
        <p:spPr>
          <a:xfrm>
            <a:off x="734886" y="2241999"/>
            <a:ext cx="10722228" cy="19654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GB" sz="3200" b="1" spc="-50" dirty="0" err="1">
                <a:solidFill>
                  <a:srgbClr val="00B050"/>
                </a:solidFill>
                <a:latin typeface="Avenir Next LT Pro Light" panose="020B03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  <a:t>Mentimeter</a:t>
            </a:r>
            <a:r>
              <a:rPr lang="en-GB" sz="3200" b="1" spc="-50" dirty="0">
                <a:solidFill>
                  <a:srgbClr val="00B050"/>
                </a:solidFill>
                <a:latin typeface="Avenir Next LT Pro Light" panose="020B03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  <a:t> 2</a:t>
            </a:r>
          </a:p>
          <a:p>
            <a:pPr algn="ctr">
              <a:lnSpc>
                <a:spcPct val="120000"/>
              </a:lnSpc>
            </a:pPr>
            <a:r>
              <a:rPr lang="en-GB" b="1" spc="-50" dirty="0">
                <a:solidFill>
                  <a:srgbClr val="00B050"/>
                </a:solidFill>
                <a:latin typeface="Avenir Next LT Pro Light" panose="020B03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  <a:t>Have you noticed any </a:t>
            </a:r>
            <a:r>
              <a:rPr lang="en-GB" b="1" u="sng" spc="-50" dirty="0">
                <a:solidFill>
                  <a:srgbClr val="00B050"/>
                </a:solidFill>
                <a:latin typeface="Avenir Next LT Pro Demi" panose="020B07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  <a:t>sustainability initiatives in your hospital, trust or health board</a:t>
            </a:r>
            <a:r>
              <a:rPr lang="en-GB" b="1" spc="-50" dirty="0">
                <a:solidFill>
                  <a:srgbClr val="00B050"/>
                </a:solidFill>
                <a:latin typeface="Avenir Next LT Pro Light" panose="020B03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  <a:t>?</a:t>
            </a:r>
          </a:p>
          <a:p>
            <a:pPr algn="ctr">
              <a:lnSpc>
                <a:spcPct val="120000"/>
              </a:lnSpc>
            </a:pPr>
            <a:endParaRPr lang="en-GB" b="1" spc="-50" dirty="0">
              <a:solidFill>
                <a:srgbClr val="00B050"/>
              </a:solidFill>
              <a:latin typeface="Avenir Next LT Pro Light" panose="020B0304020202020204" pitchFamily="34" charset="0"/>
              <a:ea typeface="Verdana" panose="020B0604030504040204" pitchFamily="34" charset="0"/>
              <a:cs typeface="Lao UI" panose="020B0604020202020204" pitchFamily="34" charset="0"/>
            </a:endParaRPr>
          </a:p>
        </p:txBody>
      </p:sp>
      <p:pic>
        <p:nvPicPr>
          <p:cNvPr id="4" name="Picture 2" descr="Mentimeter - Doedactiek">
            <a:extLst>
              <a:ext uri="{FF2B5EF4-FFF2-40B4-BE49-F238E27FC236}">
                <a16:creationId xmlns:a16="http://schemas.microsoft.com/office/drawing/2014/main" id="{DF389F5F-3148-BFB2-09E5-01586D052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3635" y="5313083"/>
            <a:ext cx="1440330" cy="144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715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2D351-B686-5135-68C0-03A7985CE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5B0CB-C00D-AC65-9840-B31259E4B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051"/>
            <a:ext cx="10515600" cy="8763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venir Next LT Pro Demi" panose="020B0704020202020204" pitchFamily="34" charset="0"/>
              </a:rPr>
              <a:t>Social Sustainability in Healthcare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1019F7D-A99C-4B34-AB44-A577FFE00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6130"/>
            <a:ext cx="6491990" cy="4813210"/>
          </a:xfrm>
        </p:spPr>
        <p:txBody>
          <a:bodyPr>
            <a:normAutofit/>
          </a:bodyPr>
          <a:lstStyle/>
          <a:p>
            <a:pPr marL="252000" indent="-252000">
              <a:lnSpc>
                <a:spcPct val="130000"/>
              </a:lnSpc>
              <a:spcAft>
                <a:spcPts val="800"/>
              </a:spcAft>
            </a:pPr>
            <a:r>
              <a:rPr lang="en-GB" sz="1800" spc="-20" dirty="0">
                <a:latin typeface="Avenir Next LT Pro Light" panose="020B0304020202020204" pitchFamily="34" charset="0"/>
              </a:rPr>
              <a:t>NHS has a mission to </a:t>
            </a:r>
            <a:r>
              <a:rPr lang="en-GB" sz="1800" spc="-20" dirty="0">
                <a:latin typeface="Avenir Next LT Pro Demi" panose="020B0704020202020204" pitchFamily="34" charset="0"/>
              </a:rPr>
              <a:t>provide healthcare to all, free at the point of use</a:t>
            </a:r>
            <a:endParaRPr lang="en-GB" sz="1800" spc="-20" dirty="0">
              <a:latin typeface="Avenir Next LT Pro Light" panose="020B0304020202020204" pitchFamily="34" charset="0"/>
            </a:endParaRPr>
          </a:p>
          <a:p>
            <a:pPr marL="252000" indent="-252000">
              <a:lnSpc>
                <a:spcPct val="130000"/>
              </a:lnSpc>
              <a:spcAft>
                <a:spcPts val="800"/>
              </a:spcAft>
            </a:pPr>
            <a:r>
              <a:rPr lang="en-GB" sz="1800" spc="-20" dirty="0">
                <a:latin typeface="Avenir Next LT Pro Light" panose="020B0304020202020204" pitchFamily="34" charset="0"/>
              </a:rPr>
              <a:t>Access and outcomes can still vary significantly by region and socioeconomic status</a:t>
            </a:r>
          </a:p>
          <a:p>
            <a:pPr marL="252000" indent="-252000">
              <a:lnSpc>
                <a:spcPct val="130000"/>
              </a:lnSpc>
              <a:spcAft>
                <a:spcPts val="800"/>
              </a:spcAft>
            </a:pPr>
            <a:r>
              <a:rPr lang="en-GB" sz="1800" spc="-20" dirty="0">
                <a:latin typeface="Avenir Next LT Pro Light" panose="020B0304020202020204" pitchFamily="34" charset="0"/>
              </a:rPr>
              <a:t>Health and healthcare should be integrated into the inner workings of a community</a:t>
            </a:r>
          </a:p>
          <a:p>
            <a:pPr marL="252000" indent="-252000">
              <a:lnSpc>
                <a:spcPct val="130000"/>
              </a:lnSpc>
              <a:spcAft>
                <a:spcPts val="800"/>
              </a:spcAft>
            </a:pPr>
            <a:r>
              <a:rPr lang="en-GB" sz="1800" spc="-20" dirty="0">
                <a:latin typeface="Avenir Next LT Pro Light" panose="020B0304020202020204" pitchFamily="34" charset="0"/>
              </a:rPr>
              <a:t>Creating a </a:t>
            </a:r>
            <a:r>
              <a:rPr lang="en-GB" sz="1800" spc="-20" dirty="0">
                <a:latin typeface="Avenir Next LT Pro Demi" panose="020B0704020202020204" pitchFamily="34" charset="0"/>
              </a:rPr>
              <a:t>positive work culture </a:t>
            </a:r>
            <a:r>
              <a:rPr lang="en-GB" sz="1800" spc="-20" dirty="0">
                <a:latin typeface="Avenir Next LT Pro Light" panose="020B0304020202020204" pitchFamily="34" charset="0"/>
              </a:rPr>
              <a:t>and </a:t>
            </a:r>
            <a:r>
              <a:rPr lang="en-GB" sz="1800" spc="-20" dirty="0">
                <a:latin typeface="Avenir Next LT Pro Demi" panose="020B0704020202020204" pitchFamily="34" charset="0"/>
              </a:rPr>
              <a:t>promoting mental health and wellbeing </a:t>
            </a:r>
            <a:r>
              <a:rPr lang="en-GB" sz="1800" spc="-20" dirty="0">
                <a:latin typeface="Avenir Next LT Pro Light" panose="020B0304020202020204" pitchFamily="34" charset="0"/>
              </a:rPr>
              <a:t>amongst staff can help sustain the workforce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78DC2F-1BE2-E1A4-943D-1A853CB0D303}"/>
              </a:ext>
            </a:extLst>
          </p:cNvPr>
          <p:cNvSpPr txBox="1">
            <a:spLocks/>
          </p:cNvSpPr>
          <p:nvPr/>
        </p:nvSpPr>
        <p:spPr>
          <a:xfrm>
            <a:off x="1396845" y="50489"/>
            <a:ext cx="9296710" cy="249282"/>
          </a:xfrm>
          <a:prstGeom prst="rect">
            <a:avLst/>
          </a:prstGeom>
          <a:solidFill>
            <a:srgbClr val="81AE2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100" spc="110" dirty="0">
                <a:solidFill>
                  <a:srgbClr val="E2E2E2"/>
                </a:solidFill>
                <a:latin typeface="Avenir Next LT Pro" panose="020B05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  <a:t>Sustainable Healthcare Development Group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673934-B8D5-1761-41EE-B4187319B0B4}"/>
              </a:ext>
            </a:extLst>
          </p:cNvPr>
          <p:cNvGrpSpPr/>
          <p:nvPr/>
        </p:nvGrpSpPr>
        <p:grpSpPr>
          <a:xfrm>
            <a:off x="0" y="0"/>
            <a:ext cx="12192000" cy="324000"/>
            <a:chOff x="0" y="0"/>
            <a:chExt cx="12192000" cy="324000"/>
          </a:xfrm>
          <a:solidFill>
            <a:srgbClr val="FF0000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24F4C21-40D5-0B07-163A-6D21969D9010}"/>
                </a:ext>
              </a:extLst>
            </p:cNvPr>
            <p:cNvSpPr/>
            <p:nvPr/>
          </p:nvSpPr>
          <p:spPr>
            <a:xfrm>
              <a:off x="0" y="0"/>
              <a:ext cx="12192000" cy="3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BB476D95-01D4-98A8-DA66-32D03ABA241F}"/>
                </a:ext>
              </a:extLst>
            </p:cNvPr>
            <p:cNvSpPr txBox="1">
              <a:spLocks/>
            </p:cNvSpPr>
            <p:nvPr/>
          </p:nvSpPr>
          <p:spPr>
            <a:xfrm>
              <a:off x="1396845" y="50489"/>
              <a:ext cx="9296710" cy="249282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100" spc="110" dirty="0">
                  <a:solidFill>
                    <a:srgbClr val="E2E2E2"/>
                  </a:solidFill>
                  <a:latin typeface="Avenir Next LT Pro" panose="020B0504020202020204" pitchFamily="34" charset="0"/>
                  <a:ea typeface="Verdana" panose="020B0604030504040204" pitchFamily="34" charset="0"/>
                  <a:cs typeface="Lao UI" panose="020B0604020202020204" pitchFamily="34" charset="0"/>
                </a:rPr>
                <a:t>Sustainability in Healthcare for Foundation Doctors</a:t>
              </a:r>
            </a:p>
          </p:txBody>
        </p:sp>
      </p:grpSp>
      <p:pic>
        <p:nvPicPr>
          <p:cNvPr id="3" name="Google Shape;355;p12">
            <a:hlinkClick r:id="rId2"/>
            <a:extLst>
              <a:ext uri="{FF2B5EF4-FFF2-40B4-BE49-F238E27FC236}">
                <a16:creationId xmlns:a16="http://schemas.microsoft.com/office/drawing/2014/main" id="{C3992941-163C-E29C-83CE-DDDF5FED27A0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046"/>
          <a:stretch/>
        </p:blipFill>
        <p:spPr>
          <a:xfrm>
            <a:off x="8586348" y="1019331"/>
            <a:ext cx="2843651" cy="5583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9521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E881D-8F2F-965D-96C4-20213FD23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09726-2C32-EE44-9630-77ACCDBFB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051"/>
            <a:ext cx="10515600" cy="8763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venir Next LT Pro Demi" panose="020B0704020202020204" pitchFamily="34" charset="0"/>
              </a:rPr>
              <a:t>Social Sustainability in Healthcare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8B02D3-F7DB-FB4D-0345-7EADC723EFD8}"/>
              </a:ext>
            </a:extLst>
          </p:cNvPr>
          <p:cNvSpPr txBox="1">
            <a:spLocks/>
          </p:cNvSpPr>
          <p:nvPr/>
        </p:nvSpPr>
        <p:spPr>
          <a:xfrm>
            <a:off x="1396845" y="50489"/>
            <a:ext cx="9296710" cy="249282"/>
          </a:xfrm>
          <a:prstGeom prst="rect">
            <a:avLst/>
          </a:prstGeom>
          <a:solidFill>
            <a:srgbClr val="81AE2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100" spc="110" dirty="0">
                <a:solidFill>
                  <a:srgbClr val="E2E2E2"/>
                </a:solidFill>
                <a:latin typeface="Avenir Next LT Pro" panose="020B05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  <a:t>Sustainable Healthcare Development Group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471AFDB-4E6F-FBAF-E12B-1E5396462EB7}"/>
              </a:ext>
            </a:extLst>
          </p:cNvPr>
          <p:cNvGrpSpPr/>
          <p:nvPr/>
        </p:nvGrpSpPr>
        <p:grpSpPr>
          <a:xfrm>
            <a:off x="0" y="0"/>
            <a:ext cx="12192000" cy="324000"/>
            <a:chOff x="0" y="0"/>
            <a:chExt cx="12192000" cy="324000"/>
          </a:xfrm>
          <a:solidFill>
            <a:srgbClr val="FF0000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A3E3796-0BB8-AD62-BD56-F9E0B26E35C7}"/>
                </a:ext>
              </a:extLst>
            </p:cNvPr>
            <p:cNvSpPr/>
            <p:nvPr/>
          </p:nvSpPr>
          <p:spPr>
            <a:xfrm>
              <a:off x="0" y="0"/>
              <a:ext cx="12192000" cy="3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62F2B278-F69E-727B-34C5-D089B69EEAD3}"/>
                </a:ext>
              </a:extLst>
            </p:cNvPr>
            <p:cNvSpPr txBox="1">
              <a:spLocks/>
            </p:cNvSpPr>
            <p:nvPr/>
          </p:nvSpPr>
          <p:spPr>
            <a:xfrm>
              <a:off x="1396845" y="50489"/>
              <a:ext cx="9296710" cy="249282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100" spc="110" dirty="0">
                  <a:solidFill>
                    <a:srgbClr val="E2E2E2"/>
                  </a:solidFill>
                  <a:latin typeface="Avenir Next LT Pro" panose="020B0504020202020204" pitchFamily="34" charset="0"/>
                  <a:ea typeface="Verdana" panose="020B0604030504040204" pitchFamily="34" charset="0"/>
                  <a:cs typeface="Lao UI" panose="020B0604020202020204" pitchFamily="34" charset="0"/>
                </a:rPr>
                <a:t>Sustainability in Healthcare for Foundation Doctors</a:t>
              </a:r>
            </a:p>
          </p:txBody>
        </p:sp>
      </p:grpSp>
      <p:pic>
        <p:nvPicPr>
          <p:cNvPr id="4098" name="Picture 2" descr="Is Social Support more important than you think? - Management Weekly">
            <a:extLst>
              <a:ext uri="{FF2B5EF4-FFF2-40B4-BE49-F238E27FC236}">
                <a16:creationId xmlns:a16="http://schemas.microsoft.com/office/drawing/2014/main" id="{7209C47A-CA99-EB63-2BDE-DC4183ADA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6593" y="2631992"/>
            <a:ext cx="4872320" cy="252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E92D51-401B-B2C8-9BD5-A273C3E7B0A9}"/>
              </a:ext>
            </a:extLst>
          </p:cNvPr>
          <p:cNvSpPr txBox="1">
            <a:spLocks/>
          </p:cNvSpPr>
          <p:nvPr/>
        </p:nvSpPr>
        <p:spPr>
          <a:xfrm>
            <a:off x="6045200" y="2362199"/>
            <a:ext cx="5795803" cy="3714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Aft>
                <a:spcPts val="800"/>
              </a:spcAft>
              <a:buNone/>
            </a:pPr>
            <a:r>
              <a:rPr lang="en-GB" sz="2200" spc="-20" dirty="0">
                <a:latin typeface="Avenir Next LT Pro" panose="020B0504020202020204" pitchFamily="34" charset="0"/>
              </a:rPr>
              <a:t>“Equity in health is the </a:t>
            </a:r>
            <a:r>
              <a:rPr lang="en-GB" sz="2200" u="sng" spc="-20" dirty="0">
                <a:solidFill>
                  <a:srgbClr val="FF0000"/>
                </a:solidFill>
                <a:latin typeface="Avenir Next LT Pro Demi" panose="020B0704020202020204" pitchFamily="34" charset="0"/>
              </a:rPr>
              <a:t>absence of systematic disparities in health</a:t>
            </a:r>
            <a:r>
              <a:rPr lang="en-GB" sz="2200" spc="-20" dirty="0">
                <a:solidFill>
                  <a:srgbClr val="FF0000"/>
                </a:solidFill>
                <a:latin typeface="Avenir Next LT Pro Demi" panose="020B0704020202020204" pitchFamily="34" charset="0"/>
              </a:rPr>
              <a:t> </a:t>
            </a:r>
            <a:r>
              <a:rPr lang="en-GB" sz="2200" spc="-20" dirty="0">
                <a:latin typeface="Avenir Next LT Pro" panose="020B0504020202020204" pitchFamily="34" charset="0"/>
              </a:rPr>
              <a:t>(or in the major social determinants of health) between groups with different levels of underlying social advantage/disadvantage.”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00" spc="-20" dirty="0">
              <a:latin typeface="Avenir Next LT Pro" panose="020B0504020202020204" pitchFamily="34" charset="0"/>
            </a:endParaRPr>
          </a:p>
          <a:p>
            <a:pPr marL="0" indent="0" algn="r">
              <a:lnSpc>
                <a:spcPct val="130000"/>
              </a:lnSpc>
              <a:spcAft>
                <a:spcPts val="800"/>
              </a:spcAft>
              <a:buNone/>
            </a:pPr>
            <a:r>
              <a:rPr lang="en-GB" sz="1400" i="1" spc="-20" dirty="0" err="1">
                <a:latin typeface="Avenir Next LT Pro Light" panose="020B0304020202020204" pitchFamily="34" charset="0"/>
              </a:rPr>
              <a:t>Braveman</a:t>
            </a:r>
            <a:r>
              <a:rPr lang="en-GB" sz="1400" i="1" spc="-20" dirty="0">
                <a:latin typeface="Avenir Next LT Pro Light" panose="020B0304020202020204" pitchFamily="34" charset="0"/>
              </a:rPr>
              <a:t> P, </a:t>
            </a:r>
            <a:r>
              <a:rPr lang="en-GB" sz="1400" i="1" spc="-20" dirty="0" err="1">
                <a:latin typeface="Avenir Next LT Pro Light" panose="020B0304020202020204" pitchFamily="34" charset="0"/>
              </a:rPr>
              <a:t>Gruskin</a:t>
            </a:r>
            <a:r>
              <a:rPr lang="en-GB" sz="1400" i="1" spc="-20" dirty="0">
                <a:latin typeface="Avenir Next LT Pro Light" panose="020B0304020202020204" pitchFamily="34" charset="0"/>
              </a:rPr>
              <a:t> S. Defining equity in health. J </a:t>
            </a:r>
            <a:r>
              <a:rPr lang="en-GB" sz="1400" i="1" spc="-20" dirty="0" err="1">
                <a:latin typeface="Avenir Next LT Pro Light" panose="020B0304020202020204" pitchFamily="34" charset="0"/>
              </a:rPr>
              <a:t>Epidemiol</a:t>
            </a:r>
            <a:r>
              <a:rPr lang="en-GB" sz="1400" i="1" spc="-20" dirty="0">
                <a:latin typeface="Avenir Next LT Pro Light" panose="020B0304020202020204" pitchFamily="34" charset="0"/>
              </a:rPr>
              <a:t> Community Health. 2003 Apr;57(4):254-8.</a:t>
            </a:r>
          </a:p>
        </p:txBody>
      </p:sp>
    </p:spTree>
    <p:extLst>
      <p:ext uri="{BB962C8B-B14F-4D97-AF65-F5344CB8AC3E}">
        <p14:creationId xmlns:p14="http://schemas.microsoft.com/office/powerpoint/2010/main" val="1001619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F4E6E-5FF9-2A6B-20E3-2AB333D61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0B548-CF45-8F87-C3AC-613FF7BB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051"/>
            <a:ext cx="10515600" cy="8763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venir Next LT Pro Demi" panose="020B0704020202020204" pitchFamily="34" charset="0"/>
              </a:rPr>
              <a:t>Social Sustainability in Healthcare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D49021-F8E2-4E92-7D6E-0091147D9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6130"/>
            <a:ext cx="6491990" cy="481321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Aft>
                <a:spcPts val="800"/>
              </a:spcAft>
              <a:buNone/>
            </a:pPr>
            <a:r>
              <a:rPr lang="en-GB" sz="2000" spc="-20" dirty="0">
                <a:solidFill>
                  <a:srgbClr val="FF0000"/>
                </a:solidFill>
                <a:latin typeface="Avenir Next LT Pro Demi" panose="020B0704020202020204" pitchFamily="34" charset="0"/>
              </a:rPr>
              <a:t>Case study – NHS Long</a:t>
            </a:r>
            <a:r>
              <a:rPr lang="en-GB" sz="2000" dirty="0">
                <a:solidFill>
                  <a:srgbClr val="FF0000"/>
                </a:solidFill>
                <a:latin typeface="Avenir Next LT Pro Demi" panose="020B0704020202020204" pitchFamily="34" charset="0"/>
              </a:rPr>
              <a:t>-Te</a:t>
            </a:r>
            <a:r>
              <a:rPr lang="en-GB" sz="2000" spc="-20" dirty="0">
                <a:solidFill>
                  <a:srgbClr val="FF0000"/>
                </a:solidFill>
                <a:latin typeface="Avenir Next LT Pro Demi" panose="020B0704020202020204" pitchFamily="34" charset="0"/>
              </a:rPr>
              <a:t>rm Plan</a:t>
            </a:r>
          </a:p>
          <a:p>
            <a:pPr marL="252000" indent="-252000">
              <a:lnSpc>
                <a:spcPct val="130000"/>
              </a:lnSpc>
              <a:spcAft>
                <a:spcPts val="800"/>
              </a:spcAft>
            </a:pPr>
            <a:r>
              <a:rPr lang="en-GB" sz="1800" spc="-20" dirty="0">
                <a:latin typeface="Avenir Next LT Pro Light" panose="020B0304020202020204" pitchFamily="34" charset="0"/>
              </a:rPr>
              <a:t>Chapter 2 – “More NHS action on prevention and health inequalities”</a:t>
            </a:r>
          </a:p>
          <a:p>
            <a:pPr marL="252000" indent="-252000">
              <a:lnSpc>
                <a:spcPct val="130000"/>
              </a:lnSpc>
              <a:spcAft>
                <a:spcPts val="800"/>
              </a:spcAft>
            </a:pPr>
            <a:r>
              <a:rPr lang="en-GB" sz="1800" spc="-20" dirty="0">
                <a:latin typeface="Avenir Next LT Pro Light" panose="020B0304020202020204" pitchFamily="34" charset="0"/>
              </a:rPr>
              <a:t>Focus on </a:t>
            </a:r>
            <a:r>
              <a:rPr lang="en-GB" sz="1800" spc="-20" dirty="0">
                <a:latin typeface="Avenir Next LT Pro Demi" panose="020B0704020202020204" pitchFamily="34" charset="0"/>
              </a:rPr>
              <a:t>reducing health inequalities</a:t>
            </a:r>
            <a:r>
              <a:rPr lang="en-GB" sz="1800" spc="-20" dirty="0">
                <a:latin typeface="Avenir Next LT Pro Light" panose="020B0304020202020204" pitchFamily="34" charset="0"/>
              </a:rPr>
              <a:t> and ensuring that </a:t>
            </a:r>
            <a:r>
              <a:rPr lang="en-GB" sz="1800" spc="-20" dirty="0">
                <a:latin typeface="Avenir Next LT Pro Demi" panose="020B0704020202020204" pitchFamily="34" charset="0"/>
              </a:rPr>
              <a:t>healthcare services are equitable and accessible </a:t>
            </a:r>
            <a:r>
              <a:rPr lang="en-GB" sz="1800" spc="-20" dirty="0">
                <a:latin typeface="Avenir Next LT Pro Light" panose="020B0304020202020204" pitchFamily="34" charset="0"/>
              </a:rPr>
              <a:t>to all communities, especially in deprived areas</a:t>
            </a:r>
          </a:p>
          <a:p>
            <a:pPr marL="252000" indent="-252000">
              <a:lnSpc>
                <a:spcPct val="130000"/>
              </a:lnSpc>
              <a:spcAft>
                <a:spcPts val="800"/>
              </a:spcAft>
            </a:pPr>
            <a:r>
              <a:rPr lang="en-GB" sz="1800" spc="-20" dirty="0">
                <a:latin typeface="Avenir Next LT Pro Light" panose="020B0304020202020204" pitchFamily="34" charset="0"/>
              </a:rPr>
              <a:t>Key issues include smoking, obesity, alcohol, air pollution and antimicrobial resistance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1848D4-9D18-A9C9-F048-F66885511D18}"/>
              </a:ext>
            </a:extLst>
          </p:cNvPr>
          <p:cNvSpPr txBox="1">
            <a:spLocks/>
          </p:cNvSpPr>
          <p:nvPr/>
        </p:nvSpPr>
        <p:spPr>
          <a:xfrm>
            <a:off x="1396845" y="50489"/>
            <a:ext cx="9296710" cy="249282"/>
          </a:xfrm>
          <a:prstGeom prst="rect">
            <a:avLst/>
          </a:prstGeom>
          <a:solidFill>
            <a:srgbClr val="81AE2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100" spc="110" dirty="0">
                <a:solidFill>
                  <a:srgbClr val="E2E2E2"/>
                </a:solidFill>
                <a:latin typeface="Avenir Next LT Pro" panose="020B05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  <a:t>Sustainable Healthcare Development Group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D8BC3F6-16A2-E979-5644-F3163BADA0F2}"/>
              </a:ext>
            </a:extLst>
          </p:cNvPr>
          <p:cNvGrpSpPr/>
          <p:nvPr/>
        </p:nvGrpSpPr>
        <p:grpSpPr>
          <a:xfrm>
            <a:off x="0" y="0"/>
            <a:ext cx="12192000" cy="324000"/>
            <a:chOff x="0" y="0"/>
            <a:chExt cx="12192000" cy="324000"/>
          </a:xfrm>
          <a:solidFill>
            <a:srgbClr val="FF0000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0A39A5D-1134-2775-34BE-B2F050E07020}"/>
                </a:ext>
              </a:extLst>
            </p:cNvPr>
            <p:cNvSpPr/>
            <p:nvPr/>
          </p:nvSpPr>
          <p:spPr>
            <a:xfrm>
              <a:off x="0" y="0"/>
              <a:ext cx="12192000" cy="3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BA5EF042-2632-4386-C05A-9D3274E83D81}"/>
                </a:ext>
              </a:extLst>
            </p:cNvPr>
            <p:cNvSpPr txBox="1">
              <a:spLocks/>
            </p:cNvSpPr>
            <p:nvPr/>
          </p:nvSpPr>
          <p:spPr>
            <a:xfrm>
              <a:off x="1396845" y="50489"/>
              <a:ext cx="9296710" cy="249282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100" spc="110" dirty="0">
                  <a:solidFill>
                    <a:srgbClr val="E2E2E2"/>
                  </a:solidFill>
                  <a:latin typeface="Avenir Next LT Pro" panose="020B0504020202020204" pitchFamily="34" charset="0"/>
                  <a:ea typeface="Verdana" panose="020B0604030504040204" pitchFamily="34" charset="0"/>
                  <a:cs typeface="Lao UI" panose="020B0604020202020204" pitchFamily="34" charset="0"/>
                </a:rPr>
                <a:t>Sustainability in Healthcare for Foundation Doctors</a:t>
              </a:r>
            </a:p>
          </p:txBody>
        </p:sp>
      </p:grp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89034252-C773-3C6C-FD66-2E6E8AB46D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9246" y="1596450"/>
            <a:ext cx="3553161" cy="4878211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6977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5C809-CBCA-4262-99E3-753E7DD46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65762-BBC3-D0E7-D0FF-D18CD7AEB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051"/>
            <a:ext cx="10515600" cy="8763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venir Next LT Pro Demi" panose="020B0704020202020204" pitchFamily="34" charset="0"/>
              </a:rPr>
              <a:t>Social Sustainability in Healthcare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F5938D3-AC57-5A05-302C-2F26BF126B29}"/>
              </a:ext>
            </a:extLst>
          </p:cNvPr>
          <p:cNvSpPr txBox="1">
            <a:spLocks/>
          </p:cNvSpPr>
          <p:nvPr/>
        </p:nvSpPr>
        <p:spPr>
          <a:xfrm>
            <a:off x="1396845" y="50489"/>
            <a:ext cx="9296710" cy="249282"/>
          </a:xfrm>
          <a:prstGeom prst="rect">
            <a:avLst/>
          </a:prstGeom>
          <a:solidFill>
            <a:srgbClr val="81AE2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100" spc="110" dirty="0">
                <a:solidFill>
                  <a:srgbClr val="E2E2E2"/>
                </a:solidFill>
                <a:latin typeface="Avenir Next LT Pro" panose="020B05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  <a:t>Sustainable Healthcare Development Group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12A92F8-217A-72B5-9DC5-A6E3D884850B}"/>
              </a:ext>
            </a:extLst>
          </p:cNvPr>
          <p:cNvGrpSpPr/>
          <p:nvPr/>
        </p:nvGrpSpPr>
        <p:grpSpPr>
          <a:xfrm>
            <a:off x="0" y="0"/>
            <a:ext cx="12192000" cy="324000"/>
            <a:chOff x="0" y="0"/>
            <a:chExt cx="12192000" cy="324000"/>
          </a:xfrm>
          <a:solidFill>
            <a:srgbClr val="FF0000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F66BF7C-1148-FCE3-19C5-CD78A045CF85}"/>
                </a:ext>
              </a:extLst>
            </p:cNvPr>
            <p:cNvSpPr/>
            <p:nvPr/>
          </p:nvSpPr>
          <p:spPr>
            <a:xfrm>
              <a:off x="0" y="0"/>
              <a:ext cx="12192000" cy="3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FB426E32-0910-F0EB-B533-3A704C866B0A}"/>
                </a:ext>
              </a:extLst>
            </p:cNvPr>
            <p:cNvSpPr txBox="1">
              <a:spLocks/>
            </p:cNvSpPr>
            <p:nvPr/>
          </p:nvSpPr>
          <p:spPr>
            <a:xfrm>
              <a:off x="1396845" y="50489"/>
              <a:ext cx="9296710" cy="249282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100" spc="110" dirty="0">
                  <a:solidFill>
                    <a:srgbClr val="E2E2E2"/>
                  </a:solidFill>
                  <a:latin typeface="Avenir Next LT Pro" panose="020B0504020202020204" pitchFamily="34" charset="0"/>
                  <a:ea typeface="Verdana" panose="020B0604030504040204" pitchFamily="34" charset="0"/>
                  <a:cs typeface="Lao UI" panose="020B0604020202020204" pitchFamily="34" charset="0"/>
                </a:rPr>
                <a:t>Sustainability in Healthcare for Foundation Doctors</a:t>
              </a: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5FF97B40-698F-F3F3-170A-1CD8B364B949}"/>
              </a:ext>
            </a:extLst>
          </p:cNvPr>
          <p:cNvSpPr txBox="1">
            <a:spLocks/>
          </p:cNvSpPr>
          <p:nvPr/>
        </p:nvSpPr>
        <p:spPr>
          <a:xfrm>
            <a:off x="616857" y="1740829"/>
            <a:ext cx="10958286" cy="2705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GB" sz="3200" b="1" spc="-50" dirty="0" err="1">
                <a:solidFill>
                  <a:srgbClr val="FF0000"/>
                </a:solidFill>
                <a:latin typeface="Avenir Next LT Pro Light" panose="020B03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  <a:t>Mentimeter</a:t>
            </a:r>
            <a:r>
              <a:rPr lang="en-GB" sz="3200" b="1" spc="-50" dirty="0">
                <a:solidFill>
                  <a:srgbClr val="FF0000"/>
                </a:solidFill>
                <a:latin typeface="Avenir Next LT Pro Light" panose="020B03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  <a:t> 3</a:t>
            </a:r>
          </a:p>
          <a:p>
            <a:pPr algn="ctr">
              <a:lnSpc>
                <a:spcPct val="120000"/>
              </a:lnSpc>
            </a:pPr>
            <a:r>
              <a:rPr lang="en-GB" b="1" spc="-50" dirty="0">
                <a:solidFill>
                  <a:srgbClr val="FF0000"/>
                </a:solidFill>
                <a:latin typeface="Avenir Next LT Pro Light" panose="020B03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  <a:t>What sustainability initiatives have you seen in your hospital to </a:t>
            </a:r>
            <a:r>
              <a:rPr lang="en-GB" b="1" u="sng" spc="-50" dirty="0">
                <a:solidFill>
                  <a:srgbClr val="FF0000"/>
                </a:solidFill>
                <a:latin typeface="Avenir Next LT Pro Demi" panose="020B07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  <a:t>promote equity</a:t>
            </a:r>
            <a:r>
              <a:rPr lang="en-GB" b="1" spc="-50" dirty="0">
                <a:solidFill>
                  <a:srgbClr val="FF0000"/>
                </a:solidFill>
                <a:latin typeface="Avenir Next LT Pro Light" panose="020B03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  <a:t> or </a:t>
            </a:r>
            <a:r>
              <a:rPr lang="en-GB" b="1" u="sng" spc="-50" dirty="0">
                <a:solidFill>
                  <a:srgbClr val="FF0000"/>
                </a:solidFill>
                <a:latin typeface="Avenir Next LT Pro Demi" panose="020B07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  <a:t>improve mental well-being</a:t>
            </a:r>
            <a:r>
              <a:rPr lang="en-GB" b="1" spc="-50" dirty="0">
                <a:solidFill>
                  <a:srgbClr val="FF0000"/>
                </a:solidFill>
                <a:latin typeface="Avenir Next LT Pro Light" panose="020B03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  <a:t>?</a:t>
            </a:r>
          </a:p>
          <a:p>
            <a:pPr algn="ctr">
              <a:lnSpc>
                <a:spcPct val="120000"/>
              </a:lnSpc>
            </a:pPr>
            <a:endParaRPr lang="en-GB" b="1" spc="-50" dirty="0">
              <a:solidFill>
                <a:srgbClr val="FF0000"/>
              </a:solidFill>
              <a:latin typeface="Avenir Next LT Pro Light" panose="020B0304020202020204" pitchFamily="34" charset="0"/>
              <a:ea typeface="Verdana" panose="020B0604030504040204" pitchFamily="34" charset="0"/>
              <a:cs typeface="Lao UI" panose="020B0604020202020204" pitchFamily="34" charset="0"/>
            </a:endParaRPr>
          </a:p>
        </p:txBody>
      </p:sp>
      <p:pic>
        <p:nvPicPr>
          <p:cNvPr id="4" name="Picture 2" descr="Mentimeter - Doedactiek">
            <a:extLst>
              <a:ext uri="{FF2B5EF4-FFF2-40B4-BE49-F238E27FC236}">
                <a16:creationId xmlns:a16="http://schemas.microsoft.com/office/drawing/2014/main" id="{BE23FFC4-EA6D-2052-9BC0-F49D3F037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3635" y="5313083"/>
            <a:ext cx="1440330" cy="144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950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B67E5-0802-9AAE-1AAB-AD039567D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B387A-B771-AC44-C48E-5ABB4F93A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051"/>
            <a:ext cx="10515600" cy="8763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venir Next LT Pro Demi" panose="020B0704020202020204" pitchFamily="34" charset="0"/>
              </a:rPr>
              <a:t>Economic Sustainability in Healthcare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9B33472-5A68-6774-A941-8443C15D9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6130"/>
            <a:ext cx="5779642" cy="4813210"/>
          </a:xfrm>
        </p:spPr>
        <p:txBody>
          <a:bodyPr>
            <a:normAutofit/>
          </a:bodyPr>
          <a:lstStyle/>
          <a:p>
            <a:pPr marL="252000" indent="-252000">
              <a:lnSpc>
                <a:spcPct val="130000"/>
              </a:lnSpc>
              <a:spcAft>
                <a:spcPts val="800"/>
              </a:spcAft>
            </a:pPr>
            <a:r>
              <a:rPr lang="en-GB" sz="1800" spc="-20" dirty="0">
                <a:latin typeface="Avenir Next LT Pro Light" panose="020B0304020202020204" pitchFamily="34" charset="0"/>
              </a:rPr>
              <a:t>Difficulty in reducing costs while maintaining quality care is essential</a:t>
            </a:r>
          </a:p>
          <a:p>
            <a:pPr marL="252000" indent="-252000">
              <a:lnSpc>
                <a:spcPct val="130000"/>
              </a:lnSpc>
              <a:spcAft>
                <a:spcPts val="800"/>
              </a:spcAft>
            </a:pPr>
            <a:r>
              <a:rPr lang="en-GB" sz="1800" spc="-20" dirty="0">
                <a:latin typeface="Avenir Next LT Pro Light" panose="020B0304020202020204" pitchFamily="34" charset="0"/>
              </a:rPr>
              <a:t>Sustainability initiatives can often provide </a:t>
            </a:r>
            <a:r>
              <a:rPr lang="en-GB" sz="1800" spc="-20" dirty="0">
                <a:latin typeface="Avenir Next LT Pro Demi" panose="020B0704020202020204" pitchFamily="34" charset="0"/>
              </a:rPr>
              <a:t>both environmental and financial benefits </a:t>
            </a:r>
            <a:r>
              <a:rPr lang="en-GB" sz="1800" spc="-20" dirty="0">
                <a:latin typeface="Avenir Next LT Pro Light" panose="020B0304020202020204" pitchFamily="34" charset="0"/>
              </a:rPr>
              <a:t>(e.g. reducing waste in clinical environments)</a:t>
            </a:r>
          </a:p>
          <a:p>
            <a:pPr marL="252000" indent="-252000">
              <a:lnSpc>
                <a:spcPct val="130000"/>
              </a:lnSpc>
              <a:spcAft>
                <a:spcPts val="800"/>
              </a:spcAft>
            </a:pPr>
            <a:r>
              <a:rPr lang="en-GB" sz="1800" spc="-20" dirty="0">
                <a:latin typeface="Avenir Next LT Pro Light" panose="020B0304020202020204" pitchFamily="34" charset="0"/>
              </a:rPr>
              <a:t>Shifting towards </a:t>
            </a:r>
            <a:r>
              <a:rPr lang="en-GB" sz="1800" spc="-20" dirty="0">
                <a:latin typeface="Avenir Next LT Pro Demi" panose="020B0704020202020204" pitchFamily="34" charset="0"/>
              </a:rPr>
              <a:t>preventive care</a:t>
            </a:r>
            <a:r>
              <a:rPr lang="en-GB" sz="1800" spc="-20" dirty="0">
                <a:latin typeface="Avenir Next LT Pro Light" panose="020B0304020202020204" pitchFamily="34" charset="0"/>
              </a:rPr>
              <a:t>, which is more cost-effective than reactive treatments (e.g. the NHS Diabetes Prevention Programme)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3926DB-2FE9-553D-5479-638304768A1D}"/>
              </a:ext>
            </a:extLst>
          </p:cNvPr>
          <p:cNvSpPr txBox="1">
            <a:spLocks/>
          </p:cNvSpPr>
          <p:nvPr/>
        </p:nvSpPr>
        <p:spPr>
          <a:xfrm>
            <a:off x="1396845" y="50489"/>
            <a:ext cx="9296710" cy="249282"/>
          </a:xfrm>
          <a:prstGeom prst="rect">
            <a:avLst/>
          </a:prstGeom>
          <a:solidFill>
            <a:srgbClr val="81AE2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100" spc="110" dirty="0">
                <a:solidFill>
                  <a:srgbClr val="E2E2E2"/>
                </a:solidFill>
                <a:latin typeface="Avenir Next LT Pro" panose="020B05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  <a:t>Sustainable Healthcare Development Group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8A7F239-CC58-8844-55A2-C687E019EDBB}"/>
              </a:ext>
            </a:extLst>
          </p:cNvPr>
          <p:cNvGrpSpPr/>
          <p:nvPr/>
        </p:nvGrpSpPr>
        <p:grpSpPr>
          <a:xfrm>
            <a:off x="0" y="0"/>
            <a:ext cx="12192000" cy="324000"/>
            <a:chOff x="0" y="0"/>
            <a:chExt cx="12192000" cy="324000"/>
          </a:xfrm>
          <a:solidFill>
            <a:srgbClr val="FFC000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8441B1D-54FD-FAB3-7EB9-B4D2D5ACA8FC}"/>
                </a:ext>
              </a:extLst>
            </p:cNvPr>
            <p:cNvSpPr/>
            <p:nvPr/>
          </p:nvSpPr>
          <p:spPr>
            <a:xfrm>
              <a:off x="0" y="0"/>
              <a:ext cx="12192000" cy="3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4ECDEE49-C057-295D-81FD-9EA9609248FD}"/>
                </a:ext>
              </a:extLst>
            </p:cNvPr>
            <p:cNvSpPr txBox="1">
              <a:spLocks/>
            </p:cNvSpPr>
            <p:nvPr/>
          </p:nvSpPr>
          <p:spPr>
            <a:xfrm>
              <a:off x="1396845" y="50489"/>
              <a:ext cx="9296710" cy="249282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100" spc="110" dirty="0">
                  <a:solidFill>
                    <a:srgbClr val="E2E2E2"/>
                  </a:solidFill>
                  <a:latin typeface="Avenir Next LT Pro" panose="020B0504020202020204" pitchFamily="34" charset="0"/>
                  <a:ea typeface="Verdana" panose="020B0604030504040204" pitchFamily="34" charset="0"/>
                  <a:cs typeface="Lao UI" panose="020B0604020202020204" pitchFamily="34" charset="0"/>
                </a:rPr>
                <a:t>Sustainability in Healthcare for Foundation Doctors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722ADC4-D29D-C398-D8AE-AF04CFF2E4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2891" y="1657351"/>
            <a:ext cx="4698889" cy="457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146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E20D0-72BE-5D89-9566-A488C4004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F1BB6-C605-3071-5FB8-CFD9D25DD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051"/>
            <a:ext cx="10515600" cy="8763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venir Next LT Pro Demi" panose="020B0704020202020204" pitchFamily="34" charset="0"/>
              </a:rPr>
              <a:t>Actional Tips for Foundation Doctors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0BCACA4-2336-7379-0F62-0AF4CA73179E}"/>
              </a:ext>
            </a:extLst>
          </p:cNvPr>
          <p:cNvSpPr txBox="1">
            <a:spLocks/>
          </p:cNvSpPr>
          <p:nvPr/>
        </p:nvSpPr>
        <p:spPr>
          <a:xfrm>
            <a:off x="1396845" y="50489"/>
            <a:ext cx="9296710" cy="249282"/>
          </a:xfrm>
          <a:prstGeom prst="rect">
            <a:avLst/>
          </a:prstGeom>
          <a:solidFill>
            <a:srgbClr val="81AE2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100" spc="110" dirty="0">
                <a:solidFill>
                  <a:srgbClr val="E2E2E2"/>
                </a:solidFill>
                <a:latin typeface="Avenir Next LT Pro" panose="020B05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  <a:t>Sustainable Healthcare Development Group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DE09110-DA1D-46BA-9AD6-6FB0B45C573E}"/>
              </a:ext>
            </a:extLst>
          </p:cNvPr>
          <p:cNvSpPr txBox="1">
            <a:spLocks/>
          </p:cNvSpPr>
          <p:nvPr/>
        </p:nvSpPr>
        <p:spPr>
          <a:xfrm>
            <a:off x="616857" y="2260460"/>
            <a:ext cx="10958286" cy="2705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GB" sz="3200" b="1" spc="-50" dirty="0" err="1">
                <a:solidFill>
                  <a:srgbClr val="7030A0"/>
                </a:solidFill>
                <a:latin typeface="Avenir Next LT Pro Light" panose="020B03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  <a:t>Mentimeter</a:t>
            </a:r>
            <a:r>
              <a:rPr lang="en-GB" sz="3200" b="1" spc="-50" dirty="0">
                <a:solidFill>
                  <a:srgbClr val="7030A0"/>
                </a:solidFill>
                <a:latin typeface="Avenir Next LT Pro Light" panose="020B03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  <a:t> 4</a:t>
            </a:r>
          </a:p>
          <a:p>
            <a:pPr algn="ctr">
              <a:lnSpc>
                <a:spcPct val="120000"/>
              </a:lnSpc>
            </a:pPr>
            <a:r>
              <a:rPr lang="en-GB" b="1" spc="-50" dirty="0">
                <a:solidFill>
                  <a:srgbClr val="7030A0"/>
                </a:solidFill>
                <a:latin typeface="Avenir Next LT Pro Light" panose="020B03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  <a:t>How can you </a:t>
            </a:r>
            <a:r>
              <a:rPr lang="en-GB" b="1" u="sng" spc="-50" dirty="0">
                <a:solidFill>
                  <a:srgbClr val="7030A0"/>
                </a:solidFill>
                <a:latin typeface="Avenir Next LT Pro Demi" panose="020B07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  <a:t>implement sustainable healthcare</a:t>
            </a:r>
            <a:r>
              <a:rPr lang="en-GB" b="1" spc="-50" dirty="0">
                <a:solidFill>
                  <a:srgbClr val="7030A0"/>
                </a:solidFill>
                <a:latin typeface="Avenir Next LT Pro Light" panose="020B03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  <a:t> into your practice?</a:t>
            </a:r>
          </a:p>
          <a:p>
            <a:pPr algn="ctr">
              <a:lnSpc>
                <a:spcPct val="120000"/>
              </a:lnSpc>
            </a:pPr>
            <a:endParaRPr lang="en-GB" b="1" spc="-50" dirty="0">
              <a:solidFill>
                <a:srgbClr val="7030A0"/>
              </a:solidFill>
              <a:latin typeface="Avenir Next LT Pro Light" panose="020B0304020202020204" pitchFamily="34" charset="0"/>
              <a:ea typeface="Verdana" panose="020B0604030504040204" pitchFamily="34" charset="0"/>
              <a:cs typeface="Lao UI" panose="020B0604020202020204" pitchFamily="34" charset="0"/>
            </a:endParaRPr>
          </a:p>
        </p:txBody>
      </p:sp>
      <p:pic>
        <p:nvPicPr>
          <p:cNvPr id="6" name="Picture 2" descr="Mentimeter - Doedactiek">
            <a:extLst>
              <a:ext uri="{FF2B5EF4-FFF2-40B4-BE49-F238E27FC236}">
                <a16:creationId xmlns:a16="http://schemas.microsoft.com/office/drawing/2014/main" id="{3872586C-81E4-5E70-0763-197CB7830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3635" y="5313083"/>
            <a:ext cx="1440330" cy="144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5A9B2BC-EAC0-C83C-73AC-3E17873D94E7}"/>
              </a:ext>
            </a:extLst>
          </p:cNvPr>
          <p:cNvGrpSpPr/>
          <p:nvPr/>
        </p:nvGrpSpPr>
        <p:grpSpPr>
          <a:xfrm>
            <a:off x="0" y="0"/>
            <a:ext cx="12192000" cy="324000"/>
            <a:chOff x="0" y="0"/>
            <a:chExt cx="12192000" cy="324000"/>
          </a:xfrm>
          <a:solidFill>
            <a:srgbClr val="7030A0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CF1456-EB7B-F528-6AA0-C16B59F83158}"/>
                </a:ext>
              </a:extLst>
            </p:cNvPr>
            <p:cNvSpPr/>
            <p:nvPr/>
          </p:nvSpPr>
          <p:spPr>
            <a:xfrm>
              <a:off x="0" y="0"/>
              <a:ext cx="12192000" cy="3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015030C6-52C8-06A2-E297-2315120A4A1B}"/>
                </a:ext>
              </a:extLst>
            </p:cNvPr>
            <p:cNvSpPr txBox="1">
              <a:spLocks/>
            </p:cNvSpPr>
            <p:nvPr/>
          </p:nvSpPr>
          <p:spPr>
            <a:xfrm>
              <a:off x="1396845" y="50489"/>
              <a:ext cx="9296710" cy="249282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100" spc="110" dirty="0">
                  <a:solidFill>
                    <a:srgbClr val="E2E2E2"/>
                  </a:solidFill>
                  <a:latin typeface="Avenir Next LT Pro" panose="020B0504020202020204" pitchFamily="34" charset="0"/>
                  <a:ea typeface="Verdana" panose="020B0604030504040204" pitchFamily="34" charset="0"/>
                  <a:cs typeface="Lao UI" panose="020B0604020202020204" pitchFamily="34" charset="0"/>
                </a:rPr>
                <a:t>Sustainability in Healthcare for Foundation Doctors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0169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E24D8-D21D-0F11-966B-E7A02F9E7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051"/>
            <a:ext cx="10515600" cy="8763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venir Next LT Pro Demi" panose="020B0704020202020204" pitchFamily="34" charset="0"/>
              </a:rPr>
              <a:t>Mentimeter Link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47643A-A352-BB01-B92C-991FA1B616F7}"/>
              </a:ext>
            </a:extLst>
          </p:cNvPr>
          <p:cNvGrpSpPr/>
          <p:nvPr/>
        </p:nvGrpSpPr>
        <p:grpSpPr>
          <a:xfrm>
            <a:off x="0" y="0"/>
            <a:ext cx="12192000" cy="324000"/>
            <a:chOff x="0" y="0"/>
            <a:chExt cx="12192000" cy="324000"/>
          </a:xfrm>
          <a:solidFill>
            <a:srgbClr val="81AE26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AB2DC6-1289-8DF6-DC28-B2DE43D18592}"/>
                </a:ext>
              </a:extLst>
            </p:cNvPr>
            <p:cNvSpPr/>
            <p:nvPr/>
          </p:nvSpPr>
          <p:spPr>
            <a:xfrm>
              <a:off x="0" y="0"/>
              <a:ext cx="12192000" cy="3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966BC722-EDFE-BAFA-D331-F92914E38AEB}"/>
                </a:ext>
              </a:extLst>
            </p:cNvPr>
            <p:cNvSpPr txBox="1">
              <a:spLocks/>
            </p:cNvSpPr>
            <p:nvPr/>
          </p:nvSpPr>
          <p:spPr>
            <a:xfrm>
              <a:off x="1396845" y="50489"/>
              <a:ext cx="9296710" cy="249282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100" spc="110" dirty="0">
                  <a:solidFill>
                    <a:srgbClr val="E2E2E2"/>
                  </a:solidFill>
                  <a:latin typeface="Avenir Next LT Pro" panose="020B0504020202020204" pitchFamily="34" charset="0"/>
                  <a:ea typeface="Verdana" panose="020B0604030504040204" pitchFamily="34" charset="0"/>
                  <a:cs typeface="Lao UI" panose="020B0604020202020204" pitchFamily="34" charset="0"/>
                </a:rPr>
                <a:t>Sustainability in Healthcare for Foundation Doctors</a:t>
              </a:r>
            </a:p>
          </p:txBody>
        </p:sp>
      </p:grpSp>
      <p:pic>
        <p:nvPicPr>
          <p:cNvPr id="1026" name="Picture 2" descr="Mentimeter - Doedactiek">
            <a:extLst>
              <a:ext uri="{FF2B5EF4-FFF2-40B4-BE49-F238E27FC236}">
                <a16:creationId xmlns:a16="http://schemas.microsoft.com/office/drawing/2014/main" id="{7AF9408C-2010-8D2B-04D0-2BA1D5BF7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1389" y="1657351"/>
            <a:ext cx="4667622" cy="466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032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8FD11-B334-D4E5-541F-16EDBD87B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6A34CBB-29F7-D5DA-C77D-02AF82A1F93E}"/>
              </a:ext>
            </a:extLst>
          </p:cNvPr>
          <p:cNvSpPr/>
          <p:nvPr/>
        </p:nvSpPr>
        <p:spPr>
          <a:xfrm>
            <a:off x="707037" y="1658255"/>
            <a:ext cx="3374037" cy="300368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53846-3883-F93B-20D3-F5ABF90F7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051"/>
            <a:ext cx="10515600" cy="8763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venir Next LT Pro Demi" panose="020B0704020202020204" pitchFamily="34" charset="0"/>
              </a:rPr>
              <a:t>Actional Tips for Foundation Doctors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F7B744-E390-F312-49FA-701646F89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764" y="1924269"/>
            <a:ext cx="3306581" cy="26608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1800" spc="-2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Environmental Sustainability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Avoid unnecessary single-use plastics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Dispose of clinical waste appropriately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Public transport to/from work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Green/blue prescribing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De-prescribing or switching to PRN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A8A11F-ACA2-2BD5-040D-3F1B8CA175CA}"/>
              </a:ext>
            </a:extLst>
          </p:cNvPr>
          <p:cNvSpPr txBox="1">
            <a:spLocks/>
          </p:cNvSpPr>
          <p:nvPr/>
        </p:nvSpPr>
        <p:spPr>
          <a:xfrm>
            <a:off x="1396845" y="50489"/>
            <a:ext cx="9296710" cy="249282"/>
          </a:xfrm>
          <a:prstGeom prst="rect">
            <a:avLst/>
          </a:prstGeom>
          <a:solidFill>
            <a:srgbClr val="81AE2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100" spc="110" dirty="0">
                <a:solidFill>
                  <a:srgbClr val="E2E2E2"/>
                </a:solidFill>
                <a:latin typeface="Avenir Next LT Pro" panose="020B05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  <a:t>Sustainable Healthcare Development Group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621007F-31E0-12B8-4A83-03646C9BB656}"/>
              </a:ext>
            </a:extLst>
          </p:cNvPr>
          <p:cNvGrpSpPr/>
          <p:nvPr/>
        </p:nvGrpSpPr>
        <p:grpSpPr>
          <a:xfrm>
            <a:off x="0" y="0"/>
            <a:ext cx="12192000" cy="324000"/>
            <a:chOff x="0" y="0"/>
            <a:chExt cx="12192000" cy="324000"/>
          </a:xfrm>
          <a:solidFill>
            <a:srgbClr val="7030A0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2381DD0-9FCD-8520-3F13-4BD833D998CD}"/>
                </a:ext>
              </a:extLst>
            </p:cNvPr>
            <p:cNvSpPr/>
            <p:nvPr/>
          </p:nvSpPr>
          <p:spPr>
            <a:xfrm>
              <a:off x="0" y="0"/>
              <a:ext cx="12192000" cy="3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54F48BAD-78A1-A240-8570-8791CE821C27}"/>
                </a:ext>
              </a:extLst>
            </p:cNvPr>
            <p:cNvSpPr txBox="1">
              <a:spLocks/>
            </p:cNvSpPr>
            <p:nvPr/>
          </p:nvSpPr>
          <p:spPr>
            <a:xfrm>
              <a:off x="1396845" y="50489"/>
              <a:ext cx="9296710" cy="249282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100" spc="110" dirty="0">
                  <a:solidFill>
                    <a:srgbClr val="E2E2E2"/>
                  </a:solidFill>
                  <a:latin typeface="Avenir Next LT Pro" panose="020B0504020202020204" pitchFamily="34" charset="0"/>
                  <a:ea typeface="Verdana" panose="020B0604030504040204" pitchFamily="34" charset="0"/>
                  <a:cs typeface="Lao UI" panose="020B0604020202020204" pitchFamily="34" charset="0"/>
                </a:rPr>
                <a:t>Sustainability in Healthcare for Foundation Doctors</a:t>
              </a:r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2FEC030-E1E7-E52F-8250-5662F7611700}"/>
              </a:ext>
            </a:extLst>
          </p:cNvPr>
          <p:cNvSpPr txBox="1">
            <a:spLocks/>
          </p:cNvSpPr>
          <p:nvPr/>
        </p:nvSpPr>
        <p:spPr>
          <a:xfrm>
            <a:off x="4442708" y="1924268"/>
            <a:ext cx="3306581" cy="2303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1800" spc="-2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Social Sustainability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Social prescribing (e.g. exercise, arts and volunteering)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Training in cultural competencies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Try and create a positive work environment 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Antibiotic stewardship</a:t>
            </a:r>
          </a:p>
          <a:p>
            <a:pPr marL="252000" indent="-252000">
              <a:lnSpc>
                <a:spcPct val="100000"/>
              </a:lnSpc>
            </a:pPr>
            <a:endParaRPr lang="en-GB" sz="1400" spc="-20" dirty="0">
              <a:solidFill>
                <a:schemeClr val="bg1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52E0BC-0DAA-B968-4A36-67AC2238EA5B}"/>
              </a:ext>
            </a:extLst>
          </p:cNvPr>
          <p:cNvSpPr txBox="1">
            <a:spLocks/>
          </p:cNvSpPr>
          <p:nvPr/>
        </p:nvSpPr>
        <p:spPr>
          <a:xfrm>
            <a:off x="8144653" y="1924268"/>
            <a:ext cx="3306581" cy="2303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1800" spc="-2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Economic Sustainability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Rationalise investigations and avoid unnecessary tests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Encourage breast feeding (less waste, beneficial antibodies = preventative care)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Minimise waste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4213A45-8446-9EDC-4065-C68496E14DBD}"/>
              </a:ext>
            </a:extLst>
          </p:cNvPr>
          <p:cNvSpPr txBox="1">
            <a:spLocks/>
          </p:cNvSpPr>
          <p:nvPr/>
        </p:nvSpPr>
        <p:spPr>
          <a:xfrm>
            <a:off x="997402" y="5572266"/>
            <a:ext cx="10210533" cy="682781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Advocate for sustainability in your teams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Get involved in sustainability initiatives/SusQI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Educate other staff members/patients and encourage them to get involved</a:t>
            </a:r>
          </a:p>
        </p:txBody>
      </p:sp>
    </p:spTree>
    <p:extLst>
      <p:ext uri="{BB962C8B-B14F-4D97-AF65-F5344CB8AC3E}">
        <p14:creationId xmlns:p14="http://schemas.microsoft.com/office/powerpoint/2010/main" val="2636854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4E361-F4C6-CF72-F79A-534A499C6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52AAE97-5881-499C-212F-F50122661B45}"/>
              </a:ext>
            </a:extLst>
          </p:cNvPr>
          <p:cNvSpPr/>
          <p:nvPr/>
        </p:nvSpPr>
        <p:spPr>
          <a:xfrm>
            <a:off x="707037" y="1658255"/>
            <a:ext cx="3374037" cy="300368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EAECFE-F104-5B25-862B-1EBF16434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051"/>
            <a:ext cx="10515600" cy="8763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venir Next LT Pro Demi" panose="020B0704020202020204" pitchFamily="34" charset="0"/>
              </a:rPr>
              <a:t>Actional Tips for Foundation Doctors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161B1C9-1927-E06E-9FD0-E35D70375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764" y="1924269"/>
            <a:ext cx="3306581" cy="26608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1800" spc="-2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Environmental Sustainability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Avoid unnecessary single-use plastics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Dispose of clinical waste appropriately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Public transport to/from work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Green/blue prescribing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De-prescribing or switching to PRN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D04A549-69E5-B12E-A250-D4A27D991575}"/>
              </a:ext>
            </a:extLst>
          </p:cNvPr>
          <p:cNvSpPr txBox="1">
            <a:spLocks/>
          </p:cNvSpPr>
          <p:nvPr/>
        </p:nvSpPr>
        <p:spPr>
          <a:xfrm>
            <a:off x="1396845" y="50489"/>
            <a:ext cx="9296710" cy="249282"/>
          </a:xfrm>
          <a:prstGeom prst="rect">
            <a:avLst/>
          </a:prstGeom>
          <a:solidFill>
            <a:srgbClr val="81AE2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100" spc="110" dirty="0">
                <a:solidFill>
                  <a:srgbClr val="E2E2E2"/>
                </a:solidFill>
                <a:latin typeface="Avenir Next LT Pro" panose="020B05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  <a:t>Sustainable Healthcare Development Group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87C332F-9A6B-9367-6C43-D13D24BE86A1}"/>
              </a:ext>
            </a:extLst>
          </p:cNvPr>
          <p:cNvGrpSpPr/>
          <p:nvPr/>
        </p:nvGrpSpPr>
        <p:grpSpPr>
          <a:xfrm>
            <a:off x="0" y="0"/>
            <a:ext cx="12192000" cy="324000"/>
            <a:chOff x="0" y="0"/>
            <a:chExt cx="12192000" cy="324000"/>
          </a:xfrm>
          <a:solidFill>
            <a:srgbClr val="7030A0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EAD2626-5C94-259A-59D3-8D79C5253E79}"/>
                </a:ext>
              </a:extLst>
            </p:cNvPr>
            <p:cNvSpPr/>
            <p:nvPr/>
          </p:nvSpPr>
          <p:spPr>
            <a:xfrm>
              <a:off x="0" y="0"/>
              <a:ext cx="12192000" cy="3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AFF37DAC-7646-AA63-E0ED-5CB9E02181B1}"/>
                </a:ext>
              </a:extLst>
            </p:cNvPr>
            <p:cNvSpPr txBox="1">
              <a:spLocks/>
            </p:cNvSpPr>
            <p:nvPr/>
          </p:nvSpPr>
          <p:spPr>
            <a:xfrm>
              <a:off x="1396845" y="50489"/>
              <a:ext cx="9296710" cy="249282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100" spc="110" dirty="0">
                  <a:solidFill>
                    <a:srgbClr val="E2E2E2"/>
                  </a:solidFill>
                  <a:latin typeface="Avenir Next LT Pro" panose="020B0504020202020204" pitchFamily="34" charset="0"/>
                  <a:ea typeface="Verdana" panose="020B0604030504040204" pitchFamily="34" charset="0"/>
                  <a:cs typeface="Lao UI" panose="020B0604020202020204" pitchFamily="34" charset="0"/>
                </a:rPr>
                <a:t>Sustainability in Healthcare for Foundation Doctors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652B62-FB2B-332C-F2F7-79F4D732A283}"/>
              </a:ext>
            </a:extLst>
          </p:cNvPr>
          <p:cNvSpPr/>
          <p:nvPr/>
        </p:nvSpPr>
        <p:spPr>
          <a:xfrm>
            <a:off x="4408981" y="1658255"/>
            <a:ext cx="3374037" cy="300368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EC2132-92D3-8B21-626C-713E5E82DF3B}"/>
              </a:ext>
            </a:extLst>
          </p:cNvPr>
          <p:cNvSpPr txBox="1">
            <a:spLocks/>
          </p:cNvSpPr>
          <p:nvPr/>
        </p:nvSpPr>
        <p:spPr>
          <a:xfrm>
            <a:off x="4442708" y="1924268"/>
            <a:ext cx="3306581" cy="2303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1800" spc="-2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Social Sustainability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Social prescribing (e.g. exercise, arts and volunteering)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Training in cultural competencies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Try and create a positive work environment 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Antibiotic stewardship</a:t>
            </a:r>
          </a:p>
          <a:p>
            <a:pPr marL="252000" indent="-252000">
              <a:lnSpc>
                <a:spcPct val="100000"/>
              </a:lnSpc>
            </a:pPr>
            <a:endParaRPr lang="en-GB" sz="1400" spc="-20" dirty="0">
              <a:solidFill>
                <a:schemeClr val="bg1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539CF7F-8716-E251-73E9-F29D6951AB7F}"/>
              </a:ext>
            </a:extLst>
          </p:cNvPr>
          <p:cNvSpPr txBox="1">
            <a:spLocks/>
          </p:cNvSpPr>
          <p:nvPr/>
        </p:nvSpPr>
        <p:spPr>
          <a:xfrm>
            <a:off x="8144653" y="1924268"/>
            <a:ext cx="3306581" cy="2303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1800" spc="-2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Economic Sustainability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Rationalise investigations and avoid unnecessary tests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Encourage breast feeding (less waste, beneficial antibodies = preventative care)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Minimise waste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0C1A90E-DCF5-43D3-054E-0B412C67F6D7}"/>
              </a:ext>
            </a:extLst>
          </p:cNvPr>
          <p:cNvSpPr txBox="1">
            <a:spLocks/>
          </p:cNvSpPr>
          <p:nvPr/>
        </p:nvSpPr>
        <p:spPr>
          <a:xfrm>
            <a:off x="997402" y="5572266"/>
            <a:ext cx="10210533" cy="682781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Advocate for sustainability in your teams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Get involved in sustainability initiatives/SusQI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Educate other staff members/patients and encourage them to get involved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59452A-A015-59D8-7DC8-678BE1A2CF45}"/>
              </a:ext>
            </a:extLst>
          </p:cNvPr>
          <p:cNvSpPr txBox="1"/>
          <p:nvPr/>
        </p:nvSpPr>
        <p:spPr>
          <a:xfrm>
            <a:off x="3047998" y="515660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1800" spc="-2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5894496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B182F-5D06-94FD-6BF4-E8FF0F26E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2E4F13-86B6-F12F-3D69-95B68373A140}"/>
              </a:ext>
            </a:extLst>
          </p:cNvPr>
          <p:cNvSpPr/>
          <p:nvPr/>
        </p:nvSpPr>
        <p:spPr>
          <a:xfrm>
            <a:off x="707037" y="1658255"/>
            <a:ext cx="3374037" cy="300368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6E9E4E-5F5B-341F-EC55-DDDDA58D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051"/>
            <a:ext cx="10515600" cy="8763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venir Next LT Pro Demi" panose="020B0704020202020204" pitchFamily="34" charset="0"/>
              </a:rPr>
              <a:t>Actional Tips for Foundation Doctors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1D4B153-8F9A-4D0A-C668-B03575F3D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764" y="1924269"/>
            <a:ext cx="3306581" cy="26608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1800" spc="-2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Environmental Sustainability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Avoid unnecessary single-use plastics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Dispose of clinical waste appropriately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Public transport to/from work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Green/blue prescribing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De-prescribing or switching to PRN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A45D52-C2D8-BC8E-D329-DF98119E0604}"/>
              </a:ext>
            </a:extLst>
          </p:cNvPr>
          <p:cNvSpPr txBox="1">
            <a:spLocks/>
          </p:cNvSpPr>
          <p:nvPr/>
        </p:nvSpPr>
        <p:spPr>
          <a:xfrm>
            <a:off x="1396845" y="50489"/>
            <a:ext cx="9296710" cy="249282"/>
          </a:xfrm>
          <a:prstGeom prst="rect">
            <a:avLst/>
          </a:prstGeom>
          <a:solidFill>
            <a:srgbClr val="81AE2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100" spc="110" dirty="0">
                <a:solidFill>
                  <a:srgbClr val="E2E2E2"/>
                </a:solidFill>
                <a:latin typeface="Avenir Next LT Pro" panose="020B05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  <a:t>Sustainable Healthcare Development Group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E2D254A-A8B6-0129-6933-FEAB0E500BA8}"/>
              </a:ext>
            </a:extLst>
          </p:cNvPr>
          <p:cNvGrpSpPr/>
          <p:nvPr/>
        </p:nvGrpSpPr>
        <p:grpSpPr>
          <a:xfrm>
            <a:off x="0" y="0"/>
            <a:ext cx="12192000" cy="324000"/>
            <a:chOff x="0" y="0"/>
            <a:chExt cx="12192000" cy="324000"/>
          </a:xfrm>
          <a:solidFill>
            <a:srgbClr val="7030A0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ADE773F-AB15-8EF9-862D-6C595F521B97}"/>
                </a:ext>
              </a:extLst>
            </p:cNvPr>
            <p:cNvSpPr/>
            <p:nvPr/>
          </p:nvSpPr>
          <p:spPr>
            <a:xfrm>
              <a:off x="0" y="0"/>
              <a:ext cx="12192000" cy="3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54F511B1-74A8-4D0F-B123-D2BA48A0939C}"/>
                </a:ext>
              </a:extLst>
            </p:cNvPr>
            <p:cNvSpPr txBox="1">
              <a:spLocks/>
            </p:cNvSpPr>
            <p:nvPr/>
          </p:nvSpPr>
          <p:spPr>
            <a:xfrm>
              <a:off x="1396845" y="50489"/>
              <a:ext cx="9296710" cy="249282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100" spc="110" dirty="0">
                  <a:solidFill>
                    <a:srgbClr val="E2E2E2"/>
                  </a:solidFill>
                  <a:latin typeface="Avenir Next LT Pro" panose="020B0504020202020204" pitchFamily="34" charset="0"/>
                  <a:ea typeface="Verdana" panose="020B0604030504040204" pitchFamily="34" charset="0"/>
                  <a:cs typeface="Lao UI" panose="020B0604020202020204" pitchFamily="34" charset="0"/>
                </a:rPr>
                <a:t>Sustainability in Healthcare for Foundation Doctors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2F7E3B-A887-00B1-E587-779696FDD58C}"/>
              </a:ext>
            </a:extLst>
          </p:cNvPr>
          <p:cNvSpPr/>
          <p:nvPr/>
        </p:nvSpPr>
        <p:spPr>
          <a:xfrm>
            <a:off x="4408981" y="1658255"/>
            <a:ext cx="3374037" cy="300368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11357F7-FE2D-32BE-8F6E-0BF01E72F711}"/>
              </a:ext>
            </a:extLst>
          </p:cNvPr>
          <p:cNvSpPr/>
          <p:nvPr/>
        </p:nvSpPr>
        <p:spPr>
          <a:xfrm>
            <a:off x="8110926" y="1658255"/>
            <a:ext cx="3374037" cy="30036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98EE1B2-8F16-9554-6C18-1E26CF987882}"/>
              </a:ext>
            </a:extLst>
          </p:cNvPr>
          <p:cNvSpPr txBox="1">
            <a:spLocks/>
          </p:cNvSpPr>
          <p:nvPr/>
        </p:nvSpPr>
        <p:spPr>
          <a:xfrm>
            <a:off x="4442708" y="1924268"/>
            <a:ext cx="3306581" cy="2303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1800" spc="-2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Social Sustainability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Social prescribing (e.g. exercise, arts and volunteering)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Training in cultural competencies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Try and create a positive work environment 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Antibiotic stewardship</a:t>
            </a:r>
          </a:p>
          <a:p>
            <a:pPr marL="252000" indent="-252000">
              <a:lnSpc>
                <a:spcPct val="100000"/>
              </a:lnSpc>
            </a:pPr>
            <a:endParaRPr lang="en-GB" sz="1400" spc="-20" dirty="0">
              <a:solidFill>
                <a:schemeClr val="bg1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672D0E9-36F8-15B5-53B6-D480E4234713}"/>
              </a:ext>
            </a:extLst>
          </p:cNvPr>
          <p:cNvSpPr txBox="1">
            <a:spLocks/>
          </p:cNvSpPr>
          <p:nvPr/>
        </p:nvSpPr>
        <p:spPr>
          <a:xfrm>
            <a:off x="8144653" y="1924268"/>
            <a:ext cx="3306581" cy="2303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1800" spc="-2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Economic Sustainability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Rationalise investigations and avoid unnecessary tests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Encourage breast feeding (less waste, beneficial antibodies = preventative care)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Minimise waste</a:t>
            </a:r>
          </a:p>
        </p:txBody>
      </p:sp>
    </p:spTree>
    <p:extLst>
      <p:ext uri="{BB962C8B-B14F-4D97-AF65-F5344CB8AC3E}">
        <p14:creationId xmlns:p14="http://schemas.microsoft.com/office/powerpoint/2010/main" val="40652556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0767C-8DBC-AD64-AA7A-E38781D4C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708445E-0CF7-97DE-2577-BC49EE1C3717}"/>
              </a:ext>
            </a:extLst>
          </p:cNvPr>
          <p:cNvSpPr/>
          <p:nvPr/>
        </p:nvSpPr>
        <p:spPr>
          <a:xfrm>
            <a:off x="707037" y="1658255"/>
            <a:ext cx="3374037" cy="300368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E2FDD1-FA27-2B87-ED30-16871095B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051"/>
            <a:ext cx="10515600" cy="8763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venir Next LT Pro Demi" panose="020B0704020202020204" pitchFamily="34" charset="0"/>
              </a:rPr>
              <a:t>Actional Tips for Foundation Doctors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6F2C4F-9786-FD75-1108-352C828C7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764" y="1924269"/>
            <a:ext cx="3306581" cy="26608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1800" spc="-2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Environmental Sustainability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Avoid unnecessary single-use plastics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Dispose of clinical waste appropriately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Public transport to/from work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Green/blue prescribing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De-prescribing or switching to PRN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2781A4-C7C3-0CAD-C7FE-B1EA83E36F3D}"/>
              </a:ext>
            </a:extLst>
          </p:cNvPr>
          <p:cNvSpPr txBox="1">
            <a:spLocks/>
          </p:cNvSpPr>
          <p:nvPr/>
        </p:nvSpPr>
        <p:spPr>
          <a:xfrm>
            <a:off x="1396845" y="50489"/>
            <a:ext cx="9296710" cy="249282"/>
          </a:xfrm>
          <a:prstGeom prst="rect">
            <a:avLst/>
          </a:prstGeom>
          <a:solidFill>
            <a:srgbClr val="81AE2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100" spc="110" dirty="0">
                <a:solidFill>
                  <a:srgbClr val="E2E2E2"/>
                </a:solidFill>
                <a:latin typeface="Avenir Next LT Pro" panose="020B05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  <a:t>Sustainable Healthcare Development Group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84C9415-AD9E-63BE-989E-39C5C83EED33}"/>
              </a:ext>
            </a:extLst>
          </p:cNvPr>
          <p:cNvGrpSpPr/>
          <p:nvPr/>
        </p:nvGrpSpPr>
        <p:grpSpPr>
          <a:xfrm>
            <a:off x="0" y="0"/>
            <a:ext cx="12192000" cy="324000"/>
            <a:chOff x="0" y="0"/>
            <a:chExt cx="12192000" cy="324000"/>
          </a:xfrm>
          <a:solidFill>
            <a:srgbClr val="7030A0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6C19ACD-84B0-AAC2-1486-4D429B5C5EAD}"/>
                </a:ext>
              </a:extLst>
            </p:cNvPr>
            <p:cNvSpPr/>
            <p:nvPr/>
          </p:nvSpPr>
          <p:spPr>
            <a:xfrm>
              <a:off x="0" y="0"/>
              <a:ext cx="12192000" cy="3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32B5CC93-9A9C-6D7C-3974-94B6F876D674}"/>
                </a:ext>
              </a:extLst>
            </p:cNvPr>
            <p:cNvSpPr txBox="1">
              <a:spLocks/>
            </p:cNvSpPr>
            <p:nvPr/>
          </p:nvSpPr>
          <p:spPr>
            <a:xfrm>
              <a:off x="1396845" y="50489"/>
              <a:ext cx="9296710" cy="249282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100" spc="110" dirty="0">
                  <a:solidFill>
                    <a:srgbClr val="E2E2E2"/>
                  </a:solidFill>
                  <a:latin typeface="Avenir Next LT Pro" panose="020B0504020202020204" pitchFamily="34" charset="0"/>
                  <a:ea typeface="Verdana" panose="020B0604030504040204" pitchFamily="34" charset="0"/>
                  <a:cs typeface="Lao UI" panose="020B0604020202020204" pitchFamily="34" charset="0"/>
                </a:rPr>
                <a:t>Sustainability in Healthcare for Foundation Doctors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B201C52-45F0-B8A6-8ADE-63BB9783FF89}"/>
              </a:ext>
            </a:extLst>
          </p:cNvPr>
          <p:cNvSpPr/>
          <p:nvPr/>
        </p:nvSpPr>
        <p:spPr>
          <a:xfrm>
            <a:off x="4408981" y="1658255"/>
            <a:ext cx="3374037" cy="300368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AE40BC-7127-1CB7-2683-C09A1FF4C35D}"/>
              </a:ext>
            </a:extLst>
          </p:cNvPr>
          <p:cNvSpPr/>
          <p:nvPr/>
        </p:nvSpPr>
        <p:spPr>
          <a:xfrm>
            <a:off x="8110926" y="1658255"/>
            <a:ext cx="3374037" cy="30036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31F25E8-8E73-BDE7-C5C8-12E9F1D3A56D}"/>
              </a:ext>
            </a:extLst>
          </p:cNvPr>
          <p:cNvSpPr txBox="1">
            <a:spLocks/>
          </p:cNvSpPr>
          <p:nvPr/>
        </p:nvSpPr>
        <p:spPr>
          <a:xfrm>
            <a:off x="4442708" y="1924268"/>
            <a:ext cx="3306581" cy="2303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1800" spc="-2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Social Sustainability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Social prescribing (e.g. exercise, arts and volunteering)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Training in cultural competencies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Try and create a positive work environment 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Antibiotic stewardship</a:t>
            </a:r>
          </a:p>
          <a:p>
            <a:pPr marL="252000" indent="-252000">
              <a:lnSpc>
                <a:spcPct val="100000"/>
              </a:lnSpc>
            </a:pPr>
            <a:endParaRPr lang="en-GB" sz="1400" spc="-20" dirty="0">
              <a:solidFill>
                <a:schemeClr val="bg1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3735FC-CA93-696C-D2E3-67119EFB8479}"/>
              </a:ext>
            </a:extLst>
          </p:cNvPr>
          <p:cNvSpPr txBox="1">
            <a:spLocks/>
          </p:cNvSpPr>
          <p:nvPr/>
        </p:nvSpPr>
        <p:spPr>
          <a:xfrm>
            <a:off x="8144653" y="1924268"/>
            <a:ext cx="3306581" cy="2303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1800" spc="-2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Economic Sustainability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Rationalise investigations and avoid unnecessary tests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Encourage breast feeding (less waste, beneficial antibodies = preventative care)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Minimise waste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5EA818F-11C5-E7B0-3F26-8586F9402677}"/>
              </a:ext>
            </a:extLst>
          </p:cNvPr>
          <p:cNvSpPr/>
          <p:nvPr/>
        </p:nvSpPr>
        <p:spPr>
          <a:xfrm>
            <a:off x="740764" y="5156608"/>
            <a:ext cx="10777926" cy="138795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EEC1109-161F-5426-ED15-85CCA2399DC3}"/>
              </a:ext>
            </a:extLst>
          </p:cNvPr>
          <p:cNvSpPr txBox="1">
            <a:spLocks/>
          </p:cNvSpPr>
          <p:nvPr/>
        </p:nvSpPr>
        <p:spPr>
          <a:xfrm>
            <a:off x="997402" y="5572266"/>
            <a:ext cx="10210533" cy="682781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Advocate for sustainability in your teams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Get involved in sustainability initiatives/SusQI</a:t>
            </a:r>
          </a:p>
          <a:p>
            <a:pPr marL="252000" indent="-252000">
              <a:lnSpc>
                <a:spcPct val="100000"/>
              </a:lnSpc>
            </a:pPr>
            <a:r>
              <a:rPr lang="en-GB" sz="1400" spc="-2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Educate other staff members/patients and encourage them to get involved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8596D4-DDD7-6E3A-8A01-46E860127D5D}"/>
              </a:ext>
            </a:extLst>
          </p:cNvPr>
          <p:cNvSpPr txBox="1"/>
          <p:nvPr/>
        </p:nvSpPr>
        <p:spPr>
          <a:xfrm>
            <a:off x="3047998" y="515660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1800" spc="-2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1714381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5777B-C817-DBE6-5ABE-3311BB206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7A16B-6B0F-59F6-C477-E2EA66C0D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051"/>
            <a:ext cx="10515600" cy="8763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venir Next LT Pro Demi" panose="020B0704020202020204" pitchFamily="34" charset="0"/>
              </a:rPr>
              <a:t>Actional Tips for Foundation Doctors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BA299C1-73A8-DFC9-EC6B-646821D9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96130"/>
            <a:ext cx="6797313" cy="481321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Aft>
                <a:spcPts val="800"/>
              </a:spcAft>
              <a:buNone/>
            </a:pPr>
            <a:r>
              <a:rPr lang="en-GB" sz="2000" spc="-20" dirty="0">
                <a:solidFill>
                  <a:srgbClr val="7030A0"/>
                </a:solidFill>
                <a:latin typeface="Avenir Next LT Pro Demi" panose="020B0704020202020204" pitchFamily="34" charset="0"/>
              </a:rPr>
              <a:t>Case Study – Intravenous Cannulation</a:t>
            </a:r>
          </a:p>
          <a:p>
            <a:pPr marL="0" indent="0">
              <a:lnSpc>
                <a:spcPct val="130000"/>
              </a:lnSpc>
              <a:spcAft>
                <a:spcPts val="800"/>
              </a:spcAft>
              <a:buNone/>
            </a:pPr>
            <a:r>
              <a:rPr lang="en-GB" sz="1800" spc="-20" dirty="0">
                <a:latin typeface="Avenir Next LT Pro Light" panose="020B0304020202020204" pitchFamily="34" charset="0"/>
              </a:rPr>
              <a:t>Consider the clinical waste produced from one cannula insertion – are there practical ways to reduce this?</a:t>
            </a:r>
          </a:p>
          <a:p>
            <a:pPr marL="252000" indent="-252000">
              <a:lnSpc>
                <a:spcPct val="130000"/>
              </a:lnSpc>
              <a:spcAft>
                <a:spcPts val="800"/>
              </a:spcAft>
            </a:pPr>
            <a:r>
              <a:rPr lang="en-GB" sz="1800" spc="-20" dirty="0">
                <a:latin typeface="Avenir Next LT Pro Demi" panose="020B0704020202020204" pitchFamily="34" charset="0"/>
              </a:rPr>
              <a:t>Reusable BP cuff</a:t>
            </a:r>
            <a:r>
              <a:rPr lang="en-GB" sz="1800" spc="-20" dirty="0">
                <a:latin typeface="Avenir Next LT Pro Light" panose="020B0304020202020204" pitchFamily="34" charset="0"/>
              </a:rPr>
              <a:t> instead of disposable tourniquet</a:t>
            </a:r>
          </a:p>
          <a:p>
            <a:pPr marL="252000" indent="-252000">
              <a:lnSpc>
                <a:spcPct val="130000"/>
              </a:lnSpc>
              <a:spcAft>
                <a:spcPts val="800"/>
              </a:spcAft>
            </a:pPr>
            <a:r>
              <a:rPr lang="en-GB" sz="1800" spc="-20" dirty="0">
                <a:latin typeface="Avenir Next LT Pro Light" panose="020B0304020202020204" pitchFamily="34" charset="0"/>
              </a:rPr>
              <a:t>Only open the cannula you’re about to use (put the unused back in the supply cupboard/drawer)</a:t>
            </a:r>
          </a:p>
          <a:p>
            <a:pPr marL="252000" indent="-252000">
              <a:lnSpc>
                <a:spcPct val="130000"/>
              </a:lnSpc>
              <a:spcAft>
                <a:spcPts val="800"/>
              </a:spcAft>
            </a:pPr>
            <a:r>
              <a:rPr lang="en-GB" sz="1800" spc="-20" dirty="0">
                <a:latin typeface="Avenir Next LT Pro Demi" panose="020B0704020202020204" pitchFamily="34" charset="0"/>
              </a:rPr>
              <a:t>Co-ordinate with venepuncture </a:t>
            </a:r>
            <a:r>
              <a:rPr lang="en-GB" sz="1800" spc="-20" dirty="0">
                <a:latin typeface="Avenir Next LT Pro Light" panose="020B0304020202020204" pitchFamily="34" charset="0"/>
              </a:rPr>
              <a:t>(avoiding repeating procedures unnecessarily)</a:t>
            </a:r>
          </a:p>
          <a:p>
            <a:pPr marL="252000" indent="-252000">
              <a:lnSpc>
                <a:spcPct val="130000"/>
              </a:lnSpc>
              <a:spcAft>
                <a:spcPts val="800"/>
              </a:spcAft>
            </a:pPr>
            <a:r>
              <a:rPr lang="en-GB" sz="1800" spc="-20" dirty="0">
                <a:latin typeface="Avenir Next LT Pro Demi" panose="020B0704020202020204" pitchFamily="34" charset="0"/>
              </a:rPr>
              <a:t>Label with date and time </a:t>
            </a:r>
            <a:r>
              <a:rPr lang="en-GB" sz="1800" spc="-20" dirty="0">
                <a:latin typeface="Avenir Next LT Pro Light" panose="020B0304020202020204" pitchFamily="34" charset="0"/>
              </a:rPr>
              <a:t>to maximise length of use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8845D2A-FDEC-DE3F-EF35-D38D35EB73EE}"/>
              </a:ext>
            </a:extLst>
          </p:cNvPr>
          <p:cNvSpPr txBox="1">
            <a:spLocks/>
          </p:cNvSpPr>
          <p:nvPr/>
        </p:nvSpPr>
        <p:spPr>
          <a:xfrm>
            <a:off x="1396845" y="50489"/>
            <a:ext cx="9296710" cy="249282"/>
          </a:xfrm>
          <a:prstGeom prst="rect">
            <a:avLst/>
          </a:prstGeom>
          <a:solidFill>
            <a:srgbClr val="81AE2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100" spc="110" dirty="0">
                <a:solidFill>
                  <a:srgbClr val="E2E2E2"/>
                </a:solidFill>
                <a:latin typeface="Avenir Next LT Pro" panose="020B05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  <a:t>Sustainable Healthcare Development Group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C5E0600-B749-0960-CD6D-C7369512249B}"/>
              </a:ext>
            </a:extLst>
          </p:cNvPr>
          <p:cNvGrpSpPr/>
          <p:nvPr/>
        </p:nvGrpSpPr>
        <p:grpSpPr>
          <a:xfrm>
            <a:off x="0" y="0"/>
            <a:ext cx="12192000" cy="324000"/>
            <a:chOff x="0" y="0"/>
            <a:chExt cx="12192000" cy="324000"/>
          </a:xfrm>
          <a:solidFill>
            <a:srgbClr val="7030A0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0E22D91-9E9D-69CB-F113-4942D28661F5}"/>
                </a:ext>
              </a:extLst>
            </p:cNvPr>
            <p:cNvSpPr/>
            <p:nvPr/>
          </p:nvSpPr>
          <p:spPr>
            <a:xfrm>
              <a:off x="0" y="0"/>
              <a:ext cx="12192000" cy="3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05A94E15-260B-5BCC-C717-1D6324753A40}"/>
                </a:ext>
              </a:extLst>
            </p:cNvPr>
            <p:cNvSpPr txBox="1">
              <a:spLocks/>
            </p:cNvSpPr>
            <p:nvPr/>
          </p:nvSpPr>
          <p:spPr>
            <a:xfrm>
              <a:off x="1396845" y="50489"/>
              <a:ext cx="9296710" cy="249282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100" spc="110" dirty="0">
                  <a:solidFill>
                    <a:srgbClr val="E2E2E2"/>
                  </a:solidFill>
                  <a:latin typeface="Avenir Next LT Pro" panose="020B0504020202020204" pitchFamily="34" charset="0"/>
                  <a:ea typeface="Verdana" panose="020B0604030504040204" pitchFamily="34" charset="0"/>
                  <a:cs typeface="Lao UI" panose="020B0604020202020204" pitchFamily="34" charset="0"/>
                </a:rPr>
                <a:t>Sustainability in Healthcare for Foundation Doctors</a:t>
              </a:r>
            </a:p>
          </p:txBody>
        </p:sp>
      </p:grpSp>
      <p:pic>
        <p:nvPicPr>
          <p:cNvPr id="6146" name="Picture 2" descr="Intravenous Cannulation (IV) — Medistudents">
            <a:extLst>
              <a:ext uri="{FF2B5EF4-FFF2-40B4-BE49-F238E27FC236}">
                <a16:creationId xmlns:a16="http://schemas.microsoft.com/office/drawing/2014/main" id="{E02161EC-05E2-5704-DB1A-B9B54DD6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5513" y="2529840"/>
            <a:ext cx="4131063" cy="275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2354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50EB3-5329-E0AA-9636-EDF4A7EDE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EC6D0-34A4-1F8C-6015-201F8180C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1051"/>
            <a:ext cx="11251367" cy="876300"/>
          </a:xfrm>
        </p:spPr>
        <p:txBody>
          <a:bodyPr>
            <a:normAutofit/>
          </a:bodyPr>
          <a:lstStyle/>
          <a:p>
            <a:r>
              <a:rPr lang="en-GB" sz="3100" dirty="0">
                <a:latin typeface="Avenir Next LT Pro Demi" panose="020B0704020202020204" pitchFamily="34" charset="0"/>
              </a:rPr>
              <a:t>Sustainable Development in Quality Improvement (SusQI)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42FCFA6-7867-EAE1-93B6-34549F462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6130"/>
            <a:ext cx="5593080" cy="4813210"/>
          </a:xfrm>
        </p:spPr>
        <p:txBody>
          <a:bodyPr>
            <a:normAutofit/>
          </a:bodyPr>
          <a:lstStyle/>
          <a:p>
            <a:pPr marL="252000" indent="-252000">
              <a:lnSpc>
                <a:spcPct val="130000"/>
              </a:lnSpc>
              <a:spcAft>
                <a:spcPts val="800"/>
              </a:spcAft>
            </a:pPr>
            <a:r>
              <a:rPr lang="en-GB" sz="1800" spc="-20" dirty="0">
                <a:latin typeface="Avenir Next LT Pro Light" panose="020B0304020202020204" pitchFamily="34" charset="0"/>
              </a:rPr>
              <a:t>Improving healthcare in a holistic way through a sustainable lens</a:t>
            </a:r>
          </a:p>
          <a:p>
            <a:pPr marL="252000" indent="-252000">
              <a:lnSpc>
                <a:spcPct val="130000"/>
              </a:lnSpc>
              <a:spcAft>
                <a:spcPts val="800"/>
              </a:spcAft>
            </a:pPr>
            <a:r>
              <a:rPr lang="en-GB" sz="1800" spc="-20" dirty="0">
                <a:latin typeface="Avenir Next LT Pro Demi" panose="020B0704020202020204" pitchFamily="34" charset="0"/>
              </a:rPr>
              <a:t>Not a replacement for traditional quality improvement</a:t>
            </a:r>
          </a:p>
          <a:p>
            <a:pPr marL="252000" indent="-252000">
              <a:lnSpc>
                <a:spcPct val="130000"/>
              </a:lnSpc>
              <a:spcAft>
                <a:spcPts val="800"/>
              </a:spcAft>
            </a:pPr>
            <a:r>
              <a:rPr lang="en-GB" sz="1800" spc="-20" dirty="0">
                <a:latin typeface="Avenir Next LT Pro Light" panose="020B0304020202020204" pitchFamily="34" charset="0"/>
              </a:rPr>
              <a:t>Embeds sustainability into current quality improvement practice</a:t>
            </a:r>
          </a:p>
          <a:p>
            <a:pPr marL="252000" indent="-252000">
              <a:lnSpc>
                <a:spcPct val="130000"/>
              </a:lnSpc>
              <a:spcAft>
                <a:spcPts val="800"/>
              </a:spcAft>
            </a:pPr>
            <a:r>
              <a:rPr lang="en-GB" sz="1800" spc="-20" dirty="0">
                <a:latin typeface="Avenir Next LT Pro Light" panose="020B0304020202020204" pitchFamily="34" charset="0"/>
              </a:rPr>
              <a:t>Likely to become mandatory in future clinical practice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3964DD-E8D9-F087-63C0-7991A32A2465}"/>
              </a:ext>
            </a:extLst>
          </p:cNvPr>
          <p:cNvSpPr txBox="1">
            <a:spLocks/>
          </p:cNvSpPr>
          <p:nvPr/>
        </p:nvSpPr>
        <p:spPr>
          <a:xfrm>
            <a:off x="1396845" y="50489"/>
            <a:ext cx="9296710" cy="249282"/>
          </a:xfrm>
          <a:prstGeom prst="rect">
            <a:avLst/>
          </a:prstGeom>
          <a:solidFill>
            <a:srgbClr val="81AE2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100" spc="110" dirty="0">
                <a:solidFill>
                  <a:srgbClr val="E2E2E2"/>
                </a:solidFill>
                <a:latin typeface="Avenir Next LT Pro" panose="020B05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  <a:t>Sustainable Healthcare Development Group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9E52EE-F353-0BEA-DDC0-9119B90C7BC4}"/>
              </a:ext>
            </a:extLst>
          </p:cNvPr>
          <p:cNvGrpSpPr/>
          <p:nvPr/>
        </p:nvGrpSpPr>
        <p:grpSpPr>
          <a:xfrm>
            <a:off x="0" y="0"/>
            <a:ext cx="12192000" cy="324000"/>
            <a:chOff x="0" y="0"/>
            <a:chExt cx="12192000" cy="324000"/>
          </a:xfrm>
          <a:solidFill>
            <a:srgbClr val="7030A0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72E274D-2918-6EC7-719E-CC8F2943F80C}"/>
                </a:ext>
              </a:extLst>
            </p:cNvPr>
            <p:cNvSpPr/>
            <p:nvPr/>
          </p:nvSpPr>
          <p:spPr>
            <a:xfrm>
              <a:off x="0" y="0"/>
              <a:ext cx="12192000" cy="3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3BEC092D-247C-A622-2558-402951BEA33E}"/>
                </a:ext>
              </a:extLst>
            </p:cNvPr>
            <p:cNvSpPr txBox="1">
              <a:spLocks/>
            </p:cNvSpPr>
            <p:nvPr/>
          </p:nvSpPr>
          <p:spPr>
            <a:xfrm>
              <a:off x="1396845" y="50489"/>
              <a:ext cx="9296710" cy="249282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100" spc="110" dirty="0">
                  <a:solidFill>
                    <a:srgbClr val="E2E2E2"/>
                  </a:solidFill>
                  <a:latin typeface="Avenir Next LT Pro" panose="020B0504020202020204" pitchFamily="34" charset="0"/>
                  <a:ea typeface="Verdana" panose="020B0604030504040204" pitchFamily="34" charset="0"/>
                  <a:cs typeface="Lao UI" panose="020B0604020202020204" pitchFamily="34" charset="0"/>
                </a:rPr>
                <a:t>Sustainability in Healthcare for Foundation Doctors</a:t>
              </a:r>
            </a:p>
          </p:txBody>
        </p:sp>
      </p:grpSp>
      <p:pic>
        <p:nvPicPr>
          <p:cNvPr id="3" name="Google Shape;378;g32914025503_0_330">
            <a:extLst>
              <a:ext uri="{FF2B5EF4-FFF2-40B4-BE49-F238E27FC236}">
                <a16:creationId xmlns:a16="http://schemas.microsoft.com/office/drawing/2014/main" id="{DD863132-E3E3-1E08-D69D-50F23BD1C35C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0397" y="1896130"/>
            <a:ext cx="4143158" cy="434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ome | Sustainable Quality Improvement">
            <a:hlinkClick r:id="rId5"/>
            <a:extLst>
              <a:ext uri="{FF2B5EF4-FFF2-40B4-BE49-F238E27FC236}">
                <a16:creationId xmlns:a16="http://schemas.microsoft.com/office/drawing/2014/main" id="{09845606-7920-D5C9-13B9-253D244B8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0542" y="1996440"/>
            <a:ext cx="1432560" cy="143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1314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955FA-79B8-D1E4-8ABF-FC4CE7F2C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C07D9-0412-E9D8-292C-574E9033A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051"/>
            <a:ext cx="10515600" cy="8763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venir Next LT Pro Demi" panose="020B0704020202020204" pitchFamily="34" charset="0"/>
              </a:rPr>
              <a:t>Discussion / Q&amp;A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A82505-224F-17C8-C11E-3C18664FC627}"/>
              </a:ext>
            </a:extLst>
          </p:cNvPr>
          <p:cNvSpPr txBox="1">
            <a:spLocks/>
          </p:cNvSpPr>
          <p:nvPr/>
        </p:nvSpPr>
        <p:spPr>
          <a:xfrm>
            <a:off x="1396845" y="50489"/>
            <a:ext cx="9296710" cy="249282"/>
          </a:xfrm>
          <a:prstGeom prst="rect">
            <a:avLst/>
          </a:prstGeom>
          <a:solidFill>
            <a:srgbClr val="81AE2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100" spc="110" dirty="0">
                <a:solidFill>
                  <a:srgbClr val="E2E2E2"/>
                </a:solidFill>
                <a:latin typeface="Avenir Next LT Pro" panose="020B05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  <a:t>Sustainable Healthcare Development Group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8444BC-547C-9289-0523-4BD34D4A74A1}"/>
              </a:ext>
            </a:extLst>
          </p:cNvPr>
          <p:cNvGrpSpPr/>
          <p:nvPr/>
        </p:nvGrpSpPr>
        <p:grpSpPr>
          <a:xfrm>
            <a:off x="0" y="0"/>
            <a:ext cx="12192000" cy="324000"/>
            <a:chOff x="0" y="0"/>
            <a:chExt cx="12192000" cy="3240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726228B-E638-9865-4CBF-C23CA1B16F9E}"/>
                </a:ext>
              </a:extLst>
            </p:cNvPr>
            <p:cNvSpPr/>
            <p:nvPr/>
          </p:nvSpPr>
          <p:spPr>
            <a:xfrm>
              <a:off x="0" y="0"/>
              <a:ext cx="12192000" cy="3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F43AB155-A7E5-722E-E386-7E4B896CC6DC}"/>
                </a:ext>
              </a:extLst>
            </p:cNvPr>
            <p:cNvSpPr txBox="1">
              <a:spLocks/>
            </p:cNvSpPr>
            <p:nvPr/>
          </p:nvSpPr>
          <p:spPr>
            <a:xfrm>
              <a:off x="1396845" y="50489"/>
              <a:ext cx="9296710" cy="249282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100" spc="110" dirty="0">
                  <a:solidFill>
                    <a:srgbClr val="E2E2E2"/>
                  </a:solidFill>
                  <a:latin typeface="Avenir Next LT Pro" panose="020B0504020202020204" pitchFamily="34" charset="0"/>
                  <a:ea typeface="Verdana" panose="020B0604030504040204" pitchFamily="34" charset="0"/>
                  <a:cs typeface="Lao UI" panose="020B0604020202020204" pitchFamily="34" charset="0"/>
                </a:rPr>
                <a:t>Sustainability in Healthcare for Foundation Doctors</a:t>
              </a: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0506BF7E-9339-4AF5-F726-4BC8FBAA9961}"/>
              </a:ext>
            </a:extLst>
          </p:cNvPr>
          <p:cNvSpPr txBox="1">
            <a:spLocks/>
          </p:cNvSpPr>
          <p:nvPr/>
        </p:nvSpPr>
        <p:spPr>
          <a:xfrm>
            <a:off x="566057" y="1776366"/>
            <a:ext cx="10958286" cy="2705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GB" sz="32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Light" panose="020B03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  <a:t>Mentimeter 5</a:t>
            </a:r>
          </a:p>
        </p:txBody>
      </p:sp>
      <p:pic>
        <p:nvPicPr>
          <p:cNvPr id="3" name="Picture 2" descr="Mentimeter - Doedactiek">
            <a:extLst>
              <a:ext uri="{FF2B5EF4-FFF2-40B4-BE49-F238E27FC236}">
                <a16:creationId xmlns:a16="http://schemas.microsoft.com/office/drawing/2014/main" id="{C7FA2545-4B0D-00DF-8735-BC5AD571F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9373" y="2233093"/>
            <a:ext cx="3713254" cy="371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1434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B5AEC-D258-6C82-681C-D312DA5F1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18B57-AA94-BFAE-6E3B-C6811DCD5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051"/>
            <a:ext cx="10515600" cy="8763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venir Next LT Pro Demi" panose="020B0704020202020204" pitchFamily="34" charset="0"/>
              </a:rPr>
              <a:t>Feedback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C57398-0772-4020-79D2-463C724D523E}"/>
              </a:ext>
            </a:extLst>
          </p:cNvPr>
          <p:cNvSpPr txBox="1">
            <a:spLocks/>
          </p:cNvSpPr>
          <p:nvPr/>
        </p:nvSpPr>
        <p:spPr>
          <a:xfrm>
            <a:off x="1396845" y="50489"/>
            <a:ext cx="9296710" cy="249282"/>
          </a:xfrm>
          <a:prstGeom prst="rect">
            <a:avLst/>
          </a:prstGeom>
          <a:solidFill>
            <a:srgbClr val="81AE2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100" spc="110" dirty="0">
                <a:solidFill>
                  <a:srgbClr val="E2E2E2"/>
                </a:solidFill>
                <a:latin typeface="Avenir Next LT Pro" panose="020B05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  <a:t>Sustainable Healthcare Development Group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AFECCFB-D23A-B196-FD15-06B32C3AAE90}"/>
              </a:ext>
            </a:extLst>
          </p:cNvPr>
          <p:cNvGrpSpPr/>
          <p:nvPr/>
        </p:nvGrpSpPr>
        <p:grpSpPr>
          <a:xfrm>
            <a:off x="0" y="0"/>
            <a:ext cx="12192000" cy="324000"/>
            <a:chOff x="0" y="0"/>
            <a:chExt cx="12192000" cy="3240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C49AD40-6E19-2902-9801-826DDE6FA3F6}"/>
                </a:ext>
              </a:extLst>
            </p:cNvPr>
            <p:cNvSpPr/>
            <p:nvPr/>
          </p:nvSpPr>
          <p:spPr>
            <a:xfrm>
              <a:off x="0" y="0"/>
              <a:ext cx="12192000" cy="3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9CA1E03D-D721-7324-210B-B4A35BDBDEED}"/>
                </a:ext>
              </a:extLst>
            </p:cNvPr>
            <p:cNvSpPr txBox="1">
              <a:spLocks/>
            </p:cNvSpPr>
            <p:nvPr/>
          </p:nvSpPr>
          <p:spPr>
            <a:xfrm>
              <a:off x="1396845" y="50489"/>
              <a:ext cx="9296710" cy="249282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100" spc="110" dirty="0">
                  <a:solidFill>
                    <a:srgbClr val="E2E2E2"/>
                  </a:solidFill>
                  <a:latin typeface="Avenir Next LT Pro" panose="020B0504020202020204" pitchFamily="34" charset="0"/>
                  <a:ea typeface="Verdana" panose="020B0604030504040204" pitchFamily="34" charset="0"/>
                  <a:cs typeface="Lao UI" panose="020B0604020202020204" pitchFamily="34" charset="0"/>
                </a:rPr>
                <a:t>Sustainability in Healthcare for Foundation Doctors</a:t>
              </a:r>
            </a:p>
          </p:txBody>
        </p:sp>
      </p:grpSp>
      <p:pic>
        <p:nvPicPr>
          <p:cNvPr id="5" name="Picture 4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6092B1B1-07CF-30BC-84B9-EC48B69FBA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0" y="1769111"/>
            <a:ext cx="40894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674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E24D8-D21D-0F11-966B-E7A02F9E7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051"/>
            <a:ext cx="10515600" cy="8763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venir Next LT Pro Demi" panose="020B0704020202020204" pitchFamily="34" charset="0"/>
              </a:rPr>
              <a:t>Helpful Resources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F9846E-FFD9-A5FF-8C89-7E09913FA074}"/>
              </a:ext>
            </a:extLst>
          </p:cNvPr>
          <p:cNvGrpSpPr/>
          <p:nvPr/>
        </p:nvGrpSpPr>
        <p:grpSpPr>
          <a:xfrm>
            <a:off x="748443" y="2048140"/>
            <a:ext cx="5116757" cy="1262463"/>
            <a:chOff x="748443" y="4262472"/>
            <a:chExt cx="5116757" cy="1262463"/>
          </a:xfrm>
        </p:grpSpPr>
        <p:pic>
          <p:nvPicPr>
            <p:cNvPr id="1028" name="Picture 4" descr="Home - CRHE">
              <a:extLst>
                <a:ext uri="{FF2B5EF4-FFF2-40B4-BE49-F238E27FC236}">
                  <a16:creationId xmlns:a16="http://schemas.microsoft.com/office/drawing/2014/main" id="{583EE06B-D5F5-2039-BAD3-EECA6F9BE5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443" y="4262472"/>
              <a:ext cx="3742284" cy="1262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B46F2FC-C7F2-99E2-2D91-06BB32122A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05200" y="4262472"/>
              <a:ext cx="1260000" cy="12600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EE15D5-0D69-3DDC-7D36-D9E271C4A269}"/>
              </a:ext>
            </a:extLst>
          </p:cNvPr>
          <p:cNvGrpSpPr/>
          <p:nvPr/>
        </p:nvGrpSpPr>
        <p:grpSpPr>
          <a:xfrm>
            <a:off x="748443" y="4262472"/>
            <a:ext cx="5116757" cy="1429761"/>
            <a:chOff x="748443" y="2032352"/>
            <a:chExt cx="5116757" cy="1429761"/>
          </a:xfrm>
        </p:grpSpPr>
        <p:pic>
          <p:nvPicPr>
            <p:cNvPr id="1026" name="Picture 2" descr="Centre for Sustainable Healthcare - NHS Forest">
              <a:extLst>
                <a:ext uri="{FF2B5EF4-FFF2-40B4-BE49-F238E27FC236}">
                  <a16:creationId xmlns:a16="http://schemas.microsoft.com/office/drawing/2014/main" id="{DD8A6330-F261-D662-0A7E-5A39D1A62E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443" y="2032352"/>
              <a:ext cx="3223307" cy="1429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7E3E019-B438-73F3-0F5C-EB2B564550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05200" y="2036384"/>
              <a:ext cx="1260000" cy="1260000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EF9F8E50-DD85-89DB-E216-A16D5C0714C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3800" y="2032352"/>
            <a:ext cx="1260000" cy="1260000"/>
          </a:xfrm>
          <a:prstGeom prst="rect">
            <a:avLst/>
          </a:prstGeom>
        </p:spPr>
      </p:pic>
      <p:pic>
        <p:nvPicPr>
          <p:cNvPr id="1036" name="Picture 12" descr="Greener Practice – Greener Practice – UK's primary care sustainability  network">
            <a:extLst>
              <a:ext uri="{FF2B5EF4-FFF2-40B4-BE49-F238E27FC236}">
                <a16:creationId xmlns:a16="http://schemas.microsoft.com/office/drawing/2014/main" id="{1BAD876B-2B97-B381-6E6B-1BAF66E11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8650" y="2169052"/>
            <a:ext cx="3088781" cy="102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868E749-F66A-CDFC-A448-B3A33F60047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3800" y="4262472"/>
            <a:ext cx="1260000" cy="1260000"/>
          </a:xfrm>
          <a:prstGeom prst="rect">
            <a:avLst/>
          </a:prstGeom>
        </p:spPr>
      </p:pic>
      <p:pic>
        <p:nvPicPr>
          <p:cNvPr id="1038" name="Picture 14" descr="Planetary Health Alliance - YouTube">
            <a:extLst>
              <a:ext uri="{FF2B5EF4-FFF2-40B4-BE49-F238E27FC236}">
                <a16:creationId xmlns:a16="http://schemas.microsoft.com/office/drawing/2014/main" id="{CF242BB7-EBFA-F823-9099-C1F14574D0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92561" y="4145044"/>
            <a:ext cx="2930968" cy="133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BAC77AC-0101-1994-7518-C29A1074ED77}"/>
              </a:ext>
            </a:extLst>
          </p:cNvPr>
          <p:cNvGrpSpPr/>
          <p:nvPr/>
        </p:nvGrpSpPr>
        <p:grpSpPr>
          <a:xfrm>
            <a:off x="0" y="0"/>
            <a:ext cx="12192000" cy="324000"/>
            <a:chOff x="0" y="0"/>
            <a:chExt cx="12192000" cy="324000"/>
          </a:xfrm>
          <a:solidFill>
            <a:srgbClr val="81AE26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6D8B8DE-4D25-59D9-DFDC-DCD14B168A09}"/>
                </a:ext>
              </a:extLst>
            </p:cNvPr>
            <p:cNvSpPr/>
            <p:nvPr/>
          </p:nvSpPr>
          <p:spPr>
            <a:xfrm>
              <a:off x="0" y="0"/>
              <a:ext cx="12192000" cy="3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88DAEBDC-19FA-0799-ED20-B91B6C0A9ACA}"/>
                </a:ext>
              </a:extLst>
            </p:cNvPr>
            <p:cNvSpPr txBox="1">
              <a:spLocks/>
            </p:cNvSpPr>
            <p:nvPr/>
          </p:nvSpPr>
          <p:spPr>
            <a:xfrm>
              <a:off x="1396845" y="50489"/>
              <a:ext cx="9296710" cy="249282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100" spc="110" dirty="0">
                  <a:solidFill>
                    <a:srgbClr val="E2E2E2"/>
                  </a:solidFill>
                  <a:latin typeface="Avenir Next LT Pro" panose="020B0504020202020204" pitchFamily="34" charset="0"/>
                  <a:ea typeface="Verdana" panose="020B0604030504040204" pitchFamily="34" charset="0"/>
                  <a:cs typeface="Lao UI" panose="020B0604020202020204" pitchFamily="34" charset="0"/>
                </a:rPr>
                <a:t>Sustainability in Healthcare for Foundation Doctors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73687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3FB38-8817-8E0E-0544-7BF47622D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2000" y="1929779"/>
            <a:ext cx="9468000" cy="1424890"/>
          </a:xfrm>
        </p:spPr>
        <p:txBody>
          <a:bodyPr anchor="b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GB" sz="4800" b="1" spc="-50" dirty="0">
                <a:latin typeface="Avenir Next LT Pro Demi" panose="020B06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  <a:t>Further 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5D7230-30F9-0E73-5073-DB8414CC0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1999" y="3968376"/>
            <a:ext cx="5331647" cy="2114931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latin typeface="Avenir Next LT Pro Light" panose="020B0304020202020204" pitchFamily="34" charset="0"/>
              </a:rPr>
              <a:t>Victoria England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2000" dirty="0">
                <a:latin typeface="Avenir Next LT Pro Light" panose="020B0304020202020204" pitchFamily="34" charset="0"/>
                <a:hlinkClick r:id="rId2"/>
              </a:rPr>
              <a:t>victoria.england.ve@gmail.com</a:t>
            </a:r>
            <a:r>
              <a:rPr lang="en-GB" sz="2000" dirty="0">
                <a:latin typeface="Avenir Next LT Pro Light" panose="020B0304020202020204" pitchFamily="34" charset="0"/>
              </a:rPr>
              <a:t>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dirty="0">
              <a:latin typeface="Avenir Next LT Pro Light" panose="020B03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latin typeface="Avenir Next LT Pro Light" panose="020B0304020202020204" pitchFamily="34" charset="0"/>
              </a:rPr>
              <a:t>Fionán Mac Giolla Bhríde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2000" dirty="0">
                <a:latin typeface="Avenir Next LT Pro Light" panose="020B0304020202020204" pitchFamily="34" charset="0"/>
                <a:hlinkClick r:id="rId3"/>
              </a:rPr>
              <a:t>fionanmcbride01@gmail.com</a:t>
            </a:r>
            <a:endParaRPr lang="en-GB" sz="2000" dirty="0">
              <a:latin typeface="Avenir Next LT Pro Light" panose="020B03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2000" dirty="0">
              <a:latin typeface="Avenir Next LT Pro Light" panose="020B03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4902-4D94-72CD-5F92-B3D5142CE1F8}"/>
              </a:ext>
            </a:extLst>
          </p:cNvPr>
          <p:cNvCxnSpPr>
            <a:cxnSpLocks/>
          </p:cNvCxnSpPr>
          <p:nvPr/>
        </p:nvCxnSpPr>
        <p:spPr>
          <a:xfrm>
            <a:off x="1146000" y="1929779"/>
            <a:ext cx="9900000" cy="0"/>
          </a:xfrm>
          <a:prstGeom prst="line">
            <a:avLst/>
          </a:prstGeom>
          <a:ln w="28575">
            <a:solidFill>
              <a:srgbClr val="81A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66E100C6-98AB-A778-6D5A-3CEB41B8D610}"/>
              </a:ext>
            </a:extLst>
          </p:cNvPr>
          <p:cNvSpPr/>
          <p:nvPr/>
        </p:nvSpPr>
        <p:spPr>
          <a:xfrm>
            <a:off x="0" y="6545274"/>
            <a:ext cx="12192000" cy="324000"/>
          </a:xfrm>
          <a:prstGeom prst="rect">
            <a:avLst/>
          </a:prstGeom>
          <a:solidFill>
            <a:srgbClr val="81AE26"/>
          </a:solidFill>
          <a:ln>
            <a:solidFill>
              <a:srgbClr val="81A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A9541C-8F86-9051-58E7-D956AE7F0F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683"/>
          <a:stretch/>
        </p:blipFill>
        <p:spPr>
          <a:xfrm>
            <a:off x="7482962" y="5522480"/>
            <a:ext cx="2956263" cy="560829"/>
          </a:xfrm>
          <a:prstGeom prst="rect">
            <a:avLst/>
          </a:prstGeom>
        </p:spPr>
      </p:pic>
      <p:pic>
        <p:nvPicPr>
          <p:cNvPr id="5" name="Picture 4" descr="A qr code with black dots&#10;&#10;Description automatically generated">
            <a:extLst>
              <a:ext uri="{FF2B5EF4-FFF2-40B4-BE49-F238E27FC236}">
                <a16:creationId xmlns:a16="http://schemas.microsoft.com/office/drawing/2014/main" id="{46379191-8C97-8E1C-E6BB-8253D108B4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8515" y="2453965"/>
            <a:ext cx="3105159" cy="310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53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EABEE-95C4-5F1D-DCAC-569BC8650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3"/>
            <a:extLst>
              <a:ext uri="{FF2B5EF4-FFF2-40B4-BE49-F238E27FC236}">
                <a16:creationId xmlns:a16="http://schemas.microsoft.com/office/drawing/2014/main" id="{C8621ABB-3777-AAE0-6A00-5873665973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4803" y="1335819"/>
            <a:ext cx="8422392" cy="4521392"/>
          </a:xfrm>
          <a:prstGeom prst="rect">
            <a:avLst/>
          </a:prstGeom>
          <a:ln w="28575">
            <a:solidFill>
              <a:schemeClr val="bg2">
                <a:lumMod val="90000"/>
              </a:schemeClr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170F51F-F01F-5B30-1979-222645C098FC}"/>
              </a:ext>
            </a:extLst>
          </p:cNvPr>
          <p:cNvGrpSpPr/>
          <p:nvPr/>
        </p:nvGrpSpPr>
        <p:grpSpPr>
          <a:xfrm>
            <a:off x="0" y="0"/>
            <a:ext cx="12192000" cy="324000"/>
            <a:chOff x="0" y="0"/>
            <a:chExt cx="12192000" cy="324000"/>
          </a:xfrm>
          <a:solidFill>
            <a:srgbClr val="81AE26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182EFD5-D1F9-935D-49D1-AC7CBD2B8614}"/>
                </a:ext>
              </a:extLst>
            </p:cNvPr>
            <p:cNvSpPr/>
            <p:nvPr/>
          </p:nvSpPr>
          <p:spPr>
            <a:xfrm>
              <a:off x="0" y="0"/>
              <a:ext cx="12192000" cy="3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5AC7BFE7-7DC8-96BB-AB73-FFA576E6D3D5}"/>
                </a:ext>
              </a:extLst>
            </p:cNvPr>
            <p:cNvSpPr txBox="1">
              <a:spLocks/>
            </p:cNvSpPr>
            <p:nvPr/>
          </p:nvSpPr>
          <p:spPr>
            <a:xfrm>
              <a:off x="1396845" y="50489"/>
              <a:ext cx="9296710" cy="249282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100" spc="110" dirty="0">
                  <a:solidFill>
                    <a:srgbClr val="E2E2E2"/>
                  </a:solidFill>
                  <a:latin typeface="Avenir Next LT Pro" panose="020B0504020202020204" pitchFamily="34" charset="0"/>
                  <a:ea typeface="Verdana" panose="020B0604030504040204" pitchFamily="34" charset="0"/>
                  <a:cs typeface="Lao UI" panose="020B0604020202020204" pitchFamily="34" charset="0"/>
                </a:rPr>
                <a:t>Sustainability in Healthcare for Foundation Doctors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9910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C2516-3BBD-4415-E762-83FDB6929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6B5C2-5468-B63F-8B7A-82E043080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051"/>
            <a:ext cx="10515600" cy="8763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venir Next LT Pro Demi" panose="020B0704020202020204" pitchFamily="34" charset="0"/>
              </a:rPr>
              <a:t>Opening Question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DD7F7CD-3066-E9A0-24BE-F664896C12C0}"/>
              </a:ext>
            </a:extLst>
          </p:cNvPr>
          <p:cNvGrpSpPr/>
          <p:nvPr/>
        </p:nvGrpSpPr>
        <p:grpSpPr>
          <a:xfrm>
            <a:off x="0" y="0"/>
            <a:ext cx="12192000" cy="324000"/>
            <a:chOff x="0" y="0"/>
            <a:chExt cx="12192000" cy="324000"/>
          </a:xfrm>
          <a:solidFill>
            <a:srgbClr val="81AE26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871F754-3408-868F-FA81-A2EFAA5687C6}"/>
                </a:ext>
              </a:extLst>
            </p:cNvPr>
            <p:cNvSpPr/>
            <p:nvPr/>
          </p:nvSpPr>
          <p:spPr>
            <a:xfrm>
              <a:off x="0" y="0"/>
              <a:ext cx="12192000" cy="3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B8724131-DB80-7033-52F2-749C781FF0D1}"/>
                </a:ext>
              </a:extLst>
            </p:cNvPr>
            <p:cNvSpPr txBox="1">
              <a:spLocks/>
            </p:cNvSpPr>
            <p:nvPr/>
          </p:nvSpPr>
          <p:spPr>
            <a:xfrm>
              <a:off x="1396845" y="50489"/>
              <a:ext cx="9296710" cy="249282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100" spc="110" dirty="0">
                  <a:solidFill>
                    <a:srgbClr val="E2E2E2"/>
                  </a:solidFill>
                  <a:latin typeface="Avenir Next LT Pro" panose="020B0504020202020204" pitchFamily="34" charset="0"/>
                  <a:ea typeface="Verdana" panose="020B0604030504040204" pitchFamily="34" charset="0"/>
                  <a:cs typeface="Lao UI" panose="020B0604020202020204" pitchFamily="34" charset="0"/>
                </a:rPr>
                <a:t>Sustainability in Healthcare for Foundation Doctors</a:t>
              </a: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D164456-8917-F362-5CDD-8C45A09AD4BB}"/>
              </a:ext>
            </a:extLst>
          </p:cNvPr>
          <p:cNvSpPr txBox="1">
            <a:spLocks/>
          </p:cNvSpPr>
          <p:nvPr/>
        </p:nvSpPr>
        <p:spPr>
          <a:xfrm>
            <a:off x="734886" y="2014295"/>
            <a:ext cx="10722228" cy="19654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GB" sz="3200" b="1" spc="-50" dirty="0" err="1">
                <a:solidFill>
                  <a:srgbClr val="759E22"/>
                </a:solidFill>
                <a:latin typeface="Avenir Next LT Pro Light" panose="020B03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  <a:t>Mentimeter</a:t>
            </a:r>
            <a:r>
              <a:rPr lang="en-GB" sz="3200" b="1" spc="-50" dirty="0">
                <a:solidFill>
                  <a:srgbClr val="759E22"/>
                </a:solidFill>
                <a:latin typeface="Avenir Next LT Pro Light" panose="020B03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  <a:t> 1</a:t>
            </a:r>
          </a:p>
          <a:p>
            <a:pPr algn="ctr">
              <a:lnSpc>
                <a:spcPct val="120000"/>
              </a:lnSpc>
            </a:pPr>
            <a:r>
              <a:rPr lang="en-GB" b="1" spc="-50" dirty="0">
                <a:solidFill>
                  <a:srgbClr val="759E22"/>
                </a:solidFill>
                <a:latin typeface="Avenir Next LT Pro Light" panose="020B03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  <a:t>What comes to mind when you hear “</a:t>
            </a:r>
            <a:r>
              <a:rPr lang="en-GB" b="1" u="sng" spc="-50" dirty="0">
                <a:solidFill>
                  <a:srgbClr val="759E22"/>
                </a:solidFill>
                <a:latin typeface="Avenir Next LT Pro Demi" panose="020B07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  <a:t>sustainability in healthcare</a:t>
            </a:r>
            <a:r>
              <a:rPr lang="en-GB" b="1" spc="-50" dirty="0">
                <a:solidFill>
                  <a:srgbClr val="759E22"/>
                </a:solidFill>
                <a:latin typeface="Avenir Next LT Pro Light" panose="020B0304020202020204" pitchFamily="34" charset="0"/>
                <a:ea typeface="Verdana" panose="020B0604030504040204" pitchFamily="34" charset="0"/>
                <a:cs typeface="Lao UI" panose="020B0604020202020204" pitchFamily="34" charset="0"/>
              </a:rPr>
              <a:t>”?</a:t>
            </a:r>
          </a:p>
          <a:p>
            <a:pPr algn="ctr">
              <a:lnSpc>
                <a:spcPct val="120000"/>
              </a:lnSpc>
            </a:pPr>
            <a:endParaRPr lang="en-GB" b="1" spc="-50" dirty="0">
              <a:solidFill>
                <a:srgbClr val="759E22"/>
              </a:solidFill>
              <a:latin typeface="Avenir Next LT Pro Light" panose="020B0304020202020204" pitchFamily="34" charset="0"/>
              <a:ea typeface="Verdana" panose="020B0604030504040204" pitchFamily="34" charset="0"/>
              <a:cs typeface="Lao UI" panose="020B0604020202020204" pitchFamily="34" charset="0"/>
            </a:endParaRPr>
          </a:p>
        </p:txBody>
      </p:sp>
      <p:pic>
        <p:nvPicPr>
          <p:cNvPr id="16" name="Picture 2" descr="Mentimeter - Doedactiek">
            <a:extLst>
              <a:ext uri="{FF2B5EF4-FFF2-40B4-BE49-F238E27FC236}">
                <a16:creationId xmlns:a16="http://schemas.microsoft.com/office/drawing/2014/main" id="{45C3C82F-C18C-FB5A-9192-FB2E64CC2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3635" y="5313083"/>
            <a:ext cx="1440330" cy="144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070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ADCA0-BF94-4568-8EE3-79931EA8F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7ADB2A6-83CB-9EB8-4BB9-33CE61E06269}"/>
              </a:ext>
            </a:extLst>
          </p:cNvPr>
          <p:cNvSpPr txBox="1">
            <a:spLocks/>
          </p:cNvSpPr>
          <p:nvPr/>
        </p:nvSpPr>
        <p:spPr>
          <a:xfrm>
            <a:off x="838199" y="2557382"/>
            <a:ext cx="5795803" cy="3714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2200" spc="-20" dirty="0">
                <a:latin typeface="Avenir Next LT Pro" panose="020B0504020202020204" pitchFamily="34" charset="0"/>
              </a:rPr>
              <a:t>“…a </a:t>
            </a:r>
            <a:r>
              <a:rPr lang="en-GB" sz="2200" u="sng" spc="-20" dirty="0">
                <a:solidFill>
                  <a:srgbClr val="00B0F0"/>
                </a:solidFill>
                <a:latin typeface="Avenir Next LT Pro Demi" panose="020B0704020202020204" pitchFamily="34" charset="0"/>
              </a:rPr>
              <a:t>solutions-oriented</a:t>
            </a:r>
            <a:r>
              <a:rPr lang="en-GB" sz="2200" spc="-20" dirty="0">
                <a:latin typeface="Avenir Next LT Pro" panose="020B0504020202020204" pitchFamily="34" charset="0"/>
              </a:rPr>
              <a:t>, </a:t>
            </a:r>
            <a:r>
              <a:rPr lang="en-GB" sz="2200" u="sng" spc="-20" dirty="0">
                <a:solidFill>
                  <a:srgbClr val="00B0F0"/>
                </a:solidFill>
                <a:latin typeface="Avenir Next LT Pro Demi" panose="020B0704020202020204" pitchFamily="34" charset="0"/>
              </a:rPr>
              <a:t>transdisciplinary</a:t>
            </a:r>
            <a:r>
              <a:rPr lang="en-GB" sz="2200" spc="-20" dirty="0">
                <a:latin typeface="Avenir Next LT Pro" panose="020B0504020202020204" pitchFamily="34" charset="0"/>
              </a:rPr>
              <a:t> field and </a:t>
            </a:r>
            <a:r>
              <a:rPr lang="en-GB" sz="2200" u="sng" spc="-20" dirty="0">
                <a:solidFill>
                  <a:srgbClr val="00B0F0"/>
                </a:solidFill>
                <a:latin typeface="Avenir Next LT Pro Demi" panose="020B0704020202020204" pitchFamily="34" charset="0"/>
              </a:rPr>
              <a:t>social movement</a:t>
            </a:r>
            <a:r>
              <a:rPr lang="en-GB" sz="2200" spc="-20" dirty="0">
                <a:latin typeface="Avenir Next LT Pro" panose="020B0504020202020204" pitchFamily="34" charset="0"/>
              </a:rPr>
              <a:t> focused on analysing and addressing the impacts of human disruptions to Earth’s natural systems on human health and all life on Earth.”</a:t>
            </a:r>
          </a:p>
          <a:p>
            <a:pPr marL="0" indent="0" algn="r">
              <a:lnSpc>
                <a:spcPct val="13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2000" i="1" spc="-20" dirty="0">
                <a:latin typeface="Avenir Next LT Pro Light" panose="020B0304020202020204" pitchFamily="34" charset="0"/>
              </a:rPr>
              <a:t>Planetary Health Alliance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BEB863-6B7E-34BF-378C-31BC812F8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051"/>
            <a:ext cx="10515600" cy="8763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venir Next LT Pro Demi" panose="020B0704020202020204" pitchFamily="34" charset="0"/>
              </a:rPr>
              <a:t>What is Planetary Health?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2E5856-0CF1-2692-0FBF-6EFBA4D20D29}"/>
              </a:ext>
            </a:extLst>
          </p:cNvPr>
          <p:cNvGrpSpPr/>
          <p:nvPr/>
        </p:nvGrpSpPr>
        <p:grpSpPr>
          <a:xfrm>
            <a:off x="0" y="0"/>
            <a:ext cx="12192000" cy="324000"/>
            <a:chOff x="0" y="0"/>
            <a:chExt cx="12192000" cy="324000"/>
          </a:xfrm>
          <a:solidFill>
            <a:srgbClr val="00B0F0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12BB7F4-1C63-66F0-9CFD-8549E3695CA5}"/>
                </a:ext>
              </a:extLst>
            </p:cNvPr>
            <p:cNvSpPr/>
            <p:nvPr/>
          </p:nvSpPr>
          <p:spPr>
            <a:xfrm>
              <a:off x="0" y="0"/>
              <a:ext cx="12192000" cy="3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6745A530-0AE4-A7C3-3A5A-4E220E357264}"/>
                </a:ext>
              </a:extLst>
            </p:cNvPr>
            <p:cNvSpPr txBox="1">
              <a:spLocks/>
            </p:cNvSpPr>
            <p:nvPr/>
          </p:nvSpPr>
          <p:spPr>
            <a:xfrm>
              <a:off x="1396845" y="50489"/>
              <a:ext cx="9296710" cy="249282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100" spc="110" dirty="0">
                  <a:solidFill>
                    <a:srgbClr val="E2E2E2"/>
                  </a:solidFill>
                  <a:latin typeface="Avenir Next LT Pro" panose="020B0504020202020204" pitchFamily="34" charset="0"/>
                  <a:ea typeface="Verdana" panose="020B0604030504040204" pitchFamily="34" charset="0"/>
                  <a:cs typeface="Lao UI" panose="020B0604020202020204" pitchFamily="34" charset="0"/>
                </a:rPr>
                <a:t>Sustainability in Healthcare for Foundation Doctors</a:t>
              </a:r>
            </a:p>
          </p:txBody>
        </p:sp>
      </p:grpSp>
      <p:pic>
        <p:nvPicPr>
          <p:cNvPr id="4" name="Google Shape;198;g32914025503_0_2" descr="The Earth | Public domain vectors">
            <a:extLst>
              <a:ext uri="{FF2B5EF4-FFF2-40B4-BE49-F238E27FC236}">
                <a16:creationId xmlns:a16="http://schemas.microsoft.com/office/drawing/2014/main" id="{DB9FB84C-1AA5-6133-CEAB-DAE21A45B55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872986" y="1540505"/>
            <a:ext cx="4744041" cy="47440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9B75C5B-3E7F-A410-EE4F-CB72CA4DEF5F}"/>
              </a:ext>
            </a:extLst>
          </p:cNvPr>
          <p:cNvGrpSpPr/>
          <p:nvPr/>
        </p:nvGrpSpPr>
        <p:grpSpPr>
          <a:xfrm>
            <a:off x="6871250" y="3334346"/>
            <a:ext cx="750571" cy="743192"/>
            <a:chOff x="4929025" y="3025525"/>
            <a:chExt cx="885000" cy="876300"/>
          </a:xfrm>
        </p:grpSpPr>
        <p:sp>
          <p:nvSpPr>
            <p:cNvPr id="29" name="Google Shape;215;g32914025503_0_2">
              <a:extLst>
                <a:ext uri="{FF2B5EF4-FFF2-40B4-BE49-F238E27FC236}">
                  <a16:creationId xmlns:a16="http://schemas.microsoft.com/office/drawing/2014/main" id="{2A0A4F2E-252B-068A-2A25-D295D724C560}"/>
                </a:ext>
              </a:extLst>
            </p:cNvPr>
            <p:cNvSpPr/>
            <p:nvPr/>
          </p:nvSpPr>
          <p:spPr>
            <a:xfrm>
              <a:off x="4929025" y="3025525"/>
              <a:ext cx="885000" cy="876300"/>
            </a:xfrm>
            <a:prstGeom prst="ellipse">
              <a:avLst/>
            </a:prstGeom>
            <a:solidFill>
              <a:srgbClr val="FFFFFF">
                <a:alpha val="73420"/>
              </a:srgbClr>
            </a:solidFill>
            <a:ln w="19050" cap="flat" cmpd="sng">
              <a:solidFill>
                <a:srgbClr val="5A9D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" name="Graphic 29" descr="User with solid fill">
              <a:extLst>
                <a:ext uri="{FF2B5EF4-FFF2-40B4-BE49-F238E27FC236}">
                  <a16:creationId xmlns:a16="http://schemas.microsoft.com/office/drawing/2014/main" id="{363AA7FC-3453-A98B-FACD-11454FF22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79523" y="3155293"/>
              <a:ext cx="566266" cy="566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4113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3E4CA-19ED-ADE8-1491-5FD9A2377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1054A93-E8C9-9F41-4006-C3456A9B323C}"/>
              </a:ext>
            </a:extLst>
          </p:cNvPr>
          <p:cNvSpPr txBox="1">
            <a:spLocks/>
          </p:cNvSpPr>
          <p:nvPr/>
        </p:nvSpPr>
        <p:spPr>
          <a:xfrm>
            <a:off x="838199" y="2557382"/>
            <a:ext cx="5795803" cy="3714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2200" spc="-20" dirty="0">
                <a:latin typeface="Avenir Next LT Pro" panose="020B0504020202020204" pitchFamily="34" charset="0"/>
              </a:rPr>
              <a:t>“…a </a:t>
            </a:r>
            <a:r>
              <a:rPr lang="en-GB" sz="2200" u="sng" spc="-20" dirty="0">
                <a:solidFill>
                  <a:srgbClr val="00B0F0"/>
                </a:solidFill>
                <a:latin typeface="Avenir Next LT Pro Demi" panose="020B0704020202020204" pitchFamily="34" charset="0"/>
              </a:rPr>
              <a:t>solutions-oriented</a:t>
            </a:r>
            <a:r>
              <a:rPr lang="en-GB" sz="2200" spc="-20" dirty="0">
                <a:latin typeface="Avenir Next LT Pro" panose="020B0504020202020204" pitchFamily="34" charset="0"/>
              </a:rPr>
              <a:t>, </a:t>
            </a:r>
            <a:r>
              <a:rPr lang="en-GB" sz="2200" u="sng" spc="-20" dirty="0">
                <a:solidFill>
                  <a:srgbClr val="00B0F0"/>
                </a:solidFill>
                <a:latin typeface="Avenir Next LT Pro Demi" panose="020B0704020202020204" pitchFamily="34" charset="0"/>
              </a:rPr>
              <a:t>transdisciplinary</a:t>
            </a:r>
            <a:r>
              <a:rPr lang="en-GB" sz="2200" spc="-20" dirty="0">
                <a:latin typeface="Avenir Next LT Pro" panose="020B0504020202020204" pitchFamily="34" charset="0"/>
              </a:rPr>
              <a:t> field and </a:t>
            </a:r>
            <a:r>
              <a:rPr lang="en-GB" sz="2200" u="sng" spc="-20" dirty="0">
                <a:solidFill>
                  <a:srgbClr val="00B0F0"/>
                </a:solidFill>
                <a:latin typeface="Avenir Next LT Pro Demi" panose="020B0704020202020204" pitchFamily="34" charset="0"/>
              </a:rPr>
              <a:t>social movement</a:t>
            </a:r>
            <a:r>
              <a:rPr lang="en-GB" sz="2200" spc="-20" dirty="0">
                <a:latin typeface="Avenir Next LT Pro" panose="020B0504020202020204" pitchFamily="34" charset="0"/>
              </a:rPr>
              <a:t> focused on analysing and addressing the impacts of human disruptions to Earth’s natural systems on human health and all life on Earth.”</a:t>
            </a:r>
          </a:p>
          <a:p>
            <a:pPr marL="0" indent="0" algn="r">
              <a:lnSpc>
                <a:spcPct val="13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2000" i="1" spc="-20" dirty="0">
                <a:latin typeface="Avenir Next LT Pro Light" panose="020B0304020202020204" pitchFamily="34" charset="0"/>
              </a:rPr>
              <a:t>Planetary Health Alliance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C1F43C-F4B0-D0A0-B8CA-A59C166D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051"/>
            <a:ext cx="10515600" cy="8763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venir Next LT Pro Demi" panose="020B0704020202020204" pitchFamily="34" charset="0"/>
              </a:rPr>
              <a:t>What is Planetary Health?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000027-3D45-6D64-3004-C48BA41815B1}"/>
              </a:ext>
            </a:extLst>
          </p:cNvPr>
          <p:cNvGrpSpPr/>
          <p:nvPr/>
        </p:nvGrpSpPr>
        <p:grpSpPr>
          <a:xfrm>
            <a:off x="0" y="0"/>
            <a:ext cx="12192000" cy="324000"/>
            <a:chOff x="0" y="0"/>
            <a:chExt cx="12192000" cy="324000"/>
          </a:xfrm>
          <a:solidFill>
            <a:srgbClr val="00B0F0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AC0E44-FA79-8347-D31D-C461617B3DBE}"/>
                </a:ext>
              </a:extLst>
            </p:cNvPr>
            <p:cNvSpPr/>
            <p:nvPr/>
          </p:nvSpPr>
          <p:spPr>
            <a:xfrm>
              <a:off x="0" y="0"/>
              <a:ext cx="12192000" cy="3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5F37C68A-873F-8AF8-E8F3-9ACABBB19439}"/>
                </a:ext>
              </a:extLst>
            </p:cNvPr>
            <p:cNvSpPr txBox="1">
              <a:spLocks/>
            </p:cNvSpPr>
            <p:nvPr/>
          </p:nvSpPr>
          <p:spPr>
            <a:xfrm>
              <a:off x="1396845" y="50489"/>
              <a:ext cx="9296710" cy="249282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100" spc="110" dirty="0">
                  <a:solidFill>
                    <a:srgbClr val="E2E2E2"/>
                  </a:solidFill>
                  <a:latin typeface="Avenir Next LT Pro" panose="020B0504020202020204" pitchFamily="34" charset="0"/>
                  <a:ea typeface="Verdana" panose="020B0604030504040204" pitchFamily="34" charset="0"/>
                  <a:cs typeface="Lao UI" panose="020B0604020202020204" pitchFamily="34" charset="0"/>
                </a:rPr>
                <a:t>Sustainability in Healthcare for Foundation Doctors</a:t>
              </a:r>
            </a:p>
          </p:txBody>
        </p:sp>
      </p:grpSp>
      <p:pic>
        <p:nvPicPr>
          <p:cNvPr id="4" name="Google Shape;198;g32914025503_0_2" descr="The Earth | Public domain vectors">
            <a:extLst>
              <a:ext uri="{FF2B5EF4-FFF2-40B4-BE49-F238E27FC236}">
                <a16:creationId xmlns:a16="http://schemas.microsoft.com/office/drawing/2014/main" id="{C87D8A49-F17D-D6EB-DC6A-694729D0207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872986" y="1540505"/>
            <a:ext cx="4744041" cy="47440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ABD2579-8FC0-9D4F-B70D-04809995FCD1}"/>
              </a:ext>
            </a:extLst>
          </p:cNvPr>
          <p:cNvGrpSpPr/>
          <p:nvPr/>
        </p:nvGrpSpPr>
        <p:grpSpPr>
          <a:xfrm>
            <a:off x="6858977" y="2928488"/>
            <a:ext cx="1699282" cy="1583537"/>
            <a:chOff x="4940250" y="2351675"/>
            <a:chExt cx="2373895" cy="2212200"/>
          </a:xfrm>
        </p:grpSpPr>
        <p:sp>
          <p:nvSpPr>
            <p:cNvPr id="25" name="Google Shape;214;g32914025503_0_2">
              <a:extLst>
                <a:ext uri="{FF2B5EF4-FFF2-40B4-BE49-F238E27FC236}">
                  <a16:creationId xmlns:a16="http://schemas.microsoft.com/office/drawing/2014/main" id="{A6918B11-7174-6ACC-19EB-4A46F7780BC1}"/>
                </a:ext>
              </a:extLst>
            </p:cNvPr>
            <p:cNvSpPr/>
            <p:nvPr/>
          </p:nvSpPr>
          <p:spPr>
            <a:xfrm>
              <a:off x="4940250" y="2351675"/>
              <a:ext cx="2244000" cy="2212200"/>
            </a:xfrm>
            <a:prstGeom prst="ellipse">
              <a:avLst/>
            </a:prstGeom>
            <a:solidFill>
              <a:srgbClr val="FFFFFF">
                <a:alpha val="73420"/>
              </a:srgbClr>
            </a:solidFill>
            <a:ln w="19050" cap="flat" cmpd="sng">
              <a:solidFill>
                <a:srgbClr val="5A9D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16;g32914025503_0_2">
              <a:extLst>
                <a:ext uri="{FF2B5EF4-FFF2-40B4-BE49-F238E27FC236}">
                  <a16:creationId xmlns:a16="http://schemas.microsoft.com/office/drawing/2014/main" id="{0157040C-06C5-79E9-D41F-AD0F46F9EDE2}"/>
                </a:ext>
              </a:extLst>
            </p:cNvPr>
            <p:cNvSpPr txBox="1"/>
            <p:nvPr/>
          </p:nvSpPr>
          <p:spPr>
            <a:xfrm>
              <a:off x="5797045" y="2893613"/>
              <a:ext cx="1517100" cy="79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solidFill>
                    <a:schemeClr val="dk1"/>
                  </a:solidFill>
                  <a:latin typeface="Avenir Next LT Pro" panose="020B0504020202020204" pitchFamily="34" charset="0"/>
                  <a:ea typeface="Calibri"/>
                  <a:cs typeface="Calibri"/>
                  <a:sym typeface="Calibri"/>
                </a:rPr>
                <a:t>Public Health</a:t>
              </a:r>
              <a:endParaRPr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" name="Google Shape;217;g32914025503_0_2">
              <a:extLst>
                <a:ext uri="{FF2B5EF4-FFF2-40B4-BE49-F238E27FC236}">
                  <a16:creationId xmlns:a16="http://schemas.microsoft.com/office/drawing/2014/main" id="{D0B1E253-4035-04A1-53AD-1B86BB4FA0AB}"/>
                </a:ext>
              </a:extLst>
            </p:cNvPr>
            <p:cNvPicPr preferRelativeResize="0"/>
            <p:nvPr/>
          </p:nvPicPr>
          <p:blipFill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7332" y="3818090"/>
              <a:ext cx="589550" cy="5895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7F65DE6-1512-07FA-6B9D-10948124CF13}"/>
              </a:ext>
            </a:extLst>
          </p:cNvPr>
          <p:cNvGrpSpPr/>
          <p:nvPr/>
        </p:nvGrpSpPr>
        <p:grpSpPr>
          <a:xfrm>
            <a:off x="6871250" y="3334346"/>
            <a:ext cx="750571" cy="743192"/>
            <a:chOff x="4929025" y="3025525"/>
            <a:chExt cx="885000" cy="876300"/>
          </a:xfrm>
        </p:grpSpPr>
        <p:sp>
          <p:nvSpPr>
            <p:cNvPr id="29" name="Google Shape;215;g32914025503_0_2">
              <a:extLst>
                <a:ext uri="{FF2B5EF4-FFF2-40B4-BE49-F238E27FC236}">
                  <a16:creationId xmlns:a16="http://schemas.microsoft.com/office/drawing/2014/main" id="{F74F6109-90CB-8275-A005-DEE598E03035}"/>
                </a:ext>
              </a:extLst>
            </p:cNvPr>
            <p:cNvSpPr/>
            <p:nvPr/>
          </p:nvSpPr>
          <p:spPr>
            <a:xfrm>
              <a:off x="4929025" y="3025525"/>
              <a:ext cx="885000" cy="876300"/>
            </a:xfrm>
            <a:prstGeom prst="ellipse">
              <a:avLst/>
            </a:prstGeom>
            <a:solidFill>
              <a:srgbClr val="FFFFFF">
                <a:alpha val="73420"/>
              </a:srgbClr>
            </a:solidFill>
            <a:ln w="19050" cap="flat" cmpd="sng">
              <a:solidFill>
                <a:srgbClr val="5A9D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" name="Graphic 29" descr="User with solid fill">
              <a:extLst>
                <a:ext uri="{FF2B5EF4-FFF2-40B4-BE49-F238E27FC236}">
                  <a16:creationId xmlns:a16="http://schemas.microsoft.com/office/drawing/2014/main" id="{84AD3581-0CC0-8819-FF8E-7C6D24C82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079523" y="3155293"/>
              <a:ext cx="566266" cy="566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7050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BFE9A-D474-2BEB-CACB-D6D811E23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98;g32914025503_0_2" descr="The Earth | Public domain vectors">
            <a:extLst>
              <a:ext uri="{FF2B5EF4-FFF2-40B4-BE49-F238E27FC236}">
                <a16:creationId xmlns:a16="http://schemas.microsoft.com/office/drawing/2014/main" id="{305833DD-29DC-A8EE-3D0E-18E27C3C144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872986" y="1540505"/>
            <a:ext cx="4744041" cy="474404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41CC6D-CC1B-D9AD-18EB-FF145B9EFF81}"/>
              </a:ext>
            </a:extLst>
          </p:cNvPr>
          <p:cNvSpPr txBox="1">
            <a:spLocks/>
          </p:cNvSpPr>
          <p:nvPr/>
        </p:nvSpPr>
        <p:spPr>
          <a:xfrm>
            <a:off x="838199" y="2557382"/>
            <a:ext cx="5795803" cy="3714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2200" spc="-20" dirty="0">
                <a:latin typeface="Avenir Next LT Pro" panose="020B0504020202020204" pitchFamily="34" charset="0"/>
              </a:rPr>
              <a:t>“…a </a:t>
            </a:r>
            <a:r>
              <a:rPr lang="en-GB" sz="2200" u="sng" spc="-20" dirty="0">
                <a:solidFill>
                  <a:srgbClr val="00B0F0"/>
                </a:solidFill>
                <a:latin typeface="Avenir Next LT Pro Demi" panose="020B0704020202020204" pitchFamily="34" charset="0"/>
              </a:rPr>
              <a:t>solutions-oriented</a:t>
            </a:r>
            <a:r>
              <a:rPr lang="en-GB" sz="2200" spc="-20" dirty="0">
                <a:latin typeface="Avenir Next LT Pro" panose="020B0504020202020204" pitchFamily="34" charset="0"/>
              </a:rPr>
              <a:t>, </a:t>
            </a:r>
            <a:r>
              <a:rPr lang="en-GB" sz="2200" u="sng" spc="-20" dirty="0">
                <a:solidFill>
                  <a:srgbClr val="00B0F0"/>
                </a:solidFill>
                <a:latin typeface="Avenir Next LT Pro Demi" panose="020B0704020202020204" pitchFamily="34" charset="0"/>
              </a:rPr>
              <a:t>transdisciplinary</a:t>
            </a:r>
            <a:r>
              <a:rPr lang="en-GB" sz="2200" spc="-20" dirty="0">
                <a:latin typeface="Avenir Next LT Pro" panose="020B0504020202020204" pitchFamily="34" charset="0"/>
              </a:rPr>
              <a:t> field and </a:t>
            </a:r>
            <a:r>
              <a:rPr lang="en-GB" sz="2200" u="sng" spc="-20" dirty="0">
                <a:solidFill>
                  <a:srgbClr val="00B0F0"/>
                </a:solidFill>
                <a:latin typeface="Avenir Next LT Pro Demi" panose="020B0704020202020204" pitchFamily="34" charset="0"/>
              </a:rPr>
              <a:t>social movement</a:t>
            </a:r>
            <a:r>
              <a:rPr lang="en-GB" sz="2200" spc="-20" dirty="0">
                <a:latin typeface="Avenir Next LT Pro" panose="020B0504020202020204" pitchFamily="34" charset="0"/>
              </a:rPr>
              <a:t> focused on analysing and addressing the impacts of human disruptions to Earth’s natural systems on human health and all life on Earth.”</a:t>
            </a:r>
          </a:p>
          <a:p>
            <a:pPr marL="0" indent="0" algn="r">
              <a:lnSpc>
                <a:spcPct val="13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2000" i="1" spc="-20" dirty="0">
                <a:latin typeface="Avenir Next LT Pro Light" panose="020B0304020202020204" pitchFamily="34" charset="0"/>
              </a:rPr>
              <a:t>Planetary Health Alliance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53C84F-30CE-FC3F-3526-07B5CFFAF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051"/>
            <a:ext cx="10515600" cy="8763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venir Next LT Pro Demi" panose="020B0704020202020204" pitchFamily="34" charset="0"/>
              </a:rPr>
              <a:t>What is Planetary Health?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F3DCD0-B83C-6A9C-BBF7-01DA9D2EA108}"/>
              </a:ext>
            </a:extLst>
          </p:cNvPr>
          <p:cNvGrpSpPr/>
          <p:nvPr/>
        </p:nvGrpSpPr>
        <p:grpSpPr>
          <a:xfrm>
            <a:off x="0" y="0"/>
            <a:ext cx="12192000" cy="324000"/>
            <a:chOff x="0" y="0"/>
            <a:chExt cx="12192000" cy="324000"/>
          </a:xfrm>
          <a:solidFill>
            <a:srgbClr val="00B0F0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F5931BA-E13A-304C-108B-6D26E169737A}"/>
                </a:ext>
              </a:extLst>
            </p:cNvPr>
            <p:cNvSpPr/>
            <p:nvPr/>
          </p:nvSpPr>
          <p:spPr>
            <a:xfrm>
              <a:off x="0" y="0"/>
              <a:ext cx="12192000" cy="3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479DF066-8E28-5AAC-5FCF-66F56999694A}"/>
                </a:ext>
              </a:extLst>
            </p:cNvPr>
            <p:cNvSpPr txBox="1">
              <a:spLocks/>
            </p:cNvSpPr>
            <p:nvPr/>
          </p:nvSpPr>
          <p:spPr>
            <a:xfrm>
              <a:off x="1396845" y="50489"/>
              <a:ext cx="9296710" cy="249282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100" spc="110" dirty="0">
                  <a:solidFill>
                    <a:srgbClr val="E2E2E2"/>
                  </a:solidFill>
                  <a:latin typeface="Avenir Next LT Pro" panose="020B0504020202020204" pitchFamily="34" charset="0"/>
                  <a:ea typeface="Verdana" panose="020B0604030504040204" pitchFamily="34" charset="0"/>
                  <a:cs typeface="Lao UI" panose="020B0604020202020204" pitchFamily="34" charset="0"/>
                </a:rPr>
                <a:t>Sustainability in Healthcare for Foundation Doctors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682AC57-725F-E73F-0385-4FECB184B02C}"/>
              </a:ext>
            </a:extLst>
          </p:cNvPr>
          <p:cNvGrpSpPr/>
          <p:nvPr/>
        </p:nvGrpSpPr>
        <p:grpSpPr>
          <a:xfrm>
            <a:off x="6872986" y="2430829"/>
            <a:ext cx="2716367" cy="2639771"/>
            <a:chOff x="4961675" y="1706600"/>
            <a:chExt cx="3627900" cy="3525600"/>
          </a:xfrm>
        </p:grpSpPr>
        <p:sp>
          <p:nvSpPr>
            <p:cNvPr id="20" name="Google Shape;208;g32914025503_0_2">
              <a:extLst>
                <a:ext uri="{FF2B5EF4-FFF2-40B4-BE49-F238E27FC236}">
                  <a16:creationId xmlns:a16="http://schemas.microsoft.com/office/drawing/2014/main" id="{F4448A53-BAA7-9F2E-D501-BDDD918CAA01}"/>
                </a:ext>
              </a:extLst>
            </p:cNvPr>
            <p:cNvSpPr/>
            <p:nvPr/>
          </p:nvSpPr>
          <p:spPr>
            <a:xfrm>
              <a:off x="4961675" y="1706600"/>
              <a:ext cx="3627900" cy="3525600"/>
            </a:xfrm>
            <a:prstGeom prst="ellipse">
              <a:avLst/>
            </a:prstGeom>
            <a:solidFill>
              <a:srgbClr val="FFFFFF">
                <a:alpha val="53160"/>
              </a:srgbClr>
            </a:solidFill>
            <a:ln w="19050" cap="flat" cmpd="sng">
              <a:solidFill>
                <a:srgbClr val="5A9D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09;g32914025503_0_2">
              <a:extLst>
                <a:ext uri="{FF2B5EF4-FFF2-40B4-BE49-F238E27FC236}">
                  <a16:creationId xmlns:a16="http://schemas.microsoft.com/office/drawing/2014/main" id="{3D6E1925-8FB6-2B7E-E18D-F18CA5FCF40B}"/>
                </a:ext>
              </a:extLst>
            </p:cNvPr>
            <p:cNvSpPr txBox="1"/>
            <p:nvPr/>
          </p:nvSpPr>
          <p:spPr>
            <a:xfrm>
              <a:off x="7000749" y="2881385"/>
              <a:ext cx="1517100" cy="79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solidFill>
                    <a:schemeClr val="dk1"/>
                  </a:solidFill>
                  <a:latin typeface="Avenir Next LT Pro" panose="020B0504020202020204" pitchFamily="34" charset="0"/>
                  <a:ea typeface="Calibri"/>
                  <a:cs typeface="Calibri"/>
                  <a:sym typeface="Calibri"/>
                </a:rPr>
                <a:t>Global Health</a:t>
              </a:r>
              <a:endParaRPr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Google Shape;211;g32914025503_0_2">
              <a:extLst>
                <a:ext uri="{FF2B5EF4-FFF2-40B4-BE49-F238E27FC236}">
                  <a16:creationId xmlns:a16="http://schemas.microsoft.com/office/drawing/2014/main" id="{2A9676C9-F710-C6C7-676A-C0354708976A}"/>
                </a:ext>
              </a:extLst>
            </p:cNvPr>
            <p:cNvPicPr preferRelativeResize="0"/>
            <p:nvPr/>
          </p:nvPicPr>
          <p:blipFill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1137" y="2235111"/>
              <a:ext cx="589550" cy="58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12;g32914025503_0_2">
              <a:extLst>
                <a:ext uri="{FF2B5EF4-FFF2-40B4-BE49-F238E27FC236}">
                  <a16:creationId xmlns:a16="http://schemas.microsoft.com/office/drawing/2014/main" id="{C2B2D3FE-D87F-FEF6-B09D-00B3BF1993F0}"/>
                </a:ext>
              </a:extLst>
            </p:cNvPr>
            <p:cNvPicPr preferRelativeResize="0"/>
            <p:nvPr/>
          </p:nvPicPr>
          <p:blipFill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3905" y="4134712"/>
              <a:ext cx="589550" cy="5895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0099817-FA04-E889-2795-4B917D3E8944}"/>
              </a:ext>
            </a:extLst>
          </p:cNvPr>
          <p:cNvGrpSpPr/>
          <p:nvPr/>
        </p:nvGrpSpPr>
        <p:grpSpPr>
          <a:xfrm>
            <a:off x="6858977" y="2928488"/>
            <a:ext cx="1699282" cy="1583537"/>
            <a:chOff x="4940250" y="2351675"/>
            <a:chExt cx="2373895" cy="2212200"/>
          </a:xfrm>
        </p:grpSpPr>
        <p:sp>
          <p:nvSpPr>
            <p:cNvPr id="25" name="Google Shape;214;g32914025503_0_2">
              <a:extLst>
                <a:ext uri="{FF2B5EF4-FFF2-40B4-BE49-F238E27FC236}">
                  <a16:creationId xmlns:a16="http://schemas.microsoft.com/office/drawing/2014/main" id="{75E0D1A7-EA43-5CC6-6362-3B80C4CDEFEE}"/>
                </a:ext>
              </a:extLst>
            </p:cNvPr>
            <p:cNvSpPr/>
            <p:nvPr/>
          </p:nvSpPr>
          <p:spPr>
            <a:xfrm>
              <a:off x="4940250" y="2351675"/>
              <a:ext cx="2244000" cy="2212200"/>
            </a:xfrm>
            <a:prstGeom prst="ellipse">
              <a:avLst/>
            </a:prstGeom>
            <a:solidFill>
              <a:srgbClr val="FFFFFF">
                <a:alpha val="73420"/>
              </a:srgbClr>
            </a:solidFill>
            <a:ln w="19050" cap="flat" cmpd="sng">
              <a:solidFill>
                <a:srgbClr val="5A9D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16;g32914025503_0_2">
              <a:extLst>
                <a:ext uri="{FF2B5EF4-FFF2-40B4-BE49-F238E27FC236}">
                  <a16:creationId xmlns:a16="http://schemas.microsoft.com/office/drawing/2014/main" id="{1938A826-77A2-2B41-D0B6-293F136DEEDF}"/>
                </a:ext>
              </a:extLst>
            </p:cNvPr>
            <p:cNvSpPr txBox="1"/>
            <p:nvPr/>
          </p:nvSpPr>
          <p:spPr>
            <a:xfrm>
              <a:off x="5797045" y="2893613"/>
              <a:ext cx="1517100" cy="79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solidFill>
                    <a:schemeClr val="dk1"/>
                  </a:solidFill>
                  <a:latin typeface="Avenir Next LT Pro" panose="020B0504020202020204" pitchFamily="34" charset="0"/>
                  <a:ea typeface="Calibri"/>
                  <a:cs typeface="Calibri"/>
                  <a:sym typeface="Calibri"/>
                </a:rPr>
                <a:t>Public Health</a:t>
              </a:r>
              <a:endParaRPr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" name="Google Shape;217;g32914025503_0_2">
              <a:extLst>
                <a:ext uri="{FF2B5EF4-FFF2-40B4-BE49-F238E27FC236}">
                  <a16:creationId xmlns:a16="http://schemas.microsoft.com/office/drawing/2014/main" id="{FCA70916-1FC9-5382-0D0C-65E17C0E2B07}"/>
                </a:ext>
              </a:extLst>
            </p:cNvPr>
            <p:cNvPicPr preferRelativeResize="0"/>
            <p:nvPr/>
          </p:nvPicPr>
          <p:blipFill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7332" y="3818090"/>
              <a:ext cx="589550" cy="5895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10B42EA-AC0B-85C5-89F6-215D8B0F5A86}"/>
              </a:ext>
            </a:extLst>
          </p:cNvPr>
          <p:cNvGrpSpPr/>
          <p:nvPr/>
        </p:nvGrpSpPr>
        <p:grpSpPr>
          <a:xfrm>
            <a:off x="6871250" y="3334346"/>
            <a:ext cx="750571" cy="743192"/>
            <a:chOff x="4929025" y="3025525"/>
            <a:chExt cx="885000" cy="876300"/>
          </a:xfrm>
        </p:grpSpPr>
        <p:sp>
          <p:nvSpPr>
            <p:cNvPr id="29" name="Google Shape;215;g32914025503_0_2">
              <a:extLst>
                <a:ext uri="{FF2B5EF4-FFF2-40B4-BE49-F238E27FC236}">
                  <a16:creationId xmlns:a16="http://schemas.microsoft.com/office/drawing/2014/main" id="{4FAA07EF-852F-D2FD-3627-CFB74C330776}"/>
                </a:ext>
              </a:extLst>
            </p:cNvPr>
            <p:cNvSpPr/>
            <p:nvPr/>
          </p:nvSpPr>
          <p:spPr>
            <a:xfrm>
              <a:off x="4929025" y="3025525"/>
              <a:ext cx="885000" cy="876300"/>
            </a:xfrm>
            <a:prstGeom prst="ellipse">
              <a:avLst/>
            </a:prstGeom>
            <a:solidFill>
              <a:srgbClr val="FFFFFF">
                <a:alpha val="73420"/>
              </a:srgbClr>
            </a:solidFill>
            <a:ln w="19050" cap="flat" cmpd="sng">
              <a:solidFill>
                <a:srgbClr val="5A9D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" name="Graphic 29" descr="User with solid fill">
              <a:extLst>
                <a:ext uri="{FF2B5EF4-FFF2-40B4-BE49-F238E27FC236}">
                  <a16:creationId xmlns:a16="http://schemas.microsoft.com/office/drawing/2014/main" id="{8C1E3543-681C-CE06-731F-833AC3E45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079523" y="3155293"/>
              <a:ext cx="566266" cy="566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6106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C5800-4D18-06AC-DB9F-E9C0C7240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887959B-123B-C773-E532-37C897196B54}"/>
              </a:ext>
            </a:extLst>
          </p:cNvPr>
          <p:cNvSpPr txBox="1">
            <a:spLocks/>
          </p:cNvSpPr>
          <p:nvPr/>
        </p:nvSpPr>
        <p:spPr>
          <a:xfrm>
            <a:off x="838199" y="2557382"/>
            <a:ext cx="5795803" cy="3714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2200" spc="-20" dirty="0">
                <a:latin typeface="Avenir Next LT Pro" panose="020B0504020202020204" pitchFamily="34" charset="0"/>
              </a:rPr>
              <a:t>“…a </a:t>
            </a:r>
            <a:r>
              <a:rPr lang="en-GB" sz="2200" u="sng" spc="-20" dirty="0">
                <a:solidFill>
                  <a:srgbClr val="00B0F0"/>
                </a:solidFill>
                <a:latin typeface="Avenir Next LT Pro Demi" panose="020B0704020202020204" pitchFamily="34" charset="0"/>
              </a:rPr>
              <a:t>solutions-oriented</a:t>
            </a:r>
            <a:r>
              <a:rPr lang="en-GB" sz="2200" spc="-20" dirty="0">
                <a:latin typeface="Avenir Next LT Pro" panose="020B0504020202020204" pitchFamily="34" charset="0"/>
              </a:rPr>
              <a:t>, </a:t>
            </a:r>
            <a:r>
              <a:rPr lang="en-GB" sz="2200" u="sng" spc="-20" dirty="0">
                <a:solidFill>
                  <a:srgbClr val="00B0F0"/>
                </a:solidFill>
                <a:latin typeface="Avenir Next LT Pro Demi" panose="020B0704020202020204" pitchFamily="34" charset="0"/>
              </a:rPr>
              <a:t>transdisciplinary</a:t>
            </a:r>
            <a:r>
              <a:rPr lang="en-GB" sz="2200" spc="-20" dirty="0">
                <a:latin typeface="Avenir Next LT Pro" panose="020B0504020202020204" pitchFamily="34" charset="0"/>
              </a:rPr>
              <a:t> field and </a:t>
            </a:r>
            <a:r>
              <a:rPr lang="en-GB" sz="2200" u="sng" spc="-20" dirty="0">
                <a:solidFill>
                  <a:srgbClr val="00B0F0"/>
                </a:solidFill>
                <a:latin typeface="Avenir Next LT Pro Demi" panose="020B0704020202020204" pitchFamily="34" charset="0"/>
              </a:rPr>
              <a:t>social movement</a:t>
            </a:r>
            <a:r>
              <a:rPr lang="en-GB" sz="2200" spc="-20" dirty="0">
                <a:latin typeface="Avenir Next LT Pro" panose="020B0504020202020204" pitchFamily="34" charset="0"/>
              </a:rPr>
              <a:t> focused on analysing and addressing the impacts of human disruptions to Earth’s natural systems on human health and all life on Earth.”</a:t>
            </a:r>
          </a:p>
          <a:p>
            <a:pPr marL="0" indent="0" algn="r">
              <a:lnSpc>
                <a:spcPct val="13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2000" i="1" spc="-20" dirty="0">
                <a:latin typeface="Avenir Next LT Pro Light" panose="020B0304020202020204" pitchFamily="34" charset="0"/>
              </a:rPr>
              <a:t>Planetary Health Alliance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5B22FE-5632-792E-F912-5A5A37D08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051"/>
            <a:ext cx="10515600" cy="8763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venir Next LT Pro Demi" panose="020B0704020202020204" pitchFamily="34" charset="0"/>
              </a:rPr>
              <a:t>What is Planetary Health?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C2163C-E279-C700-93F1-3EEFC76491DA}"/>
              </a:ext>
            </a:extLst>
          </p:cNvPr>
          <p:cNvGrpSpPr/>
          <p:nvPr/>
        </p:nvGrpSpPr>
        <p:grpSpPr>
          <a:xfrm>
            <a:off x="0" y="0"/>
            <a:ext cx="12192000" cy="324000"/>
            <a:chOff x="0" y="0"/>
            <a:chExt cx="12192000" cy="324000"/>
          </a:xfrm>
          <a:solidFill>
            <a:srgbClr val="00B0F0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F871E7E-1862-BA53-88C0-7AA7012A50D6}"/>
                </a:ext>
              </a:extLst>
            </p:cNvPr>
            <p:cNvSpPr/>
            <p:nvPr/>
          </p:nvSpPr>
          <p:spPr>
            <a:xfrm>
              <a:off x="0" y="0"/>
              <a:ext cx="12192000" cy="3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B1B2655E-A45A-2386-4552-594D7AD617E1}"/>
                </a:ext>
              </a:extLst>
            </p:cNvPr>
            <p:cNvSpPr txBox="1">
              <a:spLocks/>
            </p:cNvSpPr>
            <p:nvPr/>
          </p:nvSpPr>
          <p:spPr>
            <a:xfrm>
              <a:off x="1396845" y="50489"/>
              <a:ext cx="9296710" cy="249282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100" spc="110" dirty="0">
                  <a:solidFill>
                    <a:srgbClr val="E2E2E2"/>
                  </a:solidFill>
                  <a:latin typeface="Avenir Next LT Pro" panose="020B0504020202020204" pitchFamily="34" charset="0"/>
                  <a:ea typeface="Verdana" panose="020B0604030504040204" pitchFamily="34" charset="0"/>
                  <a:cs typeface="Lao UI" panose="020B0604020202020204" pitchFamily="34" charset="0"/>
                </a:rPr>
                <a:t>Sustainability in Healthcare for Foundation Doctors</a:t>
              </a:r>
            </a:p>
          </p:txBody>
        </p:sp>
      </p:grpSp>
      <p:pic>
        <p:nvPicPr>
          <p:cNvPr id="4" name="Google Shape;198;g32914025503_0_2" descr="The Earth | Public domain vectors">
            <a:extLst>
              <a:ext uri="{FF2B5EF4-FFF2-40B4-BE49-F238E27FC236}">
                <a16:creationId xmlns:a16="http://schemas.microsoft.com/office/drawing/2014/main" id="{2EF9A0D3-B241-8FFC-8D96-99BB2F93FA8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872986" y="1540505"/>
            <a:ext cx="4744041" cy="47440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F565B5F-E29A-AA8A-DE2B-7525F99814B4}"/>
              </a:ext>
            </a:extLst>
          </p:cNvPr>
          <p:cNvGrpSpPr/>
          <p:nvPr/>
        </p:nvGrpSpPr>
        <p:grpSpPr>
          <a:xfrm>
            <a:off x="6861573" y="2021060"/>
            <a:ext cx="3715509" cy="3729429"/>
            <a:chOff x="4958875" y="1019500"/>
            <a:chExt cx="4996979" cy="5015700"/>
          </a:xfrm>
        </p:grpSpPr>
        <p:sp>
          <p:nvSpPr>
            <p:cNvPr id="13" name="Google Shape;200;g32914025503_0_2">
              <a:extLst>
                <a:ext uri="{FF2B5EF4-FFF2-40B4-BE49-F238E27FC236}">
                  <a16:creationId xmlns:a16="http://schemas.microsoft.com/office/drawing/2014/main" id="{820B2F99-320B-E98D-1038-5EBF4507811F}"/>
                </a:ext>
              </a:extLst>
            </p:cNvPr>
            <p:cNvSpPr/>
            <p:nvPr/>
          </p:nvSpPr>
          <p:spPr>
            <a:xfrm>
              <a:off x="4958875" y="1019500"/>
              <a:ext cx="4978200" cy="5015700"/>
            </a:xfrm>
            <a:prstGeom prst="ellipse">
              <a:avLst/>
            </a:prstGeom>
            <a:solidFill>
              <a:srgbClr val="FFFFFF">
                <a:alpha val="39870"/>
              </a:srgbClr>
            </a:solidFill>
            <a:ln w="28575" cap="flat" cmpd="sng">
              <a:solidFill>
                <a:srgbClr val="5A9D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01;g32914025503_0_2">
              <a:extLst>
                <a:ext uri="{FF2B5EF4-FFF2-40B4-BE49-F238E27FC236}">
                  <a16:creationId xmlns:a16="http://schemas.microsoft.com/office/drawing/2014/main" id="{FD78C7BA-AB05-8393-F618-478683DB0AD4}"/>
                </a:ext>
              </a:extLst>
            </p:cNvPr>
            <p:cNvSpPr txBox="1"/>
            <p:nvPr/>
          </p:nvSpPr>
          <p:spPr>
            <a:xfrm>
              <a:off x="8462379" y="2766043"/>
              <a:ext cx="1493475" cy="79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solidFill>
                    <a:schemeClr val="dk1"/>
                  </a:solidFill>
                  <a:latin typeface="Avenir Next LT Pro" panose="020B0504020202020204" pitchFamily="34" charset="0"/>
                  <a:ea typeface="Calibri"/>
                  <a:cs typeface="Calibri"/>
                  <a:sym typeface="Calibri"/>
                </a:rPr>
                <a:t>One Health</a:t>
              </a:r>
              <a:endParaRPr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" name="Google Shape;202;g32914025503_0_2">
              <a:extLst>
                <a:ext uri="{FF2B5EF4-FFF2-40B4-BE49-F238E27FC236}">
                  <a16:creationId xmlns:a16="http://schemas.microsoft.com/office/drawing/2014/main" id="{E80E2617-9FDD-AC44-B205-CC1F3444092E}"/>
                </a:ext>
              </a:extLst>
            </p:cNvPr>
            <p:cNvPicPr preferRelativeResize="0"/>
            <p:nvPr/>
          </p:nvPicPr>
          <p:blipFill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0930" y="5109352"/>
              <a:ext cx="589550" cy="58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204;g32914025503_0_2">
              <a:extLst>
                <a:ext uri="{FF2B5EF4-FFF2-40B4-BE49-F238E27FC236}">
                  <a16:creationId xmlns:a16="http://schemas.microsoft.com/office/drawing/2014/main" id="{BC3D1E54-B557-F967-EA80-5EE5C9EBE6E1}"/>
                </a:ext>
              </a:extLst>
            </p:cNvPr>
            <p:cNvPicPr preferRelativeResize="0"/>
            <p:nvPr/>
          </p:nvPicPr>
          <p:blipFill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1850" y="1173600"/>
              <a:ext cx="589550" cy="58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205;g32914025503_0_2">
              <a:extLst>
                <a:ext uri="{FF2B5EF4-FFF2-40B4-BE49-F238E27FC236}">
                  <a16:creationId xmlns:a16="http://schemas.microsoft.com/office/drawing/2014/main" id="{5813817D-9FCA-0FC8-958C-D15E498A6684}"/>
                </a:ext>
              </a:extLst>
            </p:cNvPr>
            <p:cNvPicPr preferRelativeResize="0"/>
            <p:nvPr/>
          </p:nvPicPr>
          <p:blipFill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9721" y="4101428"/>
              <a:ext cx="678749" cy="678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206;g32914025503_0_2">
              <a:extLst>
                <a:ext uri="{FF2B5EF4-FFF2-40B4-BE49-F238E27FC236}">
                  <a16:creationId xmlns:a16="http://schemas.microsoft.com/office/drawing/2014/main" id="{C8540AE1-1CF4-B42C-8C8F-828341826021}"/>
                </a:ext>
              </a:extLst>
            </p:cNvPr>
            <p:cNvPicPr preferRelativeResize="0"/>
            <p:nvPr/>
          </p:nvPicPr>
          <p:blipFill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7762" y="2056205"/>
              <a:ext cx="678749" cy="6787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09A837E-C12F-009A-4350-5535E191C8A3}"/>
              </a:ext>
            </a:extLst>
          </p:cNvPr>
          <p:cNvGrpSpPr/>
          <p:nvPr/>
        </p:nvGrpSpPr>
        <p:grpSpPr>
          <a:xfrm>
            <a:off x="6872986" y="2430829"/>
            <a:ext cx="2716367" cy="2639771"/>
            <a:chOff x="4961675" y="1706600"/>
            <a:chExt cx="3627900" cy="3525600"/>
          </a:xfrm>
        </p:grpSpPr>
        <p:sp>
          <p:nvSpPr>
            <p:cNvPr id="20" name="Google Shape;208;g32914025503_0_2">
              <a:extLst>
                <a:ext uri="{FF2B5EF4-FFF2-40B4-BE49-F238E27FC236}">
                  <a16:creationId xmlns:a16="http://schemas.microsoft.com/office/drawing/2014/main" id="{97042A0A-A0BC-0E56-E150-7E4A43282FD9}"/>
                </a:ext>
              </a:extLst>
            </p:cNvPr>
            <p:cNvSpPr/>
            <p:nvPr/>
          </p:nvSpPr>
          <p:spPr>
            <a:xfrm>
              <a:off x="4961675" y="1706600"/>
              <a:ext cx="3627900" cy="3525600"/>
            </a:xfrm>
            <a:prstGeom prst="ellipse">
              <a:avLst/>
            </a:prstGeom>
            <a:solidFill>
              <a:srgbClr val="FFFFFF">
                <a:alpha val="53160"/>
              </a:srgbClr>
            </a:solidFill>
            <a:ln w="19050" cap="flat" cmpd="sng">
              <a:solidFill>
                <a:srgbClr val="5A9D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09;g32914025503_0_2">
              <a:extLst>
                <a:ext uri="{FF2B5EF4-FFF2-40B4-BE49-F238E27FC236}">
                  <a16:creationId xmlns:a16="http://schemas.microsoft.com/office/drawing/2014/main" id="{5FB5FF61-DE66-B68A-0DC1-621FE0245171}"/>
                </a:ext>
              </a:extLst>
            </p:cNvPr>
            <p:cNvSpPr txBox="1"/>
            <p:nvPr/>
          </p:nvSpPr>
          <p:spPr>
            <a:xfrm>
              <a:off x="7000749" y="2881385"/>
              <a:ext cx="1517100" cy="79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solidFill>
                    <a:schemeClr val="dk1"/>
                  </a:solidFill>
                  <a:latin typeface="Avenir Next LT Pro" panose="020B0504020202020204" pitchFamily="34" charset="0"/>
                  <a:ea typeface="Calibri"/>
                  <a:cs typeface="Calibri"/>
                  <a:sym typeface="Calibri"/>
                </a:rPr>
                <a:t>Global Health</a:t>
              </a:r>
              <a:endParaRPr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Google Shape;211;g32914025503_0_2">
              <a:extLst>
                <a:ext uri="{FF2B5EF4-FFF2-40B4-BE49-F238E27FC236}">
                  <a16:creationId xmlns:a16="http://schemas.microsoft.com/office/drawing/2014/main" id="{95EC5BF4-8E53-FB87-0DC7-9CA0EB7D98A6}"/>
                </a:ext>
              </a:extLst>
            </p:cNvPr>
            <p:cNvPicPr preferRelativeResize="0"/>
            <p:nvPr/>
          </p:nvPicPr>
          <p:blipFill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1137" y="2235111"/>
              <a:ext cx="589550" cy="58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12;g32914025503_0_2">
              <a:extLst>
                <a:ext uri="{FF2B5EF4-FFF2-40B4-BE49-F238E27FC236}">
                  <a16:creationId xmlns:a16="http://schemas.microsoft.com/office/drawing/2014/main" id="{99B77827-0428-4F2B-5825-6809C63730E6}"/>
                </a:ext>
              </a:extLst>
            </p:cNvPr>
            <p:cNvPicPr preferRelativeResize="0"/>
            <p:nvPr/>
          </p:nvPicPr>
          <p:blipFill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3905" y="4134712"/>
              <a:ext cx="589550" cy="5895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8374ED-CEC1-6ECA-2F34-030A8DFBFF57}"/>
              </a:ext>
            </a:extLst>
          </p:cNvPr>
          <p:cNvGrpSpPr/>
          <p:nvPr/>
        </p:nvGrpSpPr>
        <p:grpSpPr>
          <a:xfrm>
            <a:off x="6858977" y="2928488"/>
            <a:ext cx="1699282" cy="1583537"/>
            <a:chOff x="4940250" y="2351675"/>
            <a:chExt cx="2373895" cy="2212200"/>
          </a:xfrm>
        </p:grpSpPr>
        <p:sp>
          <p:nvSpPr>
            <p:cNvPr id="25" name="Google Shape;214;g32914025503_0_2">
              <a:extLst>
                <a:ext uri="{FF2B5EF4-FFF2-40B4-BE49-F238E27FC236}">
                  <a16:creationId xmlns:a16="http://schemas.microsoft.com/office/drawing/2014/main" id="{EA265AEE-1038-1EAC-3B28-B728A0239D03}"/>
                </a:ext>
              </a:extLst>
            </p:cNvPr>
            <p:cNvSpPr/>
            <p:nvPr/>
          </p:nvSpPr>
          <p:spPr>
            <a:xfrm>
              <a:off x="4940250" y="2351675"/>
              <a:ext cx="2244000" cy="2212200"/>
            </a:xfrm>
            <a:prstGeom prst="ellipse">
              <a:avLst/>
            </a:prstGeom>
            <a:solidFill>
              <a:srgbClr val="FFFFFF">
                <a:alpha val="73420"/>
              </a:srgbClr>
            </a:solidFill>
            <a:ln w="19050" cap="flat" cmpd="sng">
              <a:solidFill>
                <a:srgbClr val="5A9D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16;g32914025503_0_2">
              <a:extLst>
                <a:ext uri="{FF2B5EF4-FFF2-40B4-BE49-F238E27FC236}">
                  <a16:creationId xmlns:a16="http://schemas.microsoft.com/office/drawing/2014/main" id="{9BD3595A-B9DB-BDF1-F10D-19308AF6753E}"/>
                </a:ext>
              </a:extLst>
            </p:cNvPr>
            <p:cNvSpPr txBox="1"/>
            <p:nvPr/>
          </p:nvSpPr>
          <p:spPr>
            <a:xfrm>
              <a:off x="5797045" y="2893613"/>
              <a:ext cx="1517100" cy="79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solidFill>
                    <a:schemeClr val="dk1"/>
                  </a:solidFill>
                  <a:latin typeface="Avenir Next LT Pro" panose="020B0504020202020204" pitchFamily="34" charset="0"/>
                  <a:ea typeface="Calibri"/>
                  <a:cs typeface="Calibri"/>
                  <a:sym typeface="Calibri"/>
                </a:rPr>
                <a:t>Public Health</a:t>
              </a:r>
              <a:endParaRPr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" name="Google Shape;217;g32914025503_0_2">
              <a:extLst>
                <a:ext uri="{FF2B5EF4-FFF2-40B4-BE49-F238E27FC236}">
                  <a16:creationId xmlns:a16="http://schemas.microsoft.com/office/drawing/2014/main" id="{5BF228C6-7893-22CC-08FB-D2C33496B571}"/>
                </a:ext>
              </a:extLst>
            </p:cNvPr>
            <p:cNvPicPr preferRelativeResize="0"/>
            <p:nvPr/>
          </p:nvPicPr>
          <p:blipFill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7332" y="3818090"/>
              <a:ext cx="589550" cy="5895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8BA3D9D-881D-22BA-7F93-4C13B8567D34}"/>
              </a:ext>
            </a:extLst>
          </p:cNvPr>
          <p:cNvGrpSpPr/>
          <p:nvPr/>
        </p:nvGrpSpPr>
        <p:grpSpPr>
          <a:xfrm>
            <a:off x="6871250" y="3334346"/>
            <a:ext cx="750571" cy="743192"/>
            <a:chOff x="4929025" y="3025525"/>
            <a:chExt cx="885000" cy="876300"/>
          </a:xfrm>
        </p:grpSpPr>
        <p:sp>
          <p:nvSpPr>
            <p:cNvPr id="29" name="Google Shape;215;g32914025503_0_2">
              <a:extLst>
                <a:ext uri="{FF2B5EF4-FFF2-40B4-BE49-F238E27FC236}">
                  <a16:creationId xmlns:a16="http://schemas.microsoft.com/office/drawing/2014/main" id="{936D2A18-4D45-5219-13AA-C21C718764A4}"/>
                </a:ext>
              </a:extLst>
            </p:cNvPr>
            <p:cNvSpPr/>
            <p:nvPr/>
          </p:nvSpPr>
          <p:spPr>
            <a:xfrm>
              <a:off x="4929025" y="3025525"/>
              <a:ext cx="885000" cy="876300"/>
            </a:xfrm>
            <a:prstGeom prst="ellipse">
              <a:avLst/>
            </a:prstGeom>
            <a:solidFill>
              <a:srgbClr val="FFFFFF">
                <a:alpha val="73420"/>
              </a:srgbClr>
            </a:solidFill>
            <a:ln w="19050" cap="flat" cmpd="sng">
              <a:solidFill>
                <a:srgbClr val="5A9D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" name="Graphic 29" descr="User with solid fill">
              <a:extLst>
                <a:ext uri="{FF2B5EF4-FFF2-40B4-BE49-F238E27FC236}">
                  <a16:creationId xmlns:a16="http://schemas.microsoft.com/office/drawing/2014/main" id="{CC1F048D-CBF0-A9B1-FDF5-94A9A4FFB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079523" y="3155293"/>
              <a:ext cx="566266" cy="566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9445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CDF450EB6F1046B33EE541AA1406A4" ma:contentTypeVersion="23" ma:contentTypeDescription="Create a new document." ma:contentTypeScope="" ma:versionID="653be2cf4393006b0f213cc5813c44fa">
  <xsd:schema xmlns:xsd="http://www.w3.org/2001/XMLSchema" xmlns:xs="http://www.w3.org/2001/XMLSchema" xmlns:p="http://schemas.microsoft.com/office/2006/metadata/properties" xmlns:ns2="4d4de4b5-bb9a-49ca-9a96-bebc32b577e7" xmlns:ns3="4e8ed25f-e524-462f-a0f4-a9a24ef012cf" targetNamespace="http://schemas.microsoft.com/office/2006/metadata/properties" ma:root="true" ma:fieldsID="06772ea3c2ce29b63471cb003d14f5d8" ns2:_="" ns3:_="">
    <xsd:import namespace="4d4de4b5-bb9a-49ca-9a96-bebc32b577e7"/>
    <xsd:import namespace="4e8ed25f-e524-462f-a0f4-a9a24ef012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3:_ip_UnifiedCompliancePolicyProperties" minOccurs="0"/>
                <xsd:element ref="ns3:_ip_UnifiedCompliancePolicyUIAc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4de4b5-bb9a-49ca-9a96-bebc32b577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ed25f-e524-462f-a0f4-a9a24ef012cf" elementFormDefault="qualified">
    <xsd:import namespace="http://schemas.microsoft.com/office/2006/documentManagement/types"/>
    <xsd:import namespace="http://schemas.microsoft.com/office/infopath/2007/PartnerControls"/>
    <xsd:element name="SharedWithUsers" ma:index="6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ip_UnifiedCompliancePolicyProperties" ma:index="18" nillable="true" ma:displayName="Unified Compliance Policy Properties" ma:internalName="_ip_UnifiedCompliancePolicyProperties" ma:readOnly="false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 ma:readOnly="false">
      <xsd:simpleType>
        <xsd:restriction base="dms:Text"/>
      </xsd:simpleType>
    </xsd:element>
    <xsd:element name="TaxCatchAll" ma:index="22" nillable="true" ma:displayName="Taxonomy Catch All Column" ma:hidden="true" ma:list="{d3f708d2-48ee-4a18-b7aa-4ad2e6a83d8f}" ma:internalName="TaxCatchAll" ma:showField="CatchAllData" ma:web="4e8ed25f-e524-462f-a0f4-a9a24ef012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4de4b5-bb9a-49ca-9a96-bebc32b577e7">
      <Terms xmlns="http://schemas.microsoft.com/office/infopath/2007/PartnerControls"/>
    </lcf76f155ced4ddcb4097134ff3c332f>
    <_ip_UnifiedCompliancePolicyUIAction xmlns="4e8ed25f-e524-462f-a0f4-a9a24ef012cf" xsi:nil="true"/>
    <_ip_UnifiedCompliancePolicyProperties xmlns="4e8ed25f-e524-462f-a0f4-a9a24ef012cf" xsi:nil="true"/>
    <TaxCatchAll xmlns="4e8ed25f-e524-462f-a0f4-a9a24ef012cf" xsi:nil="true"/>
  </documentManagement>
</p:properties>
</file>

<file path=customXml/itemProps1.xml><?xml version="1.0" encoding="utf-8"?>
<ds:datastoreItem xmlns:ds="http://schemas.openxmlformats.org/officeDocument/2006/customXml" ds:itemID="{FED0D350-A7EE-45AB-855C-9F21201E24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51C08F-E1CE-40B1-968E-271BDB906C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4de4b5-bb9a-49ca-9a96-bebc32b577e7"/>
    <ds:schemaRef ds:uri="4e8ed25f-e524-462f-a0f4-a9a24ef012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63792D-4187-477E-8C31-2C34024C20F5}">
  <ds:schemaRefs>
    <ds:schemaRef ds:uri="http://schemas.microsoft.com/office/2006/metadata/properties"/>
    <ds:schemaRef ds:uri="4e8ed25f-e524-462f-a0f4-a9a24ef012cf"/>
    <ds:schemaRef ds:uri="http://purl.org/dc/terms/"/>
    <ds:schemaRef ds:uri="4d4de4b5-bb9a-49ca-9a96-bebc32b577e7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eaab77ea-b4a5-49e3-a1e8-d6dd23a1f286}" enabled="0" method="" siteId="{eaab77ea-b4a5-49e3-a1e8-d6dd23a1f28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10997</TotalTime>
  <Words>3105</Words>
  <Application>Microsoft Office PowerPoint</Application>
  <PresentationFormat>Widescreen</PresentationFormat>
  <Paragraphs>369</Paragraphs>
  <Slides>39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Avenir</vt:lpstr>
      <vt:lpstr>Avenir Next LT Pro</vt:lpstr>
      <vt:lpstr>Avenir Next LT Pro Demi</vt:lpstr>
      <vt:lpstr>Avenir Next LT Pro Light</vt:lpstr>
      <vt:lpstr>Calibri</vt:lpstr>
      <vt:lpstr>Calibri Light</vt:lpstr>
      <vt:lpstr>Noto Sans</vt:lpstr>
      <vt:lpstr>Playfair Display</vt:lpstr>
      <vt:lpstr>Office Theme</vt:lpstr>
      <vt:lpstr>Sustainability in Healthcare For Foundation Doctors</vt:lpstr>
      <vt:lpstr>Outline</vt:lpstr>
      <vt:lpstr>Mentimeter Link</vt:lpstr>
      <vt:lpstr>PowerPoint Presentation</vt:lpstr>
      <vt:lpstr>Opening Question</vt:lpstr>
      <vt:lpstr>What is Planetary Health?</vt:lpstr>
      <vt:lpstr>What is Planetary Health?</vt:lpstr>
      <vt:lpstr>What is Planetary Health?</vt:lpstr>
      <vt:lpstr>What is Planetary Health?</vt:lpstr>
      <vt:lpstr>What is Planetary Health?</vt:lpstr>
      <vt:lpstr>Why does Planetary Health Matter?</vt:lpstr>
      <vt:lpstr>The Planetary Health Report Card</vt:lpstr>
      <vt:lpstr>The Planetary Health Report Card</vt:lpstr>
      <vt:lpstr>Planetary Health in a Holistic Model of Healthcare</vt:lpstr>
      <vt:lpstr>What is Sustainability in Healthcare?</vt:lpstr>
      <vt:lpstr>What is Sustainability in Healthcare?</vt:lpstr>
      <vt:lpstr>What is Sustainability in Healthcare?</vt:lpstr>
      <vt:lpstr>PowerPoint Presentation</vt:lpstr>
      <vt:lpstr>Environmental Sustainability in Healthcare</vt:lpstr>
      <vt:lpstr>Environmental Sustainability in Healthcare</vt:lpstr>
      <vt:lpstr>Environmental Sustainability in Healthcare</vt:lpstr>
      <vt:lpstr>Environmental Sustainability in Healthcare</vt:lpstr>
      <vt:lpstr>Environmental Sustainability in Healthcare</vt:lpstr>
      <vt:lpstr>Social Sustainability in Healthcare</vt:lpstr>
      <vt:lpstr>Social Sustainability in Healthcare</vt:lpstr>
      <vt:lpstr>Social Sustainability in Healthcare</vt:lpstr>
      <vt:lpstr>Social Sustainability in Healthcare</vt:lpstr>
      <vt:lpstr>Economic Sustainability in Healthcare</vt:lpstr>
      <vt:lpstr>Actional Tips for Foundation Doctors</vt:lpstr>
      <vt:lpstr>Actional Tips for Foundation Doctors</vt:lpstr>
      <vt:lpstr>Actional Tips for Foundation Doctors</vt:lpstr>
      <vt:lpstr>Actional Tips for Foundation Doctors</vt:lpstr>
      <vt:lpstr>Actional Tips for Foundation Doctors</vt:lpstr>
      <vt:lpstr>Actional Tips for Foundation Doctors</vt:lpstr>
      <vt:lpstr>Sustainable Development in Quality Improvement (SusQI)</vt:lpstr>
      <vt:lpstr>Discussion / Q&amp;A</vt:lpstr>
      <vt:lpstr>Feedback</vt:lpstr>
      <vt:lpstr>Helpful Resources</vt:lpstr>
      <vt:lpstr>Further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Focal Cortical Dysplasia and Childhood Epilepsy</dc:title>
  <dc:creator>Fionan McBride</dc:creator>
  <cp:lastModifiedBy>CLARK, James (FOUNDATION PROGRAMME)</cp:lastModifiedBy>
  <cp:revision>5</cp:revision>
  <dcterms:created xsi:type="dcterms:W3CDTF">2022-09-07T14:43:46Z</dcterms:created>
  <dcterms:modified xsi:type="dcterms:W3CDTF">2026-03-31T12:03:07Z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0x01010057CDF450EB6F1046B33EE541AA1406A4</vt:lpwstr>
  </property>
  <property fmtid="{D5CDD505-2E9C-101B-9397-08002B2CF9AE}" pid="3" name="MediaServiceImageTags">
    <vt:lpwstr/>
  </property>
</Properties>
</file>