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78" r:id="rId7"/>
    <p:sldId id="258" r:id="rId8"/>
    <p:sldId id="287" r:id="rId9"/>
    <p:sldId id="288" r:id="rId10"/>
    <p:sldId id="303" r:id="rId11"/>
    <p:sldId id="289" r:id="rId12"/>
    <p:sldId id="300" r:id="rId13"/>
    <p:sldId id="301" r:id="rId14"/>
    <p:sldId id="302" r:id="rId15"/>
    <p:sldId id="304" r:id="rId16"/>
    <p:sldId id="290" r:id="rId17"/>
    <p:sldId id="291" r:id="rId18"/>
    <p:sldId id="292" r:id="rId19"/>
    <p:sldId id="293" r:id="rId20"/>
    <p:sldId id="294" r:id="rId21"/>
    <p:sldId id="295" r:id="rId22"/>
    <p:sldId id="305" r:id="rId23"/>
    <p:sldId id="296" r:id="rId24"/>
    <p:sldId id="312" r:id="rId25"/>
    <p:sldId id="313" r:id="rId26"/>
    <p:sldId id="306" r:id="rId27"/>
    <p:sldId id="297" r:id="rId28"/>
    <p:sldId id="307" r:id="rId29"/>
    <p:sldId id="311" r:id="rId30"/>
    <p:sldId id="309" r:id="rId31"/>
    <p:sldId id="310" r:id="rId32"/>
    <p:sldId id="308" r:id="rId33"/>
    <p:sldId id="298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4FB4B-79DC-E9ED-1579-DFD0063EFC85}" v="8" dt="2025-10-21T07:35:02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on Ward" userId="ad78dfb5bb09b2fa" providerId="LiveId" clId="{48DCBC3A-B702-4138-8D31-C75A51AC522C}"/>
    <pc:docChg chg="undo custSel addSld delSld modSld sldOrd">
      <pc:chgData name="Devon Ward" userId="ad78dfb5bb09b2fa" providerId="LiveId" clId="{48DCBC3A-B702-4138-8D31-C75A51AC522C}" dt="2025-10-07T14:56:36.850" v="1958" actId="1076"/>
      <pc:docMkLst>
        <pc:docMk/>
      </pc:docMkLst>
      <pc:sldChg chg="modSp mod">
        <pc:chgData name="Devon Ward" userId="ad78dfb5bb09b2fa" providerId="LiveId" clId="{48DCBC3A-B702-4138-8D31-C75A51AC522C}" dt="2025-10-07T14:55:23.819" v="1955" actId="20577"/>
        <pc:sldMkLst>
          <pc:docMk/>
          <pc:sldMk cId="1713219598" sldId="257"/>
        </pc:sldMkLst>
        <pc:spChg chg="mod">
          <ac:chgData name="Devon Ward" userId="ad78dfb5bb09b2fa" providerId="LiveId" clId="{48DCBC3A-B702-4138-8D31-C75A51AC522C}" dt="2025-10-07T14:55:23.819" v="1955" actId="20577"/>
          <ac:spMkLst>
            <pc:docMk/>
            <pc:sldMk cId="1713219598" sldId="257"/>
            <ac:spMk id="3" creationId="{5671D7E5-EF66-4BCD-8DAA-E9061157F0BE}"/>
          </ac:spMkLst>
        </pc:spChg>
      </pc:sldChg>
      <pc:sldChg chg="modAnim">
        <pc:chgData name="Devon Ward" userId="ad78dfb5bb09b2fa" providerId="LiveId" clId="{48DCBC3A-B702-4138-8D31-C75A51AC522C}" dt="2025-10-07T14:56:16.737" v="1956"/>
        <pc:sldMkLst>
          <pc:docMk/>
          <pc:sldMk cId="3571516367" sldId="258"/>
        </pc:sldMkLst>
      </pc:sldChg>
      <pc:sldChg chg="modSp mod">
        <pc:chgData name="Devon Ward" userId="ad78dfb5bb09b2fa" providerId="LiveId" clId="{48DCBC3A-B702-4138-8D31-C75A51AC522C}" dt="2025-10-07T14:56:36.850" v="1958" actId="1076"/>
        <pc:sldMkLst>
          <pc:docMk/>
          <pc:sldMk cId="1264313425" sldId="301"/>
        </pc:sldMkLst>
        <pc:spChg chg="mod">
          <ac:chgData name="Devon Ward" userId="ad78dfb5bb09b2fa" providerId="LiveId" clId="{48DCBC3A-B702-4138-8D31-C75A51AC522C}" dt="2025-10-07T14:56:36.850" v="1958" actId="1076"/>
          <ac:spMkLst>
            <pc:docMk/>
            <pc:sldMk cId="1264313425" sldId="301"/>
            <ac:spMk id="2" creationId="{3E2942A0-CD13-4FA6-A937-418EE44A98A5}"/>
          </ac:spMkLst>
        </pc:spChg>
        <pc:spChg chg="mod">
          <ac:chgData name="Devon Ward" userId="ad78dfb5bb09b2fa" providerId="LiveId" clId="{48DCBC3A-B702-4138-8D31-C75A51AC522C}" dt="2025-10-07T14:56:36.850" v="1958" actId="1076"/>
          <ac:spMkLst>
            <pc:docMk/>
            <pc:sldMk cId="1264313425" sldId="301"/>
            <ac:spMk id="5" creationId="{6B5A56D2-1068-1CF2-DB01-7A9969226000}"/>
          </ac:spMkLst>
        </pc:spChg>
      </pc:sldChg>
      <pc:sldChg chg="modSp add mod">
        <pc:chgData name="Devon Ward" userId="ad78dfb5bb09b2fa" providerId="LiveId" clId="{48DCBC3A-B702-4138-8D31-C75A51AC522C}" dt="2025-10-07T14:20:53.970" v="12" actId="20577"/>
        <pc:sldMkLst>
          <pc:docMk/>
          <pc:sldMk cId="228018569" sldId="303"/>
        </pc:sldMkLst>
        <pc:spChg chg="mod">
          <ac:chgData name="Devon Ward" userId="ad78dfb5bb09b2fa" providerId="LiveId" clId="{48DCBC3A-B702-4138-8D31-C75A51AC522C}" dt="2025-10-07T14:20:53.970" v="12" actId="20577"/>
          <ac:spMkLst>
            <pc:docMk/>
            <pc:sldMk cId="228018569" sldId="303"/>
            <ac:spMk id="2" creationId="{A4504542-FDF6-0C8E-819A-7F19DCBB24DE}"/>
          </ac:spMkLst>
        </pc:spChg>
      </pc:sldChg>
      <pc:sldChg chg="modSp add mod">
        <pc:chgData name="Devon Ward" userId="ad78dfb5bb09b2fa" providerId="LiveId" clId="{48DCBC3A-B702-4138-8D31-C75A51AC522C}" dt="2025-10-07T14:21:03.698" v="18" actId="20577"/>
        <pc:sldMkLst>
          <pc:docMk/>
          <pc:sldMk cId="907487412" sldId="304"/>
        </pc:sldMkLst>
        <pc:spChg chg="mod">
          <ac:chgData name="Devon Ward" userId="ad78dfb5bb09b2fa" providerId="LiveId" clId="{48DCBC3A-B702-4138-8D31-C75A51AC522C}" dt="2025-10-07T14:21:03.698" v="18" actId="20577"/>
          <ac:spMkLst>
            <pc:docMk/>
            <pc:sldMk cId="907487412" sldId="304"/>
            <ac:spMk id="2" creationId="{077A6F54-E038-90F8-6650-D6FDDBDF89C8}"/>
          </ac:spMkLst>
        </pc:spChg>
      </pc:sldChg>
      <pc:sldChg chg="modSp add mod">
        <pc:chgData name="Devon Ward" userId="ad78dfb5bb09b2fa" providerId="LiveId" clId="{48DCBC3A-B702-4138-8D31-C75A51AC522C}" dt="2025-10-07T14:21:13.450" v="41" actId="20577"/>
        <pc:sldMkLst>
          <pc:docMk/>
          <pc:sldMk cId="4156108061" sldId="305"/>
        </pc:sldMkLst>
        <pc:spChg chg="mod">
          <ac:chgData name="Devon Ward" userId="ad78dfb5bb09b2fa" providerId="LiveId" clId="{48DCBC3A-B702-4138-8D31-C75A51AC522C}" dt="2025-10-07T14:21:13.450" v="41" actId="20577"/>
          <ac:spMkLst>
            <pc:docMk/>
            <pc:sldMk cId="4156108061" sldId="305"/>
            <ac:spMk id="2" creationId="{E9C19B1D-5687-5D2B-DD88-2D6967B33EBF}"/>
          </ac:spMkLst>
        </pc:spChg>
      </pc:sldChg>
      <pc:sldChg chg="modSp add mod">
        <pc:chgData name="Devon Ward" userId="ad78dfb5bb09b2fa" providerId="LiveId" clId="{48DCBC3A-B702-4138-8D31-C75A51AC522C}" dt="2025-10-07T14:21:22.946" v="71" actId="14100"/>
        <pc:sldMkLst>
          <pc:docMk/>
          <pc:sldMk cId="1086622744" sldId="306"/>
        </pc:sldMkLst>
        <pc:spChg chg="mod">
          <ac:chgData name="Devon Ward" userId="ad78dfb5bb09b2fa" providerId="LiveId" clId="{48DCBC3A-B702-4138-8D31-C75A51AC522C}" dt="2025-10-07T14:21:22.946" v="71" actId="14100"/>
          <ac:spMkLst>
            <pc:docMk/>
            <pc:sldMk cId="1086622744" sldId="306"/>
            <ac:spMk id="2" creationId="{E5E80C22-1B4C-4112-4CF8-FAF6F027E617}"/>
          </ac:spMkLst>
        </pc:spChg>
      </pc:sldChg>
      <pc:sldChg chg="modSp add mod">
        <pc:chgData name="Devon Ward" userId="ad78dfb5bb09b2fa" providerId="LiveId" clId="{48DCBC3A-B702-4138-8D31-C75A51AC522C}" dt="2025-10-07T14:22:45.195" v="80" actId="20577"/>
        <pc:sldMkLst>
          <pc:docMk/>
          <pc:sldMk cId="2120246513" sldId="307"/>
        </pc:sldMkLst>
        <pc:spChg chg="mod">
          <ac:chgData name="Devon Ward" userId="ad78dfb5bb09b2fa" providerId="LiveId" clId="{48DCBC3A-B702-4138-8D31-C75A51AC522C}" dt="2025-10-07T14:22:45.195" v="80" actId="20577"/>
          <ac:spMkLst>
            <pc:docMk/>
            <pc:sldMk cId="2120246513" sldId="307"/>
            <ac:spMk id="2" creationId="{75C28599-DD9C-90CD-5312-CD46B6B72CC0}"/>
          </ac:spMkLst>
        </pc:spChg>
      </pc:sldChg>
      <pc:sldChg chg="addSp delSp modSp add mod ord">
        <pc:chgData name="Devon Ward" userId="ad78dfb5bb09b2fa" providerId="LiveId" clId="{48DCBC3A-B702-4138-8D31-C75A51AC522C}" dt="2025-10-07T14:44:53.906" v="247" actId="14100"/>
        <pc:sldMkLst>
          <pc:docMk/>
          <pc:sldMk cId="2702752005" sldId="308"/>
        </pc:sldMkLst>
        <pc:spChg chg="add mod">
          <ac:chgData name="Devon Ward" userId="ad78dfb5bb09b2fa" providerId="LiveId" clId="{48DCBC3A-B702-4138-8D31-C75A51AC522C}" dt="2025-10-07T14:44:53.906" v="247" actId="14100"/>
          <ac:spMkLst>
            <pc:docMk/>
            <pc:sldMk cId="2702752005" sldId="308"/>
            <ac:spMk id="4" creationId="{7623D071-91AD-4F57-6013-53637DCA6F5D}"/>
          </ac:spMkLst>
        </pc:spChg>
        <pc:spChg chg="add mod">
          <ac:chgData name="Devon Ward" userId="ad78dfb5bb09b2fa" providerId="LiveId" clId="{48DCBC3A-B702-4138-8D31-C75A51AC522C}" dt="2025-10-07T14:44:47.610" v="243" actId="14100"/>
          <ac:spMkLst>
            <pc:docMk/>
            <pc:sldMk cId="2702752005" sldId="308"/>
            <ac:spMk id="5" creationId="{35CF7759-DCF6-CD11-7B83-6C041B841DE2}"/>
          </ac:spMkLst>
        </pc:spChg>
        <pc:spChg chg="add mod">
          <ac:chgData name="Devon Ward" userId="ad78dfb5bb09b2fa" providerId="LiveId" clId="{48DCBC3A-B702-4138-8D31-C75A51AC522C}" dt="2025-10-07T14:44:51.073" v="245" actId="14100"/>
          <ac:spMkLst>
            <pc:docMk/>
            <pc:sldMk cId="2702752005" sldId="308"/>
            <ac:spMk id="6" creationId="{90349C9E-DDCD-D9E6-DC9E-B72D2200A70B}"/>
          </ac:spMkLst>
        </pc:spChg>
        <pc:spChg chg="mod">
          <ac:chgData name="Devon Ward" userId="ad78dfb5bb09b2fa" providerId="LiveId" clId="{48DCBC3A-B702-4138-8D31-C75A51AC522C}" dt="2025-10-07T14:24:01.259" v="92" actId="20577"/>
          <ac:spMkLst>
            <pc:docMk/>
            <pc:sldMk cId="2702752005" sldId="308"/>
            <ac:spMk id="8" creationId="{1FDAF4E4-32FF-FD6D-039E-150FF39B611E}"/>
          </ac:spMkLst>
        </pc:spChg>
        <pc:spChg chg="add mod">
          <ac:chgData name="Devon Ward" userId="ad78dfb5bb09b2fa" providerId="LiveId" clId="{48DCBC3A-B702-4138-8D31-C75A51AC522C}" dt="2025-10-07T14:44:27.947" v="236" actId="1076"/>
          <ac:spMkLst>
            <pc:docMk/>
            <pc:sldMk cId="2702752005" sldId="308"/>
            <ac:spMk id="10" creationId="{43590D9B-FA89-F94D-FA05-A6DE896141DC}"/>
          </ac:spMkLst>
        </pc:spChg>
        <pc:spChg chg="add mod">
          <ac:chgData name="Devon Ward" userId="ad78dfb5bb09b2fa" providerId="LiveId" clId="{48DCBC3A-B702-4138-8D31-C75A51AC522C}" dt="2025-10-07T14:44:27.947" v="236" actId="1076"/>
          <ac:spMkLst>
            <pc:docMk/>
            <pc:sldMk cId="2702752005" sldId="308"/>
            <ac:spMk id="11" creationId="{D8AD4D25-56E5-03C5-A689-C99E11DD94DC}"/>
          </ac:spMkLst>
        </pc:spChg>
        <pc:spChg chg="add mod">
          <ac:chgData name="Devon Ward" userId="ad78dfb5bb09b2fa" providerId="LiveId" clId="{48DCBC3A-B702-4138-8D31-C75A51AC522C}" dt="2025-10-07T14:44:27.947" v="236" actId="1076"/>
          <ac:spMkLst>
            <pc:docMk/>
            <pc:sldMk cId="2702752005" sldId="308"/>
            <ac:spMk id="19" creationId="{779312FD-B799-035B-2637-CD3421981608}"/>
          </ac:spMkLst>
        </pc:spChg>
        <pc:picChg chg="add mod">
          <ac:chgData name="Devon Ward" userId="ad78dfb5bb09b2fa" providerId="LiveId" clId="{48DCBC3A-B702-4138-8D31-C75A51AC522C}" dt="2025-10-07T14:44:31.642" v="237" actId="14100"/>
          <ac:picMkLst>
            <pc:docMk/>
            <pc:sldMk cId="2702752005" sldId="308"/>
            <ac:picMk id="3" creationId="{CDDB7763-87DB-3DA6-B4F5-3D9F608FD0A6}"/>
          </ac:picMkLst>
        </pc:picChg>
      </pc:sldChg>
      <pc:sldChg chg="addSp delSp modSp add mod ord">
        <pc:chgData name="Devon Ward" userId="ad78dfb5bb09b2fa" providerId="LiveId" clId="{48DCBC3A-B702-4138-8D31-C75A51AC522C}" dt="2025-10-07T14:43:10.074" v="215" actId="1076"/>
        <pc:sldMkLst>
          <pc:docMk/>
          <pc:sldMk cId="2838879967" sldId="309"/>
        </pc:sldMkLst>
        <pc:spChg chg="add mod">
          <ac:chgData name="Devon Ward" userId="ad78dfb5bb09b2fa" providerId="LiveId" clId="{48DCBC3A-B702-4138-8D31-C75A51AC522C}" dt="2025-10-07T14:40:54.439" v="130" actId="207"/>
          <ac:spMkLst>
            <pc:docMk/>
            <pc:sldMk cId="2838879967" sldId="309"/>
            <ac:spMk id="5" creationId="{F16303E5-6369-DBEE-6BC9-CB5F25640F27}"/>
          </ac:spMkLst>
        </pc:spChg>
        <pc:spChg chg="add mod">
          <ac:chgData name="Devon Ward" userId="ad78dfb5bb09b2fa" providerId="LiveId" clId="{48DCBC3A-B702-4138-8D31-C75A51AC522C}" dt="2025-10-07T14:40:58.756" v="131" actId="207"/>
          <ac:spMkLst>
            <pc:docMk/>
            <pc:sldMk cId="2838879967" sldId="309"/>
            <ac:spMk id="6" creationId="{86B1EB0E-B149-A62C-5141-F41BB903D867}"/>
          </ac:spMkLst>
        </pc:spChg>
        <pc:spChg chg="add mod">
          <ac:chgData name="Devon Ward" userId="ad78dfb5bb09b2fa" providerId="LiveId" clId="{48DCBC3A-B702-4138-8D31-C75A51AC522C}" dt="2025-10-07T14:41:05.763" v="135" actId="207"/>
          <ac:spMkLst>
            <pc:docMk/>
            <pc:sldMk cId="2838879967" sldId="309"/>
            <ac:spMk id="7" creationId="{F9660FCA-8FF8-A483-6250-C467CC2354C5}"/>
          </ac:spMkLst>
        </pc:spChg>
        <pc:spChg chg="mod">
          <ac:chgData name="Devon Ward" userId="ad78dfb5bb09b2fa" providerId="LiveId" clId="{48DCBC3A-B702-4138-8D31-C75A51AC522C}" dt="2025-10-07T14:38:36.770" v="104" actId="20577"/>
          <ac:spMkLst>
            <pc:docMk/>
            <pc:sldMk cId="2838879967" sldId="309"/>
            <ac:spMk id="8" creationId="{CB37721F-71C6-3B90-5653-1B5838EA4C7C}"/>
          </ac:spMkLst>
        </pc:spChg>
        <pc:spChg chg="add mod">
          <ac:chgData name="Devon Ward" userId="ad78dfb5bb09b2fa" providerId="LiveId" clId="{48DCBC3A-B702-4138-8D31-C75A51AC522C}" dt="2025-10-07T14:43:00.306" v="212" actId="1076"/>
          <ac:spMkLst>
            <pc:docMk/>
            <pc:sldMk cId="2838879967" sldId="309"/>
            <ac:spMk id="9" creationId="{616F36A6-631B-7DEA-7880-865BE1D0E3C4}"/>
          </ac:spMkLst>
        </pc:spChg>
        <pc:spChg chg="add mod">
          <ac:chgData name="Devon Ward" userId="ad78dfb5bb09b2fa" providerId="LiveId" clId="{48DCBC3A-B702-4138-8D31-C75A51AC522C}" dt="2025-10-07T14:43:10.074" v="215" actId="1076"/>
          <ac:spMkLst>
            <pc:docMk/>
            <pc:sldMk cId="2838879967" sldId="309"/>
            <ac:spMk id="10" creationId="{E5B9C308-D6A9-65CC-E202-AED3F645E043}"/>
          </ac:spMkLst>
        </pc:spChg>
        <pc:spChg chg="add mod">
          <ac:chgData name="Devon Ward" userId="ad78dfb5bb09b2fa" providerId="LiveId" clId="{48DCBC3A-B702-4138-8D31-C75A51AC522C}" dt="2025-10-07T14:43:07.714" v="214" actId="1076"/>
          <ac:spMkLst>
            <pc:docMk/>
            <pc:sldMk cId="2838879967" sldId="309"/>
            <ac:spMk id="11" creationId="{4CF432FC-4793-6814-A367-85FFB519BE1F}"/>
          </ac:spMkLst>
        </pc:spChg>
        <pc:picChg chg="add mod">
          <ac:chgData name="Devon Ward" userId="ad78dfb5bb09b2fa" providerId="LiveId" clId="{48DCBC3A-B702-4138-8D31-C75A51AC522C}" dt="2025-10-07T14:39:38.170" v="115" actId="1076"/>
          <ac:picMkLst>
            <pc:docMk/>
            <pc:sldMk cId="2838879967" sldId="309"/>
            <ac:picMk id="4" creationId="{CDA419F9-BC75-4580-62EC-ACB74A6B5367}"/>
          </ac:picMkLst>
        </pc:picChg>
      </pc:sldChg>
      <pc:sldChg chg="addSp delSp modSp add mod ord">
        <pc:chgData name="Devon Ward" userId="ad78dfb5bb09b2fa" providerId="LiveId" clId="{48DCBC3A-B702-4138-8D31-C75A51AC522C}" dt="2025-10-07T14:43:35.194" v="223" actId="1076"/>
        <pc:sldMkLst>
          <pc:docMk/>
          <pc:sldMk cId="2459877589" sldId="310"/>
        </pc:sldMkLst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5" creationId="{C5AFAC34-FB57-6156-AA78-95ECB0D9CD94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6" creationId="{A2814107-31FC-B279-C14E-4DABA62C1337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7" creationId="{20A4A86D-A3DD-831A-52F2-1C38B72D6D6E}"/>
          </ac:spMkLst>
        </pc:spChg>
        <pc:spChg chg="mod">
          <ac:chgData name="Devon Ward" userId="ad78dfb5bb09b2fa" providerId="LiveId" clId="{48DCBC3A-B702-4138-8D31-C75A51AC522C}" dt="2025-10-07T14:38:52.465" v="109" actId="20577"/>
          <ac:spMkLst>
            <pc:docMk/>
            <pc:sldMk cId="2459877589" sldId="310"/>
            <ac:spMk id="8" creationId="{8FFA82D5-13E4-3858-A305-05043680D87D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9" creationId="{536FA9EA-AB82-1F26-C766-4682337FD72F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10" creationId="{18F4603D-CCCB-CA82-7D92-CD3D15B1F1F2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14" creationId="{47977413-9D03-90F9-1CB2-20A8961ED38D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15" creationId="{64D1B4E6-C11E-0493-E857-0AEC8D696741}"/>
          </ac:spMkLst>
        </pc:spChg>
        <pc:spChg chg="add mod">
          <ac:chgData name="Devon Ward" userId="ad78dfb5bb09b2fa" providerId="LiveId" clId="{48DCBC3A-B702-4138-8D31-C75A51AC522C}" dt="2025-10-07T14:43:35.194" v="223" actId="1076"/>
          <ac:spMkLst>
            <pc:docMk/>
            <pc:sldMk cId="2459877589" sldId="310"/>
            <ac:spMk id="16" creationId="{0BB59F73-F7E2-3E37-3728-9C7A03928CA5}"/>
          </ac:spMkLst>
        </pc:spChg>
        <pc:picChg chg="add mod">
          <ac:chgData name="Devon Ward" userId="ad78dfb5bb09b2fa" providerId="LiveId" clId="{48DCBC3A-B702-4138-8D31-C75A51AC522C}" dt="2025-10-07T14:43:35.194" v="223" actId="1076"/>
          <ac:picMkLst>
            <pc:docMk/>
            <pc:sldMk cId="2459877589" sldId="310"/>
            <ac:picMk id="2" creationId="{76245AB0-49ED-EEFC-F73A-428638C67B66}"/>
          </ac:picMkLst>
        </pc:picChg>
      </pc:sldChg>
      <pc:sldChg chg="addSp delSp modSp add mod">
        <pc:chgData name="Devon Ward" userId="ad78dfb5bb09b2fa" providerId="LiveId" clId="{48DCBC3A-B702-4138-8D31-C75A51AC522C}" dt="2025-10-07T14:48:31.573" v="786" actId="20577"/>
        <pc:sldMkLst>
          <pc:docMk/>
          <pc:sldMk cId="434141280" sldId="311"/>
        </pc:sldMkLst>
        <pc:spChg chg="add mod">
          <ac:chgData name="Devon Ward" userId="ad78dfb5bb09b2fa" providerId="LiveId" clId="{48DCBC3A-B702-4138-8D31-C75A51AC522C}" dt="2025-10-07T14:48:31.573" v="786" actId="20577"/>
          <ac:spMkLst>
            <pc:docMk/>
            <pc:sldMk cId="434141280" sldId="311"/>
            <ac:spMk id="2" creationId="{F2CD01D9-51A6-E4EB-60AF-EE77A5838958}"/>
          </ac:spMkLst>
        </pc:spChg>
        <pc:spChg chg="add mod">
          <ac:chgData name="Devon Ward" userId="ad78dfb5bb09b2fa" providerId="LiveId" clId="{48DCBC3A-B702-4138-8D31-C75A51AC522C}" dt="2025-10-07T14:48:07.522" v="751" actId="14100"/>
          <ac:spMkLst>
            <pc:docMk/>
            <pc:sldMk cId="434141280" sldId="311"/>
            <ac:spMk id="3" creationId="{53C836B9-E6EA-F0C5-275F-5DEC0AF869ED}"/>
          </ac:spMkLst>
        </pc:spChg>
        <pc:spChg chg="mod">
          <ac:chgData name="Devon Ward" userId="ad78dfb5bb09b2fa" providerId="LiveId" clId="{48DCBC3A-B702-4138-8D31-C75A51AC522C}" dt="2025-10-07T14:45:10.379" v="287" actId="20577"/>
          <ac:spMkLst>
            <pc:docMk/>
            <pc:sldMk cId="434141280" sldId="311"/>
            <ac:spMk id="8" creationId="{1B9016F7-F636-D3BE-749F-F1C588B7F015}"/>
          </ac:spMkLst>
        </pc:spChg>
        <pc:picChg chg="add mod">
          <ac:chgData name="Devon Ward" userId="ad78dfb5bb09b2fa" providerId="LiveId" clId="{48DCBC3A-B702-4138-8D31-C75A51AC522C}" dt="2025-10-07T14:48:19.599" v="757" actId="14100"/>
          <ac:picMkLst>
            <pc:docMk/>
            <pc:sldMk cId="434141280" sldId="311"/>
            <ac:picMk id="1026" creationId="{6ED05344-43C5-CC00-08D4-B1D8A6A544DB}"/>
          </ac:picMkLst>
        </pc:picChg>
      </pc:sldChg>
      <pc:sldChg chg="modSp add mod">
        <pc:chgData name="Devon Ward" userId="ad78dfb5bb09b2fa" providerId="LiveId" clId="{48DCBC3A-B702-4138-8D31-C75A51AC522C}" dt="2025-10-07T14:52:34.035" v="1279" actId="20577"/>
        <pc:sldMkLst>
          <pc:docMk/>
          <pc:sldMk cId="1828289287" sldId="312"/>
        </pc:sldMkLst>
        <pc:spChg chg="mod">
          <ac:chgData name="Devon Ward" userId="ad78dfb5bb09b2fa" providerId="LiveId" clId="{48DCBC3A-B702-4138-8D31-C75A51AC522C}" dt="2025-10-07T14:50:41.762" v="1137" actId="20577"/>
          <ac:spMkLst>
            <pc:docMk/>
            <pc:sldMk cId="1828289287" sldId="312"/>
            <ac:spMk id="2" creationId="{2B25F204-AF5E-1B87-06B3-6F3FAAB842ED}"/>
          </ac:spMkLst>
        </pc:spChg>
        <pc:spChg chg="mod">
          <ac:chgData name="Devon Ward" userId="ad78dfb5bb09b2fa" providerId="LiveId" clId="{48DCBC3A-B702-4138-8D31-C75A51AC522C}" dt="2025-10-07T14:52:34.035" v="1279" actId="20577"/>
          <ac:spMkLst>
            <pc:docMk/>
            <pc:sldMk cId="1828289287" sldId="312"/>
            <ac:spMk id="3" creationId="{B0B3116C-AEBC-53D8-40C5-A599AEEB6890}"/>
          </ac:spMkLst>
        </pc:spChg>
      </pc:sldChg>
      <pc:sldChg chg="modSp add mod">
        <pc:chgData name="Devon Ward" userId="ad78dfb5bb09b2fa" providerId="LiveId" clId="{48DCBC3A-B702-4138-8D31-C75A51AC522C}" dt="2025-10-07T14:55:00.228" v="1946" actId="20577"/>
        <pc:sldMkLst>
          <pc:docMk/>
          <pc:sldMk cId="533584162" sldId="313"/>
        </pc:sldMkLst>
        <pc:spChg chg="mod">
          <ac:chgData name="Devon Ward" userId="ad78dfb5bb09b2fa" providerId="LiveId" clId="{48DCBC3A-B702-4138-8D31-C75A51AC522C}" dt="2025-10-07T14:52:57.290" v="1308" actId="20577"/>
          <ac:spMkLst>
            <pc:docMk/>
            <pc:sldMk cId="533584162" sldId="313"/>
            <ac:spMk id="2" creationId="{FDB0B737-FA9B-92B7-862C-959D795A6786}"/>
          </ac:spMkLst>
        </pc:spChg>
        <pc:spChg chg="mod">
          <ac:chgData name="Devon Ward" userId="ad78dfb5bb09b2fa" providerId="LiveId" clId="{48DCBC3A-B702-4138-8D31-C75A51AC522C}" dt="2025-10-07T14:55:00.228" v="1946" actId="20577"/>
          <ac:spMkLst>
            <pc:docMk/>
            <pc:sldMk cId="533584162" sldId="313"/>
            <ac:spMk id="3" creationId="{CE00C6B8-EC43-0912-BFDA-34CD22CF8056}"/>
          </ac:spMkLst>
        </pc:spChg>
      </pc:sldChg>
    </pc:docChg>
  </pc:docChgLst>
  <pc:docChgLst>
    <pc:chgData name="JOHN, Tamika (FOUNDATION PROGRAMME)" userId="S::tamika.john1@nhs.net::57ad5db9-f815-4cd3-bba6-582606229c6d" providerId="AD" clId="Web-{C654FB4B-79DC-E9ED-1579-DFD0063EFC85}"/>
    <pc:docChg chg="modSld">
      <pc:chgData name="JOHN, Tamika (FOUNDATION PROGRAMME)" userId="S::tamika.john1@nhs.net::57ad5db9-f815-4cd3-bba6-582606229c6d" providerId="AD" clId="Web-{C654FB4B-79DC-E9ED-1579-DFD0063EFC85}" dt="2025-10-21T07:35:02.808" v="6" actId="1076"/>
      <pc:docMkLst>
        <pc:docMk/>
      </pc:docMkLst>
      <pc:sldChg chg="addSp delSp modSp">
        <pc:chgData name="JOHN, Tamika (FOUNDATION PROGRAMME)" userId="S::tamika.john1@nhs.net::57ad5db9-f815-4cd3-bba6-582606229c6d" providerId="AD" clId="Web-{C654FB4B-79DC-E9ED-1579-DFD0063EFC85}" dt="2025-10-21T07:35:02.808" v="6" actId="1076"/>
        <pc:sldMkLst>
          <pc:docMk/>
          <pc:sldMk cId="2586058810" sldId="256"/>
        </pc:sldMkLst>
        <pc:picChg chg="add del mod">
          <ac:chgData name="JOHN, Tamika (FOUNDATION PROGRAMME)" userId="S::tamika.john1@nhs.net::57ad5db9-f815-4cd3-bba6-582606229c6d" providerId="AD" clId="Web-{C654FB4B-79DC-E9ED-1579-DFD0063EFC85}" dt="2025-10-21T07:34:50.042" v="4"/>
          <ac:picMkLst>
            <pc:docMk/>
            <pc:sldMk cId="2586058810" sldId="256"/>
            <ac:picMk id="3" creationId="{140A6393-E24A-EBBE-700B-1E82C4504706}"/>
          </ac:picMkLst>
        </pc:picChg>
        <pc:picChg chg="add mod">
          <ac:chgData name="JOHN, Tamika (FOUNDATION PROGRAMME)" userId="S::tamika.john1@nhs.net::57ad5db9-f815-4cd3-bba6-582606229c6d" providerId="AD" clId="Web-{C654FB4B-79DC-E9ED-1579-DFD0063EFC85}" dt="2025-10-21T07:35:02.808" v="6" actId="1076"/>
          <ac:picMkLst>
            <pc:docMk/>
            <pc:sldMk cId="2586058810" sldId="256"/>
            <ac:picMk id="4" creationId="{C1F24E02-0F9B-55F2-A131-6F75946146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5B109-3DFC-99C6-3946-B2940D48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F57C1-E8BE-70BC-3E21-8EB054BC7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7E3B0-FC69-6C88-A14E-73AF4D824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D2657-2A8A-6310-38D4-160491D7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CBD3E-0AFF-B149-048A-253ACE3FD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F1756-BF0E-3A7E-4933-8DFEF7967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AA105-F12F-1C9F-3C77-0C7610D46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A50F3-6517-83AF-A551-ADD1E77AE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19C3-3982-7AC3-B586-76A1114F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375BE-64ED-C004-0EA7-B78D9E0F4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91BF8-3E91-9882-680A-75BD1430B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95204-83CB-43F2-30A9-D20B59233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9292-DBE6-44ED-76F0-E8D666D82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7A13B-C4F3-4478-554B-E6C0279C2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394AA-CDF2-4562-1764-4D9DBB8A9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5B7B2-0A14-EF99-1C93-D85623106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6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5913-AF51-E01E-BFAA-681DCB6A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44015-B76B-EC95-C602-AC37F7B93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2D289-5B86-3BA1-F50C-F60E88284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6551-3977-15F5-7F6F-F3A48F17A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ACADA-AE7F-FBB4-6529-065BB9336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24748-E9B7-7064-F2B8-1FE6EE064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CA31E-C7CE-7325-94FE-FA61334DD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F976B-952E-6FFE-2A9E-19AAA2A55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CFD7-E0C8-8A05-164E-E35534F2D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E974D-008A-F944-4D43-D57509444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62FB0-98EC-DD64-E60C-0EF51D0DB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AF2DD-5205-D37B-E2F2-D6E3ECCBB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3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F114C-08A3-7A43-F099-0D402EDB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685D4-7ADB-444C-E540-C7C5D94A1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0D219-A5A3-D0B9-7DB8-03A7B75FD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CB35-B5E6-CF18-F0EF-8FA4C84AC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EB8DE-F2A1-2D18-6BD6-14666C0F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AC2B4-7BEC-F7CD-F237-C820A36FF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6BE0A-5641-B37C-EEA3-E1B24B43E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9F1F5-BC7A-E15E-A36B-7AE6A53BA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B77F-BBDB-F0DD-4BBE-F29DD993F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43225-4B28-82AD-BF6D-7C002E8B5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FFBB3-B322-27D6-5526-43ED9DEEB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12166-461B-5FA6-E5CE-54576C015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E913F-64F6-9688-78DF-406130FA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8D9B2-E6AC-68A4-C0B5-892EE2DA4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44F6F-2170-A0D1-C086-3C0F378FC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12D8-5949-A110-D92A-005B3BD2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6C59-CF12-22F9-239A-9296D042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A2E1C-95BE-1689-25C6-C5D7461CF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91383-87ED-5A11-5814-82EFC25A8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3791B-DC15-AD30-54C2-98DC68A46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1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68C98-43FD-D54E-7CA1-89B49211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50C34-A9E3-E209-E1D0-D0F514BC1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5FB4DA-E1F8-3F74-54CE-70A10C658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91E54-0BE8-6BC1-558E-3A5BAC1A0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79BD1-C876-6862-9468-B1D857A4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3AE77-C05E-449D-B44F-7E4B3E5F9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012BA-F102-EB92-463A-75E237AB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6877-9718-7550-21F5-7A7A9A503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3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8052-200D-74B1-59A3-260BA653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BBC35-5C65-7105-60C5-9482BC346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19BF2-E278-ABCE-1FF5-854558790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1E3FC-13F3-1528-F265-55A45439D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948B-B510-B61E-BBB2-596B4976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B3DE0-A7E4-059B-8237-4BBA795AB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2806A-1455-EADC-FCF5-D07211E19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51AAA-69CA-9CE0-C742-F2A6190FC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6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6583-EB6E-65A6-0B90-A6A0D76D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C880B-771E-B2A8-2EA2-D4AB9CCCF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01ED6-F7C1-8681-BA22-CB384CA4A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FF3A-F21B-3916-37D4-672C4BF0C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14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1F17-D087-B1B6-6842-C4389078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DE9CE-437C-7153-C796-AF0CE9197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5C465-8FF5-9E4B-ADD7-5B8D20282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2ED3C-7770-E57A-C508-286BE7AAD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3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54202-A8C2-8217-127A-78A96D78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057C4-BC82-EC02-5F40-B29506616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61D17-F8F4-3AB5-29CB-3481DE6A9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CB1F1-4A9C-BEBF-C123-66C646C3F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66690-944E-2969-65DF-CF5D12346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79966-1453-9F5F-5666-7022C7334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D8174-7588-165E-043C-D171B14FC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BC09B-BFE7-A85B-1E80-8BD1EC7CC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5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7A40A-BB07-EC7A-6FD0-E147B7B8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18471-98C2-346E-7EE1-C9E9B2A3A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EFE30-A8D8-BBF8-DB80-1CA56EE51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F62E8-8D5D-3693-2292-EC3D06388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AFE7-59CC-579C-3E5B-2D3F629AB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C6163-1273-05BE-B0E5-E9332DA7F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9D252-54DA-111D-0E57-9ECC384A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CC82C-A48D-5692-6E48-D676DE7D0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A1F37-678E-6FB9-E293-74DD989E6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D9845-2F3F-2185-6517-E2869F7BF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EB430-E81B-9635-AE32-15CA96015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AC04C-B510-5A66-C7C8-A2C1797D5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6688-F199-751F-B02E-504A9495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E19A9-E79D-CFE4-E1B0-694B80C6C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9089B-E8A8-DF35-1670-F0BC78E2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C3A3E-8AA5-956C-D3EC-32CCF230B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6F9D-630E-4BF5-364C-98927B0A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2EDB2-7228-0A26-AA65-09EA9693E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3EF79-2DBE-1A9A-24A4-B50B01BD2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7EBBD-D9C9-49E9-F728-AE9AB70D2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940" y="3329790"/>
            <a:ext cx="6897750" cy="3200400"/>
          </a:xfrm>
        </p:spPr>
        <p:txBody>
          <a:bodyPr anchor="ctr"/>
          <a:lstStyle/>
          <a:p>
            <a:pPr algn="r"/>
            <a:r>
              <a:rPr lang="en-US" sz="4400" b="1"/>
              <a:t>E-portfolio</a:t>
            </a:r>
            <a:br>
              <a:rPr lang="en-US" sz="4400"/>
            </a:br>
            <a:r>
              <a:rPr lang="en-US" sz="500"/>
              <a:t>.</a:t>
            </a:r>
            <a:br>
              <a:rPr lang="en-US" sz="4400"/>
            </a:br>
            <a:r>
              <a:rPr lang="en-US" sz="3200"/>
              <a:t>a foundation doctor’s perspective</a:t>
            </a:r>
            <a:br>
              <a:rPr lang="en-US" sz="3200"/>
            </a:br>
            <a:r>
              <a:rPr lang="en-US" sz="800"/>
              <a:t>.</a:t>
            </a:r>
            <a:br>
              <a:rPr lang="en-US" sz="3200"/>
            </a:br>
            <a:r>
              <a:rPr lang="en-US" sz="2000"/>
              <a:t>devon ward</a:t>
            </a:r>
            <a:endParaRPr lang="en-US" sz="4400"/>
          </a:p>
        </p:txBody>
      </p:sp>
      <p:pic>
        <p:nvPicPr>
          <p:cNvPr id="4" name="Picture 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1F24E02-0F9B-55F2-A131-6F759461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552" y="334230"/>
            <a:ext cx="30670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23A7-6C24-5A64-666E-50ED14481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42A0-CD13-4FA6-A937-418EE44A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985269"/>
            <a:ext cx="7288282" cy="1001042"/>
          </a:xfrm>
        </p:spPr>
        <p:txBody>
          <a:bodyPr/>
          <a:lstStyle/>
          <a:p>
            <a:r>
              <a:rPr lang="en-US"/>
              <a:t>goal timeline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3DC073-F562-B405-DBEB-63A78F57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5A56D2-1068-1CF2-DB01-7A9969226000}"/>
              </a:ext>
            </a:extLst>
          </p:cNvPr>
          <p:cNvSpPr txBox="1">
            <a:spLocks/>
          </p:cNvSpPr>
          <p:nvPr/>
        </p:nvSpPr>
        <p:spPr>
          <a:xfrm>
            <a:off x="1322317" y="2327835"/>
            <a:ext cx="7176223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Post-placement reflection – how did your placement go? What did you enjoy or not? What was the most useful thing?</a:t>
            </a:r>
          </a:p>
          <a:p>
            <a:r>
              <a:rPr lang="en-US"/>
              <a:t>Try and sign off the first patient you present in every rotation</a:t>
            </a:r>
          </a:p>
          <a:p>
            <a:r>
              <a:rPr lang="en-US"/>
              <a:t>(Depending on trust goals) aim for 2 of each SLE per block</a:t>
            </a:r>
          </a:p>
          <a:p>
            <a:r>
              <a:rPr lang="en-US"/>
              <a:t>Write a summary narrative at the end of every block (~80 words) when it’s fresh in your mind</a:t>
            </a:r>
          </a:p>
          <a:p>
            <a:r>
              <a:rPr lang="en-US"/>
              <a:t>Do e-learning early</a:t>
            </a:r>
          </a:p>
          <a:p>
            <a:r>
              <a:rPr lang="en-US"/>
              <a:t>Know when your breaks/holidays are (you’re not </a:t>
            </a:r>
            <a:r>
              <a:rPr lang="en-US" err="1"/>
              <a:t>gonna</a:t>
            </a:r>
            <a:r>
              <a:rPr lang="en-US"/>
              <a:t> do much!)</a:t>
            </a:r>
          </a:p>
        </p:txBody>
      </p:sp>
    </p:spTree>
    <p:extLst>
      <p:ext uri="{BB962C8B-B14F-4D97-AF65-F5344CB8AC3E}">
        <p14:creationId xmlns:p14="http://schemas.microsoft.com/office/powerpoint/2010/main" val="126431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2A07-A4F8-A356-D044-1313140C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1968-8D44-C30C-4CC5-6ADE8621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GOAL timeline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FB6B95A-D8B3-F033-F6A9-B12FD8A9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2DF8BB-279A-C3F5-0083-3A2830C9B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50541"/>
              </p:ext>
            </p:extLst>
          </p:nvPr>
        </p:nvGraphicFramePr>
        <p:xfrm>
          <a:off x="1322318" y="3429000"/>
          <a:ext cx="90591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56">
                  <a:extLst>
                    <a:ext uri="{9D8B030D-6E8A-4147-A177-3AD203B41FA5}">
                      <a16:colId xmlns:a16="http://schemas.microsoft.com/office/drawing/2014/main" val="210406139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317047880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1493404858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2576288504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426168867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86065834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2585825532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733863923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06126106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242697872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1379383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FEB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MAR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ARCP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49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98D038-4223-4303-5C6B-69C1040F87A8}"/>
              </a:ext>
            </a:extLst>
          </p:cNvPr>
          <p:cNvSpPr txBox="1"/>
          <p:nvPr/>
        </p:nvSpPr>
        <p:spPr>
          <a:xfrm>
            <a:off x="8511689" y="1990069"/>
            <a:ext cx="121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Summary narrative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84E93-072C-CCBC-B0B0-377DF30C19AF}"/>
              </a:ext>
            </a:extLst>
          </p:cNvPr>
          <p:cNvSpPr txBox="1"/>
          <p:nvPr/>
        </p:nvSpPr>
        <p:spPr>
          <a:xfrm>
            <a:off x="1232620" y="4237396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7A32B-6220-CE10-0F8E-32807445D1E2}"/>
              </a:ext>
            </a:extLst>
          </p:cNvPr>
          <p:cNvSpPr txBox="1"/>
          <p:nvPr/>
        </p:nvSpPr>
        <p:spPr>
          <a:xfrm>
            <a:off x="2134469" y="4237396"/>
            <a:ext cx="83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F00B5-F2CA-F43A-7012-53BA7112C8C9}"/>
              </a:ext>
            </a:extLst>
          </p:cNvPr>
          <p:cNvSpPr txBox="1"/>
          <p:nvPr/>
        </p:nvSpPr>
        <p:spPr>
          <a:xfrm>
            <a:off x="1942324" y="4793852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057D5-64EA-185D-9224-9A3E247065D8}"/>
              </a:ext>
            </a:extLst>
          </p:cNvPr>
          <p:cNvSpPr txBox="1"/>
          <p:nvPr/>
        </p:nvSpPr>
        <p:spPr>
          <a:xfrm>
            <a:off x="3036318" y="4231967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658BC-CECE-6610-B590-8EAD37537786}"/>
              </a:ext>
            </a:extLst>
          </p:cNvPr>
          <p:cNvSpPr txBox="1"/>
          <p:nvPr/>
        </p:nvSpPr>
        <p:spPr>
          <a:xfrm>
            <a:off x="2844173" y="4539832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B7662-0322-EF43-EBCE-B08608241916}"/>
              </a:ext>
            </a:extLst>
          </p:cNvPr>
          <p:cNvSpPr txBox="1"/>
          <p:nvPr/>
        </p:nvSpPr>
        <p:spPr>
          <a:xfrm>
            <a:off x="4735164" y="5258893"/>
            <a:ext cx="121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End of placement reflection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10E9A-24F1-5537-923C-2A1649E321D1}"/>
              </a:ext>
            </a:extLst>
          </p:cNvPr>
          <p:cNvSpPr txBox="1"/>
          <p:nvPr/>
        </p:nvSpPr>
        <p:spPr>
          <a:xfrm>
            <a:off x="4339992" y="1990069"/>
            <a:ext cx="121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Summary narrative update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3234E-CBFA-5073-1CE3-29FE242D094F}"/>
              </a:ext>
            </a:extLst>
          </p:cNvPr>
          <p:cNvSpPr txBox="1"/>
          <p:nvPr/>
        </p:nvSpPr>
        <p:spPr>
          <a:xfrm>
            <a:off x="3836270" y="4404903"/>
            <a:ext cx="83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7C7C8-F793-2D64-89D7-CF9B034663E5}"/>
              </a:ext>
            </a:extLst>
          </p:cNvPr>
          <p:cNvSpPr txBox="1"/>
          <p:nvPr/>
        </p:nvSpPr>
        <p:spPr>
          <a:xfrm>
            <a:off x="2800255" y="2519731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E-learning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C59F0-39A6-9D63-EA0C-D96637BFC544}"/>
              </a:ext>
            </a:extLst>
          </p:cNvPr>
          <p:cNvSpPr txBox="1"/>
          <p:nvPr/>
        </p:nvSpPr>
        <p:spPr>
          <a:xfrm>
            <a:off x="4538844" y="4201278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5C63B-CA12-9C45-A724-09C21B692E1B}"/>
              </a:ext>
            </a:extLst>
          </p:cNvPr>
          <p:cNvSpPr txBox="1"/>
          <p:nvPr/>
        </p:nvSpPr>
        <p:spPr>
          <a:xfrm>
            <a:off x="5419730" y="4200510"/>
            <a:ext cx="83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27B18-E7FB-894A-0EB9-B80375B199AE}"/>
              </a:ext>
            </a:extLst>
          </p:cNvPr>
          <p:cNvSpPr txBox="1"/>
          <p:nvPr/>
        </p:nvSpPr>
        <p:spPr>
          <a:xfrm>
            <a:off x="5412467" y="4792226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41364C-E452-3E5F-67C0-F49E29D0FE92}"/>
              </a:ext>
            </a:extLst>
          </p:cNvPr>
          <p:cNvSpPr txBox="1"/>
          <p:nvPr/>
        </p:nvSpPr>
        <p:spPr>
          <a:xfrm>
            <a:off x="6096000" y="4219369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C4DA4-4485-D055-C8CF-20F8E125C6BD}"/>
              </a:ext>
            </a:extLst>
          </p:cNvPr>
          <p:cNvSpPr txBox="1"/>
          <p:nvPr/>
        </p:nvSpPr>
        <p:spPr>
          <a:xfrm>
            <a:off x="7093077" y="4207451"/>
            <a:ext cx="83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1A1BE-4E0C-A3D6-7A25-3D9E712F8DBC}"/>
              </a:ext>
            </a:extLst>
          </p:cNvPr>
          <p:cNvSpPr txBox="1"/>
          <p:nvPr/>
        </p:nvSpPr>
        <p:spPr>
          <a:xfrm>
            <a:off x="6900932" y="4762217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4860B-BC9B-9F87-75E7-DD292E1DB86A}"/>
              </a:ext>
            </a:extLst>
          </p:cNvPr>
          <p:cNvSpPr txBox="1"/>
          <p:nvPr/>
        </p:nvSpPr>
        <p:spPr>
          <a:xfrm>
            <a:off x="7277959" y="5317727"/>
            <a:ext cx="121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End of placement reflection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4D5452-8F12-3B3F-FD4B-C1F3B182E66C}"/>
              </a:ext>
            </a:extLst>
          </p:cNvPr>
          <p:cNvSpPr txBox="1"/>
          <p:nvPr/>
        </p:nvSpPr>
        <p:spPr>
          <a:xfrm>
            <a:off x="8696112" y="5317726"/>
            <a:ext cx="121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End of placement reflection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55C097-EF7D-508E-1C2C-10856BCDA0E2}"/>
              </a:ext>
            </a:extLst>
          </p:cNvPr>
          <p:cNvSpPr txBox="1"/>
          <p:nvPr/>
        </p:nvSpPr>
        <p:spPr>
          <a:xfrm>
            <a:off x="7893029" y="4188596"/>
            <a:ext cx="83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BFB6E8-EA6F-DD76-3C2E-643123AA4431}"/>
              </a:ext>
            </a:extLst>
          </p:cNvPr>
          <p:cNvSpPr txBox="1"/>
          <p:nvPr/>
        </p:nvSpPr>
        <p:spPr>
          <a:xfrm>
            <a:off x="7885766" y="4780312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B17534-A965-447E-3C57-DC6BCB065C4A}"/>
              </a:ext>
            </a:extLst>
          </p:cNvPr>
          <p:cNvSpPr txBox="1"/>
          <p:nvPr/>
        </p:nvSpPr>
        <p:spPr>
          <a:xfrm>
            <a:off x="8696112" y="4189530"/>
            <a:ext cx="83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09428-A973-08EC-BB16-3E4B4EAD0DD9}"/>
              </a:ext>
            </a:extLst>
          </p:cNvPr>
          <p:cNvSpPr txBox="1"/>
          <p:nvPr/>
        </p:nvSpPr>
        <p:spPr>
          <a:xfrm>
            <a:off x="8503967" y="4497395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EC1FF-FFFD-BBEF-3402-F3EA380ABA95}"/>
              </a:ext>
            </a:extLst>
          </p:cNvPr>
          <p:cNvSpPr txBox="1"/>
          <p:nvPr/>
        </p:nvSpPr>
        <p:spPr>
          <a:xfrm>
            <a:off x="6811660" y="1990069"/>
            <a:ext cx="121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Summary narrative update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ECD29D-3C70-8F47-A7B7-6688A9CE6215}"/>
              </a:ext>
            </a:extLst>
          </p:cNvPr>
          <p:cNvCxnSpPr>
            <a:cxnSpLocks/>
          </p:cNvCxnSpPr>
          <p:nvPr/>
        </p:nvCxnSpPr>
        <p:spPr>
          <a:xfrm>
            <a:off x="9119496" y="2823390"/>
            <a:ext cx="0" cy="49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763848-6C69-32DB-1102-B998E42C2277}"/>
              </a:ext>
            </a:extLst>
          </p:cNvPr>
          <p:cNvCxnSpPr>
            <a:cxnSpLocks/>
          </p:cNvCxnSpPr>
          <p:nvPr/>
        </p:nvCxnSpPr>
        <p:spPr>
          <a:xfrm>
            <a:off x="7419467" y="2823390"/>
            <a:ext cx="0" cy="49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E36C6C-C9A1-5190-A7C6-4812E3023B4A}"/>
              </a:ext>
            </a:extLst>
          </p:cNvPr>
          <p:cNvCxnSpPr>
            <a:cxnSpLocks/>
          </p:cNvCxnSpPr>
          <p:nvPr/>
        </p:nvCxnSpPr>
        <p:spPr>
          <a:xfrm>
            <a:off x="4954506" y="2823390"/>
            <a:ext cx="0" cy="49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CFD1E3-8989-1417-D388-49440D130E80}"/>
              </a:ext>
            </a:extLst>
          </p:cNvPr>
          <p:cNvCxnSpPr>
            <a:cxnSpLocks/>
          </p:cNvCxnSpPr>
          <p:nvPr/>
        </p:nvCxnSpPr>
        <p:spPr>
          <a:xfrm>
            <a:off x="3408062" y="2819162"/>
            <a:ext cx="0" cy="49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BCF9FB-D19A-042A-C183-B767A8587736}"/>
              </a:ext>
            </a:extLst>
          </p:cNvPr>
          <p:cNvCxnSpPr>
            <a:cxnSpLocks/>
          </p:cNvCxnSpPr>
          <p:nvPr/>
        </p:nvCxnSpPr>
        <p:spPr>
          <a:xfrm flipV="1">
            <a:off x="1626768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34CE8A-450D-0477-9A43-C60CDAF54196}"/>
              </a:ext>
            </a:extLst>
          </p:cNvPr>
          <p:cNvCxnSpPr>
            <a:cxnSpLocks/>
          </p:cNvCxnSpPr>
          <p:nvPr/>
        </p:nvCxnSpPr>
        <p:spPr>
          <a:xfrm flipV="1">
            <a:off x="2452892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841F53-A8C2-56B9-3C7A-C6900C8506EA}"/>
              </a:ext>
            </a:extLst>
          </p:cNvPr>
          <p:cNvCxnSpPr>
            <a:cxnSpLocks/>
          </p:cNvCxnSpPr>
          <p:nvPr/>
        </p:nvCxnSpPr>
        <p:spPr>
          <a:xfrm flipV="1">
            <a:off x="3279016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58620B-4A4C-7CFD-D89D-32ADB5F34A99}"/>
              </a:ext>
            </a:extLst>
          </p:cNvPr>
          <p:cNvCxnSpPr>
            <a:cxnSpLocks/>
          </p:cNvCxnSpPr>
          <p:nvPr/>
        </p:nvCxnSpPr>
        <p:spPr>
          <a:xfrm flipV="1">
            <a:off x="4105140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91F42A3-32C5-64F5-E8BA-5884F01EF330}"/>
              </a:ext>
            </a:extLst>
          </p:cNvPr>
          <p:cNvCxnSpPr>
            <a:cxnSpLocks/>
          </p:cNvCxnSpPr>
          <p:nvPr/>
        </p:nvCxnSpPr>
        <p:spPr>
          <a:xfrm flipV="1">
            <a:off x="4931264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B780C09-7E39-F5B2-0F00-BCB7A326146E}"/>
              </a:ext>
            </a:extLst>
          </p:cNvPr>
          <p:cNvCxnSpPr>
            <a:cxnSpLocks/>
          </p:cNvCxnSpPr>
          <p:nvPr/>
        </p:nvCxnSpPr>
        <p:spPr>
          <a:xfrm flipV="1">
            <a:off x="5757388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BF096B-3E7C-AB9F-C6A5-9D0DA6B14D45}"/>
              </a:ext>
            </a:extLst>
          </p:cNvPr>
          <p:cNvCxnSpPr>
            <a:cxnSpLocks/>
          </p:cNvCxnSpPr>
          <p:nvPr/>
        </p:nvCxnSpPr>
        <p:spPr>
          <a:xfrm flipV="1">
            <a:off x="6583512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8B173B-1EF6-31CA-1EAD-8E871B2D9241}"/>
              </a:ext>
            </a:extLst>
          </p:cNvPr>
          <p:cNvCxnSpPr>
            <a:cxnSpLocks/>
          </p:cNvCxnSpPr>
          <p:nvPr/>
        </p:nvCxnSpPr>
        <p:spPr>
          <a:xfrm flipV="1">
            <a:off x="7409636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F844EF-77F8-64D4-65DA-B291C0AEADDD}"/>
              </a:ext>
            </a:extLst>
          </p:cNvPr>
          <p:cNvCxnSpPr>
            <a:cxnSpLocks/>
          </p:cNvCxnSpPr>
          <p:nvPr/>
        </p:nvCxnSpPr>
        <p:spPr>
          <a:xfrm flipV="1">
            <a:off x="8235760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2C8346-5592-F733-F93F-6AF5D773DC36}"/>
              </a:ext>
            </a:extLst>
          </p:cNvPr>
          <p:cNvCxnSpPr>
            <a:cxnSpLocks/>
          </p:cNvCxnSpPr>
          <p:nvPr/>
        </p:nvCxnSpPr>
        <p:spPr>
          <a:xfrm flipV="1">
            <a:off x="9061881" y="39172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F0DC108-DFE6-2531-7BEB-92F6F9F5C80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342971" y="3867113"/>
            <a:ext cx="1786" cy="13917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9FCB815-6D8B-692A-C4B1-6545983588E5}"/>
              </a:ext>
            </a:extLst>
          </p:cNvPr>
          <p:cNvCxnSpPr>
            <a:cxnSpLocks/>
          </p:cNvCxnSpPr>
          <p:nvPr/>
        </p:nvCxnSpPr>
        <p:spPr>
          <a:xfrm flipH="1" flipV="1">
            <a:off x="7897049" y="3887986"/>
            <a:ext cx="12882" cy="1370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249017-8F90-041C-D129-84CB214B9773}"/>
              </a:ext>
            </a:extLst>
          </p:cNvPr>
          <p:cNvCxnSpPr>
            <a:cxnSpLocks/>
          </p:cNvCxnSpPr>
          <p:nvPr/>
        </p:nvCxnSpPr>
        <p:spPr>
          <a:xfrm flipH="1" flipV="1">
            <a:off x="9556748" y="3867113"/>
            <a:ext cx="12882" cy="1370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2386C-141D-C0AC-8966-9B0D9CBD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6F54-E038-90F8-6650-D6FDDBDF8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/>
              <a:t>Start smart</a:t>
            </a:r>
          </a:p>
        </p:txBody>
      </p:sp>
    </p:spTree>
    <p:extLst>
      <p:ext uri="{BB962C8B-B14F-4D97-AF65-F5344CB8AC3E}">
        <p14:creationId xmlns:p14="http://schemas.microsoft.com/office/powerpoint/2010/main" val="90748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B3BE76-A039-C5AF-B0DF-B34C7D49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6068" y="0"/>
            <a:ext cx="10287002" cy="68580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908E76F-640D-FD15-BC32-D0F0B04ED8D0}"/>
              </a:ext>
            </a:extLst>
          </p:cNvPr>
          <p:cNvSpPr/>
          <p:nvPr/>
        </p:nvSpPr>
        <p:spPr>
          <a:xfrm>
            <a:off x="4590407" y="-26229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3388DB50-3784-A1AB-8714-8EB8AAE779E1}"/>
              </a:ext>
            </a:extLst>
          </p:cNvPr>
          <p:cNvSpPr/>
          <p:nvPr/>
        </p:nvSpPr>
        <p:spPr>
          <a:xfrm>
            <a:off x="11104660" y="118667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A93E11-6CE0-5306-5165-3EC1374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1" y="974582"/>
            <a:ext cx="5884027" cy="576709"/>
          </a:xfrm>
        </p:spPr>
        <p:txBody>
          <a:bodyPr/>
          <a:lstStyle/>
          <a:p>
            <a:r>
              <a:rPr lang="en-US"/>
              <a:t>START smart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19AB6F4-45FC-25F7-228F-7A3EB9B15EF9}"/>
              </a:ext>
            </a:extLst>
          </p:cNvPr>
          <p:cNvSpPr txBox="1">
            <a:spLocks/>
          </p:cNvSpPr>
          <p:nvPr/>
        </p:nvSpPr>
        <p:spPr>
          <a:xfrm>
            <a:off x="628911" y="2041233"/>
            <a:ext cx="5907176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aim for 2 bits of hard evidence per FPC</a:t>
            </a:r>
          </a:p>
          <a:p>
            <a:r>
              <a:rPr lang="en-US"/>
              <a:t>E-learning counts as hard evidence and can be mapped to 3 FPCs – identify overlap in topics to reduce workload to start with</a:t>
            </a:r>
          </a:p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4BBFE-7981-1D17-BCE9-2908BF500371}"/>
              </a:ext>
            </a:extLst>
          </p:cNvPr>
          <p:cNvCxnSpPr/>
          <p:nvPr/>
        </p:nvCxnSpPr>
        <p:spPr>
          <a:xfrm>
            <a:off x="4260028" y="-26229"/>
            <a:ext cx="8477026" cy="1317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953B0-6114-6FC6-1E7C-5390BE662374}"/>
              </a:ext>
            </a:extLst>
          </p:cNvPr>
          <p:cNvCxnSpPr>
            <a:cxnSpLocks/>
          </p:cNvCxnSpPr>
          <p:nvPr/>
        </p:nvCxnSpPr>
        <p:spPr>
          <a:xfrm>
            <a:off x="8788998" y="-225911"/>
            <a:ext cx="4421393" cy="443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6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96F7-1956-93FC-80AE-49D5765F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E334BB-199C-D1EB-105A-8AB248E0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68" y="600784"/>
            <a:ext cx="5884027" cy="576709"/>
          </a:xfrm>
        </p:spPr>
        <p:txBody>
          <a:bodyPr/>
          <a:lstStyle/>
          <a:p>
            <a:r>
              <a:rPr lang="en-US"/>
              <a:t>START smart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6BD15A-08A2-A136-E776-F6B4883848ED}"/>
              </a:ext>
            </a:extLst>
          </p:cNvPr>
          <p:cNvSpPr txBox="1">
            <a:spLocks/>
          </p:cNvSpPr>
          <p:nvPr/>
        </p:nvSpPr>
        <p:spPr>
          <a:xfrm>
            <a:off x="591268" y="1667435"/>
            <a:ext cx="5907176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aim for 2 bits of hard evidence per FPC</a:t>
            </a:r>
          </a:p>
          <a:p>
            <a:r>
              <a:rPr lang="en-US"/>
              <a:t>E-learning counts as hard evidence and can be mapped to 3 FPCs – identify overlap in topics to reduce workload to start with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A2722-2DD4-6DF0-0102-552BF902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9734" cy="67450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8990D9-F735-8444-2431-EF89A5C3ABDD}"/>
              </a:ext>
            </a:extLst>
          </p:cNvPr>
          <p:cNvSpPr/>
          <p:nvPr/>
        </p:nvSpPr>
        <p:spPr>
          <a:xfrm>
            <a:off x="11338560" y="925158"/>
            <a:ext cx="710005" cy="57670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6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9B1AC-AABB-4F05-35FB-4B3C3497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BF1C-BFBB-DE60-5B51-F493D2B4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E-</a:t>
            </a:r>
            <a:r>
              <a:rPr lang="en-US" err="1"/>
              <a:t>lfh</a:t>
            </a:r>
            <a:r>
              <a:rPr lang="en-US"/>
              <a:t> with overlap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4B734-24BE-4B01-AA57-63983B496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527586"/>
            <a:ext cx="7288212" cy="4642543"/>
          </a:xfrm>
        </p:spPr>
        <p:txBody>
          <a:bodyPr>
            <a:normAutofit/>
          </a:bodyPr>
          <a:lstStyle/>
          <a:p>
            <a:r>
              <a:rPr lang="en-US" b="0"/>
              <a:t>Selection of investigations – FPC 1, 2, 3</a:t>
            </a:r>
          </a:p>
          <a:p>
            <a:r>
              <a:rPr lang="en-US" b="0"/>
              <a:t>Team working and patient safety – FPC 4, 5, 6</a:t>
            </a:r>
          </a:p>
          <a:p>
            <a:r>
              <a:rPr lang="en-US" b="0"/>
              <a:t>Stress – Mental Health – FPC 7, 8 </a:t>
            </a:r>
          </a:p>
          <a:p>
            <a:r>
              <a:rPr lang="en-US" b="0"/>
              <a:t>01_05 How to review a paper – FPC 9, 10, 12</a:t>
            </a:r>
          </a:p>
          <a:p>
            <a:r>
              <a:rPr lang="en-US" b="0"/>
              <a:t>Health needs, demands and resource – FPC 11, 13</a:t>
            </a:r>
          </a:p>
          <a:p>
            <a:endParaRPr lang="en-US" b="0"/>
          </a:p>
          <a:p>
            <a:r>
              <a:rPr lang="en-US" b="0"/>
              <a:t>All 20 minute modules</a:t>
            </a:r>
          </a:p>
          <a:p>
            <a:r>
              <a:rPr lang="en-US" b="0"/>
              <a:t>5 e-learning modules and 1 evidence mapped to every FPC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763DAF-E547-ACF9-49A4-753A2DFB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FEB44-FD82-3625-C527-E6CD76705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0407E2-DF8F-2554-48C1-1B2EE47A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6068" y="0"/>
            <a:ext cx="10287002" cy="68580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D020B3ED-3032-819E-2CFC-B1F94EF324CD}"/>
              </a:ext>
            </a:extLst>
          </p:cNvPr>
          <p:cNvSpPr/>
          <p:nvPr/>
        </p:nvSpPr>
        <p:spPr>
          <a:xfrm>
            <a:off x="4590407" y="-26229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6B5C172-597E-6F90-4FA3-4B2A547E51BD}"/>
              </a:ext>
            </a:extLst>
          </p:cNvPr>
          <p:cNvSpPr/>
          <p:nvPr/>
        </p:nvSpPr>
        <p:spPr>
          <a:xfrm>
            <a:off x="11104660" y="118667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2B695D-00C3-65DA-A317-D075F9DA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10" y="1202245"/>
            <a:ext cx="5884027" cy="576709"/>
          </a:xfrm>
        </p:spPr>
        <p:txBody>
          <a:bodyPr/>
          <a:lstStyle/>
          <a:p>
            <a:r>
              <a:rPr lang="en-US"/>
              <a:t>START smart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59369E4-3C0B-4D61-55C6-7FF6C52696F1}"/>
              </a:ext>
            </a:extLst>
          </p:cNvPr>
          <p:cNvSpPr txBox="1">
            <a:spLocks/>
          </p:cNvSpPr>
          <p:nvPr/>
        </p:nvSpPr>
        <p:spPr>
          <a:xfrm>
            <a:off x="589310" y="2268896"/>
            <a:ext cx="5907176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aim for 2 bits of hard evidence per FPC</a:t>
            </a:r>
          </a:p>
          <a:p>
            <a:r>
              <a:rPr lang="en-US"/>
              <a:t>E-learning counts as hard evidence and can be mapped to 3 FPCs – identify overlap in topics to reduce workload to start with</a:t>
            </a:r>
          </a:p>
          <a:p>
            <a:r>
              <a:rPr lang="en-US"/>
              <a:t>Relate your reflections to FPCs when you write them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C91C71-AB4F-F798-85CF-1BF0C9C14BFD}"/>
              </a:ext>
            </a:extLst>
          </p:cNvPr>
          <p:cNvCxnSpPr/>
          <p:nvPr/>
        </p:nvCxnSpPr>
        <p:spPr>
          <a:xfrm>
            <a:off x="4260028" y="-26229"/>
            <a:ext cx="8477026" cy="1317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BAD4-36CE-E64B-4ED7-4A31CCBEF012}"/>
              </a:ext>
            </a:extLst>
          </p:cNvPr>
          <p:cNvCxnSpPr>
            <a:cxnSpLocks/>
          </p:cNvCxnSpPr>
          <p:nvPr/>
        </p:nvCxnSpPr>
        <p:spPr>
          <a:xfrm>
            <a:off x="8788998" y="-225911"/>
            <a:ext cx="4421393" cy="443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1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4BC6-BBE9-C645-AC28-1C758484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96530-D821-5A75-9318-7F79AA1F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7" y="1213373"/>
            <a:ext cx="11105169" cy="5359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0E0882-921A-4FC3-E5BE-F0F6314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6" y="0"/>
            <a:ext cx="7288282" cy="1001042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16D5A-2B7B-6AB2-C3A7-69D765BA91C5}"/>
              </a:ext>
            </a:extLst>
          </p:cNvPr>
          <p:cNvSpPr/>
          <p:nvPr/>
        </p:nvSpPr>
        <p:spPr>
          <a:xfrm>
            <a:off x="7132320" y="2431228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5E619-F768-3238-670E-82E208A9857F}"/>
              </a:ext>
            </a:extLst>
          </p:cNvPr>
          <p:cNvSpPr/>
          <p:nvPr/>
        </p:nvSpPr>
        <p:spPr>
          <a:xfrm>
            <a:off x="1959684" y="2895599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11FBD-F7F6-AEB0-1417-C0D51790F573}"/>
              </a:ext>
            </a:extLst>
          </p:cNvPr>
          <p:cNvSpPr/>
          <p:nvPr/>
        </p:nvSpPr>
        <p:spPr>
          <a:xfrm>
            <a:off x="7732955" y="3117028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4C33-50B2-950A-7565-430099B81913}"/>
              </a:ext>
            </a:extLst>
          </p:cNvPr>
          <p:cNvSpPr/>
          <p:nvPr/>
        </p:nvSpPr>
        <p:spPr>
          <a:xfrm>
            <a:off x="4105847" y="3581176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9B2E4-48C1-342B-9EA8-B1CBE680D391}"/>
              </a:ext>
            </a:extLst>
          </p:cNvPr>
          <p:cNvSpPr/>
          <p:nvPr/>
        </p:nvSpPr>
        <p:spPr>
          <a:xfrm>
            <a:off x="8041789" y="3824343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43411-1A16-598F-BD22-379757C05E41}"/>
              </a:ext>
            </a:extLst>
          </p:cNvPr>
          <p:cNvSpPr/>
          <p:nvPr/>
        </p:nvSpPr>
        <p:spPr>
          <a:xfrm>
            <a:off x="2465294" y="4283336"/>
            <a:ext cx="617668" cy="311972"/>
          </a:xfrm>
          <a:prstGeom prst="rect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F2244-7768-1595-740C-5850839F97B5}"/>
              </a:ext>
            </a:extLst>
          </p:cNvPr>
          <p:cNvSpPr/>
          <p:nvPr/>
        </p:nvSpPr>
        <p:spPr>
          <a:xfrm>
            <a:off x="5122433" y="4730226"/>
            <a:ext cx="4107628" cy="311972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C765E0-661A-1683-BE29-09BC85D78B6F}"/>
              </a:ext>
            </a:extLst>
          </p:cNvPr>
          <p:cNvSpPr/>
          <p:nvPr/>
        </p:nvSpPr>
        <p:spPr>
          <a:xfrm>
            <a:off x="1391323" y="5189219"/>
            <a:ext cx="7838738" cy="311972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1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D5B2-D091-E871-B54D-CBD5E2DB5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22D00F-33C0-3DEB-B09E-9CFB940E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6068" y="0"/>
            <a:ext cx="10287002" cy="68580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431EBE5-11B9-BE84-42F6-7E2A389D30DA}"/>
              </a:ext>
            </a:extLst>
          </p:cNvPr>
          <p:cNvSpPr/>
          <p:nvPr/>
        </p:nvSpPr>
        <p:spPr>
          <a:xfrm>
            <a:off x="4590407" y="-26229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5545622-EC12-C2AD-4019-5FDDE7E8A41F}"/>
              </a:ext>
            </a:extLst>
          </p:cNvPr>
          <p:cNvSpPr/>
          <p:nvPr/>
        </p:nvSpPr>
        <p:spPr>
          <a:xfrm>
            <a:off x="11104660" y="118667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4566E9-20CF-C032-B16A-F6534625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10" y="1202245"/>
            <a:ext cx="5884027" cy="576709"/>
          </a:xfrm>
        </p:spPr>
        <p:txBody>
          <a:bodyPr/>
          <a:lstStyle/>
          <a:p>
            <a:r>
              <a:rPr lang="en-US"/>
              <a:t>START smart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414467-9365-4822-DB5D-159B75D94AA7}"/>
              </a:ext>
            </a:extLst>
          </p:cNvPr>
          <p:cNvSpPr txBox="1">
            <a:spLocks/>
          </p:cNvSpPr>
          <p:nvPr/>
        </p:nvSpPr>
        <p:spPr>
          <a:xfrm>
            <a:off x="589310" y="2268896"/>
            <a:ext cx="5907176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aim for 2 bits of hard evidence per FPC</a:t>
            </a:r>
          </a:p>
          <a:p>
            <a:r>
              <a:rPr lang="en-US"/>
              <a:t>E-learning counts as hard evidence and can be mapped to 3 FPCs – identify overlap in topics to reduce workload to start with</a:t>
            </a:r>
          </a:p>
          <a:p>
            <a:r>
              <a:rPr lang="en-US"/>
              <a:t>Relate your reflections to FPCs when you write them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272E5F-EDDB-1BC6-AAFC-26238F78F42B}"/>
              </a:ext>
            </a:extLst>
          </p:cNvPr>
          <p:cNvCxnSpPr/>
          <p:nvPr/>
        </p:nvCxnSpPr>
        <p:spPr>
          <a:xfrm>
            <a:off x="4260028" y="-26229"/>
            <a:ext cx="8477026" cy="1317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9AFE4F-8F78-FFF4-E458-69C27AFDBEE2}"/>
              </a:ext>
            </a:extLst>
          </p:cNvPr>
          <p:cNvCxnSpPr>
            <a:cxnSpLocks/>
          </p:cNvCxnSpPr>
          <p:nvPr/>
        </p:nvCxnSpPr>
        <p:spPr>
          <a:xfrm>
            <a:off x="8788998" y="-225911"/>
            <a:ext cx="4421393" cy="443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4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D1DE-E775-B584-89A7-0CECCD0B0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9B1D-5687-5D2B-DD88-2D6967B33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/>
              <a:t>Ask for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5610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/>
              <a:t>What was the portfolio like for me?</a:t>
            </a:r>
          </a:p>
          <a:p>
            <a:r>
              <a:rPr lang="en-US"/>
              <a:t>Advice for the e-portfolio</a:t>
            </a:r>
          </a:p>
          <a:p>
            <a:r>
              <a:rPr lang="en-US"/>
              <a:t>Examples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E3D43-17C3-01F6-E260-3C4639F6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84E1-C33F-713C-433E-C441DC49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725" y="955786"/>
            <a:ext cx="5884027" cy="576709"/>
          </a:xfrm>
        </p:spPr>
        <p:txBody>
          <a:bodyPr/>
          <a:lstStyle/>
          <a:p>
            <a:r>
              <a:rPr lang="en-US"/>
              <a:t>Ask for opportunities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CB4D2AB-C4EE-01C6-3125-09D2D0460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4891" r="11935"/>
          <a:stretch>
            <a:fillRect/>
          </a:stretch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6E8E-C107-11ED-D451-BE7B0AA7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7205A-D41C-F27C-1648-B0C5048C10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1955" y="1826184"/>
            <a:ext cx="5907176" cy="4530165"/>
          </a:xfrm>
        </p:spPr>
        <p:txBody>
          <a:bodyPr>
            <a:noAutofit/>
          </a:bodyPr>
          <a:lstStyle/>
          <a:p>
            <a:r>
              <a:rPr lang="en-US"/>
              <a:t>Your supervisor and seniors won’t know what you need without you telling them</a:t>
            </a:r>
          </a:p>
          <a:p>
            <a:r>
              <a:rPr lang="en-US" i="1">
                <a:solidFill>
                  <a:schemeClr val="accent5"/>
                </a:solidFill>
              </a:rPr>
              <a:t>“I’d really love to learn X skill in this rotation, what can I do to help that happen?”</a:t>
            </a:r>
          </a:p>
          <a:p>
            <a:r>
              <a:rPr lang="en-US" i="1">
                <a:solidFill>
                  <a:schemeClr val="accent5"/>
                </a:solidFill>
              </a:rPr>
              <a:t>“Do you have any clinics I could shadow?”</a:t>
            </a:r>
          </a:p>
          <a:p>
            <a:r>
              <a:rPr lang="en-US" i="1">
                <a:solidFill>
                  <a:schemeClr val="accent5"/>
                </a:solidFill>
              </a:rPr>
              <a:t>“Is there an opportunity to go to theatre?”</a:t>
            </a:r>
          </a:p>
          <a:p>
            <a:r>
              <a:rPr lang="en-US" i="1">
                <a:solidFill>
                  <a:schemeClr val="accent5"/>
                </a:solidFill>
              </a:rPr>
              <a:t>“I’d like to get a CBD this week – would you mind if I review a patient individually and discuss with you?”</a:t>
            </a:r>
          </a:p>
          <a:p>
            <a:r>
              <a:rPr lang="en-US" i="1">
                <a:solidFill>
                  <a:schemeClr val="accent5"/>
                </a:solidFill>
              </a:rPr>
              <a:t>“I want to </a:t>
            </a:r>
            <a:r>
              <a:rPr lang="en-US" i="1" err="1">
                <a:solidFill>
                  <a:schemeClr val="accent5"/>
                </a:solidFill>
              </a:rPr>
              <a:t>specialise</a:t>
            </a:r>
            <a:r>
              <a:rPr lang="en-US" i="1">
                <a:solidFill>
                  <a:schemeClr val="accent5"/>
                </a:solidFill>
              </a:rPr>
              <a:t> in this specialty – what experiences should I get in this rotation to prepare me?”</a:t>
            </a:r>
          </a:p>
          <a:p>
            <a:r>
              <a:rPr lang="en-US"/>
              <a:t>You are not a burden</a:t>
            </a:r>
          </a:p>
          <a:p>
            <a:r>
              <a:rPr lang="en-US"/>
              <a:t>Your portfolio won’t develop unless you push for 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D335DE-458C-EBE5-8D1A-45CA450F1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5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9634E-D0D1-3F3A-13E8-2919C6A0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F204-AF5E-1B87-06B3-6F3FAAB8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Common opportunities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3116C-AEBC-53D8-40C5-A599AEEB6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527586"/>
            <a:ext cx="7288212" cy="4642543"/>
          </a:xfrm>
        </p:spPr>
        <p:txBody>
          <a:bodyPr>
            <a:normAutofit/>
          </a:bodyPr>
          <a:lstStyle/>
          <a:p>
            <a:r>
              <a:rPr lang="en-US" b="0"/>
              <a:t>Doing a presentation at weekly departmental teaching – DCT</a:t>
            </a:r>
          </a:p>
          <a:p>
            <a:r>
              <a:rPr lang="en-US" b="0"/>
              <a:t>Teaching medical students on the ward – Teaching Others </a:t>
            </a:r>
          </a:p>
          <a:p>
            <a:r>
              <a:rPr lang="en-US" b="0"/>
              <a:t>Asking a nurse to shadow you to a catheter/cannula/bloods – DOPS</a:t>
            </a:r>
          </a:p>
          <a:p>
            <a:r>
              <a:rPr lang="en-US" b="0"/>
              <a:t>Discussing patient with SHO/reg on on-call shifts – CBD </a:t>
            </a:r>
          </a:p>
          <a:p>
            <a:r>
              <a:rPr lang="en-US" b="0"/>
              <a:t>MET calls/crash calls – mini-CEX</a:t>
            </a:r>
          </a:p>
          <a:p>
            <a:r>
              <a:rPr lang="en-US" b="0"/>
              <a:t>Asked to re-prescribe a medication – reflection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08CFEC2-E9D9-6247-4674-710366FC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B195-9FA8-A71B-CF54-F74AA30E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B737-FA9B-92B7-862C-959D795A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Challenging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0C6B8-EC43-0912-BFDA-34CD22CF8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527586"/>
            <a:ext cx="7288212" cy="5330414"/>
          </a:xfrm>
        </p:spPr>
        <p:txBody>
          <a:bodyPr>
            <a:normAutofit/>
          </a:bodyPr>
          <a:lstStyle/>
          <a:p>
            <a:r>
              <a:rPr lang="en-US" b="0"/>
              <a:t>People seem to struggle or become nervous about the audit/QIP</a:t>
            </a:r>
          </a:p>
          <a:p>
            <a:pPr marL="342900" indent="-342900">
              <a:buAutoNum type="arabicParenR"/>
            </a:pPr>
            <a:r>
              <a:rPr lang="en-US" b="0"/>
              <a:t>In FY1, you just need to demonstrate involvement in an audit/QIP, not design your own one</a:t>
            </a:r>
          </a:p>
          <a:p>
            <a:pPr marL="342900" indent="-342900">
              <a:buAutoNum type="arabicParenR"/>
            </a:pPr>
            <a:r>
              <a:rPr lang="en-US" b="0"/>
              <a:t>In FY2, you need to lead an audit/QIP</a:t>
            </a:r>
          </a:p>
          <a:p>
            <a:endParaRPr lang="en-US" b="0"/>
          </a:p>
          <a:p>
            <a:r>
              <a:rPr lang="en-US" b="0"/>
              <a:t>I have 2 recommendations</a:t>
            </a:r>
          </a:p>
          <a:p>
            <a:pPr marL="342900" indent="-342900">
              <a:buAutoNum type="arabicParenR"/>
            </a:pPr>
            <a:r>
              <a:rPr lang="en-US" b="0"/>
              <a:t>Reach out to your supervisor and ask to get involved with an audit/QIP at the beginning of the project</a:t>
            </a:r>
          </a:p>
          <a:p>
            <a:pPr marL="342900" indent="-342900">
              <a:buAutoNum type="arabicParenR"/>
            </a:pPr>
            <a:r>
              <a:rPr lang="en-US" b="0"/>
              <a:t>Design a simple audit that can become a QIP as soon as you can</a:t>
            </a:r>
          </a:p>
          <a:p>
            <a:pPr marL="626364" lvl="1" indent="-342900"/>
            <a:r>
              <a:rPr lang="en-US" b="0"/>
              <a:t>Find something people complain about on the ward</a:t>
            </a:r>
          </a:p>
          <a:p>
            <a:pPr marL="626364" lvl="1" indent="-342900"/>
            <a:r>
              <a:rPr lang="en-US"/>
              <a:t>Reach out to your ES/CS or </a:t>
            </a:r>
            <a:r>
              <a:rPr lang="en-US" err="1"/>
              <a:t>favourite</a:t>
            </a:r>
            <a:r>
              <a:rPr lang="en-US"/>
              <a:t> consultant to supervise</a:t>
            </a:r>
          </a:p>
          <a:p>
            <a:pPr marL="626364" lvl="1" indent="-342900"/>
            <a:r>
              <a:rPr lang="en-US" b="0"/>
              <a:t>If it’s bad, </a:t>
            </a:r>
            <a:r>
              <a:rPr lang="en-US"/>
              <a:t>make an intervention to improve it (now it’s a QIP)</a:t>
            </a:r>
            <a:endParaRPr lang="en-US" b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5EE2C3E-BCDC-D984-16B3-44DF561C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FF53-CAEA-6261-9D6C-9959AF5A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0C22-1B4C-4112-4CF8-FAF6F027E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637666" cy="3377354"/>
          </a:xfrm>
        </p:spPr>
        <p:txBody>
          <a:bodyPr/>
          <a:lstStyle/>
          <a:p>
            <a:r>
              <a:rPr lang="en-US"/>
              <a:t>Don’t undersell yourself</a:t>
            </a:r>
          </a:p>
        </p:txBody>
      </p:sp>
    </p:spTree>
    <p:extLst>
      <p:ext uri="{BB962C8B-B14F-4D97-AF65-F5344CB8AC3E}">
        <p14:creationId xmlns:p14="http://schemas.microsoft.com/office/powerpoint/2010/main" val="108662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3917-F63F-09E4-9241-5F6233A04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031F153-5DD8-5A82-8E91-727C12E0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777" t="-975" r="10973" b="975"/>
          <a:stretch>
            <a:fillRect/>
          </a:stretch>
        </p:blipFill>
        <p:spPr>
          <a:xfrm>
            <a:off x="6992471" y="-58940"/>
            <a:ext cx="5199529" cy="6965653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6C860CDB-0A02-D9E1-86E1-5D50E09C4175}"/>
              </a:ext>
            </a:extLst>
          </p:cNvPr>
          <p:cNvSpPr/>
          <p:nvPr/>
        </p:nvSpPr>
        <p:spPr>
          <a:xfrm>
            <a:off x="4590407" y="-26229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40C3A3B2-6D29-355D-2357-F8DEB6208AD6}"/>
              </a:ext>
            </a:extLst>
          </p:cNvPr>
          <p:cNvSpPr/>
          <p:nvPr/>
        </p:nvSpPr>
        <p:spPr>
          <a:xfrm>
            <a:off x="11035554" y="158252"/>
            <a:ext cx="4421392" cy="6858000"/>
          </a:xfrm>
          <a:prstGeom prst="parallelogram">
            <a:avLst>
              <a:gd name="adj" fmla="val 5064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03A2CE-74D7-478C-C766-97F83649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10" y="1202245"/>
            <a:ext cx="5884027" cy="576709"/>
          </a:xfrm>
        </p:spPr>
        <p:txBody>
          <a:bodyPr/>
          <a:lstStyle/>
          <a:p>
            <a:r>
              <a:rPr lang="en-US"/>
              <a:t>Don’t undersell yourself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ECE24B-87A8-92AC-6106-441D6721F869}"/>
              </a:ext>
            </a:extLst>
          </p:cNvPr>
          <p:cNvSpPr txBox="1">
            <a:spLocks/>
          </p:cNvSpPr>
          <p:nvPr/>
        </p:nvSpPr>
        <p:spPr>
          <a:xfrm>
            <a:off x="589310" y="2268896"/>
            <a:ext cx="5907176" cy="45301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Developing the core competencies of FY1 does NOT mean just doing things inside of medicine </a:t>
            </a:r>
          </a:p>
          <a:p>
            <a:r>
              <a:rPr lang="en-US"/>
              <a:t>You can develop teamworking in sports, personal wellbeing in crochet, understand bias in charity work</a:t>
            </a:r>
          </a:p>
          <a:p>
            <a:r>
              <a:rPr lang="en-US"/>
              <a:t>The reflective process that contributes to you becoming a good doctor includes your work as a doctor and that you do outside</a:t>
            </a:r>
          </a:p>
          <a:p>
            <a:r>
              <a:rPr lang="en-US"/>
              <a:t>Include your achievements! Use the portfolio to show how brilliant you are!</a:t>
            </a:r>
          </a:p>
          <a:p>
            <a:r>
              <a:rPr lang="en-US"/>
              <a:t>(Also very useful for specialty applications to have this all in one space!)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68249-A84B-B0CF-DFDD-6FE807B2100A}"/>
              </a:ext>
            </a:extLst>
          </p:cNvPr>
          <p:cNvCxnSpPr/>
          <p:nvPr/>
        </p:nvCxnSpPr>
        <p:spPr>
          <a:xfrm>
            <a:off x="4260028" y="-26229"/>
            <a:ext cx="8477026" cy="1317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E4B1B7-BE1A-423C-6E6A-1B428588DC10}"/>
              </a:ext>
            </a:extLst>
          </p:cNvPr>
          <p:cNvCxnSpPr>
            <a:cxnSpLocks/>
          </p:cNvCxnSpPr>
          <p:nvPr/>
        </p:nvCxnSpPr>
        <p:spPr>
          <a:xfrm>
            <a:off x="8788998" y="-225911"/>
            <a:ext cx="4421393" cy="443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722B-E4AE-F7FA-C0E6-D5FE9D81E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8599-DD9C-90CD-5312-CD46B6B72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637666" cy="3377354"/>
          </a:xfrm>
        </p:spPr>
        <p:txBody>
          <a:bodyPr/>
          <a:lstStyle/>
          <a:p>
            <a:r>
              <a:rPr lang="en-US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20246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9E631-10E2-1DF8-4A51-457206FA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9016F7-F636-D3BE-749F-F1C588B7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6" y="0"/>
            <a:ext cx="7288282" cy="1001042"/>
          </a:xfrm>
        </p:spPr>
        <p:txBody>
          <a:bodyPr/>
          <a:lstStyle/>
          <a:p>
            <a:r>
              <a:rPr lang="en-US"/>
              <a:t>Example reflective cycle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CD01D9-51A6-E4EB-60AF-EE77A5838958}"/>
              </a:ext>
            </a:extLst>
          </p:cNvPr>
          <p:cNvSpPr txBox="1">
            <a:spLocks/>
          </p:cNvSpPr>
          <p:nvPr/>
        </p:nvSpPr>
        <p:spPr>
          <a:xfrm>
            <a:off x="6881307" y="2269863"/>
            <a:ext cx="5005892" cy="49485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I tend to favour:</a:t>
            </a:r>
          </a:p>
          <a:p>
            <a:r>
              <a:rPr lang="en-GB" sz="2000"/>
              <a:t>What happened – the actual series of events and relation to FPC</a:t>
            </a:r>
          </a:p>
          <a:p>
            <a:r>
              <a:rPr lang="en-GB" sz="2000"/>
              <a:t>What did it mean – what impact did it have on you, the patient, your practice, etc</a:t>
            </a:r>
          </a:p>
          <a:p>
            <a:r>
              <a:rPr lang="en-GB" sz="2000"/>
              <a:t>What next – what will you do to improve for next time?</a:t>
            </a:r>
          </a:p>
        </p:txBody>
      </p:sp>
      <p:pic>
        <p:nvPicPr>
          <p:cNvPr id="1026" name="Picture 2" descr="Gibbs Reflective Cycle">
            <a:extLst>
              <a:ext uri="{FF2B5EF4-FFF2-40B4-BE49-F238E27FC236}">
                <a16:creationId xmlns:a16="http://schemas.microsoft.com/office/drawing/2014/main" id="{6ED05344-43C5-CC00-08D4-B1D8A6A54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16925" r="2712" b="1550"/>
          <a:stretch>
            <a:fillRect/>
          </a:stretch>
        </p:blipFill>
        <p:spPr bwMode="auto">
          <a:xfrm>
            <a:off x="405203" y="2269863"/>
            <a:ext cx="6087036" cy="39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836B9-E6EA-F0C5-275F-5DEC0AF869ED}"/>
              </a:ext>
            </a:extLst>
          </p:cNvPr>
          <p:cNvSpPr txBox="1">
            <a:spLocks/>
          </p:cNvSpPr>
          <p:nvPr/>
        </p:nvSpPr>
        <p:spPr>
          <a:xfrm>
            <a:off x="638285" y="1556273"/>
            <a:ext cx="5853954" cy="423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You can use a formal reflective cycle like Gibbs’:</a:t>
            </a:r>
          </a:p>
        </p:txBody>
      </p:sp>
    </p:spTree>
    <p:extLst>
      <p:ext uri="{BB962C8B-B14F-4D97-AF65-F5344CB8AC3E}">
        <p14:creationId xmlns:p14="http://schemas.microsoft.com/office/powerpoint/2010/main" val="434141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9B627-06FE-AC35-A29A-BF4965E7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37721F-71C6-3B90-5653-1B5838EA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6" y="0"/>
            <a:ext cx="7288282" cy="1001042"/>
          </a:xfrm>
        </p:spPr>
        <p:txBody>
          <a:bodyPr/>
          <a:lstStyle/>
          <a:p>
            <a:r>
              <a:rPr lang="en-US"/>
              <a:t>Example – Mini-</a:t>
            </a:r>
            <a:r>
              <a:rPr lang="en-US" err="1"/>
              <a:t>cex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19F9-BC75-4580-62EC-ACB74A6B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01" y="1001042"/>
            <a:ext cx="8389508" cy="5607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6303E5-6369-DBEE-6BC9-CB5F25640F27}"/>
              </a:ext>
            </a:extLst>
          </p:cNvPr>
          <p:cNvSpPr/>
          <p:nvPr/>
        </p:nvSpPr>
        <p:spPr>
          <a:xfrm>
            <a:off x="1744531" y="1824582"/>
            <a:ext cx="7980382" cy="2618326"/>
          </a:xfrm>
          <a:prstGeom prst="rect">
            <a:avLst/>
          </a:prstGeom>
          <a:solidFill>
            <a:schemeClr val="accent5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1EB0E-B149-A62C-5141-F41BB903D867}"/>
              </a:ext>
            </a:extLst>
          </p:cNvPr>
          <p:cNvSpPr/>
          <p:nvPr/>
        </p:nvSpPr>
        <p:spPr>
          <a:xfrm>
            <a:off x="1744531" y="4442908"/>
            <a:ext cx="7980382" cy="1001042"/>
          </a:xfrm>
          <a:prstGeom prst="rect">
            <a:avLst/>
          </a:prstGeom>
          <a:solidFill>
            <a:schemeClr val="accent4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60FCA-8FF8-A483-6250-C467CC2354C5}"/>
              </a:ext>
            </a:extLst>
          </p:cNvPr>
          <p:cNvSpPr/>
          <p:nvPr/>
        </p:nvSpPr>
        <p:spPr>
          <a:xfrm>
            <a:off x="1744531" y="5443950"/>
            <a:ext cx="7980382" cy="582226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6F36A6-631B-7DEA-7880-865BE1D0E3C4}"/>
              </a:ext>
            </a:extLst>
          </p:cNvPr>
          <p:cNvSpPr txBox="1">
            <a:spLocks/>
          </p:cNvSpPr>
          <p:nvPr/>
        </p:nvSpPr>
        <p:spPr>
          <a:xfrm rot="16200000">
            <a:off x="526421" y="2308605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happened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B9C308-D6A9-65CC-E202-AED3F645E043}"/>
              </a:ext>
            </a:extLst>
          </p:cNvPr>
          <p:cNvSpPr txBox="1">
            <a:spLocks/>
          </p:cNvSpPr>
          <p:nvPr/>
        </p:nvSpPr>
        <p:spPr>
          <a:xfrm rot="16200000">
            <a:off x="575278" y="4348408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did it mean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F432FC-4793-6814-A367-85FFB519BE1F}"/>
              </a:ext>
            </a:extLst>
          </p:cNvPr>
          <p:cNvSpPr txBox="1">
            <a:spLocks/>
          </p:cNvSpPr>
          <p:nvPr/>
        </p:nvSpPr>
        <p:spPr>
          <a:xfrm rot="16200000">
            <a:off x="575279" y="5924678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</a:t>
            </a:r>
          </a:p>
          <a:p>
            <a:pPr algn="r"/>
            <a:r>
              <a:rPr lang="en-GB" sz="200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3887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A23F-D3A6-A2E6-433A-CFAD57994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FA82D5-13E4-3858-A305-05043680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6" y="0"/>
            <a:ext cx="7288282" cy="1001042"/>
          </a:xfrm>
        </p:spPr>
        <p:txBody>
          <a:bodyPr/>
          <a:lstStyle/>
          <a:p>
            <a:r>
              <a:rPr lang="en-US"/>
              <a:t>Example – </a:t>
            </a:r>
            <a:r>
              <a:rPr lang="en-US" err="1"/>
              <a:t>cbd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45AB0-49ED-EEFC-F73A-428638C6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5" y="1162988"/>
            <a:ext cx="11105169" cy="5359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AFAC34-FB57-6156-AA78-95ECB0D9CD94}"/>
              </a:ext>
            </a:extLst>
          </p:cNvPr>
          <p:cNvSpPr/>
          <p:nvPr/>
        </p:nvSpPr>
        <p:spPr>
          <a:xfrm>
            <a:off x="763611" y="2166274"/>
            <a:ext cx="10583732" cy="1882005"/>
          </a:xfrm>
          <a:prstGeom prst="rect">
            <a:avLst/>
          </a:prstGeom>
          <a:solidFill>
            <a:schemeClr val="accent5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14107-31FC-B279-C14E-4DABA62C1337}"/>
              </a:ext>
            </a:extLst>
          </p:cNvPr>
          <p:cNvSpPr/>
          <p:nvPr/>
        </p:nvSpPr>
        <p:spPr>
          <a:xfrm>
            <a:off x="763611" y="4048279"/>
            <a:ext cx="10583732" cy="699247"/>
          </a:xfrm>
          <a:prstGeom prst="rect">
            <a:avLst/>
          </a:prstGeom>
          <a:solidFill>
            <a:schemeClr val="accent4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4A86D-A3DD-831A-52F2-1C38B72D6D6E}"/>
              </a:ext>
            </a:extLst>
          </p:cNvPr>
          <p:cNvSpPr/>
          <p:nvPr/>
        </p:nvSpPr>
        <p:spPr>
          <a:xfrm>
            <a:off x="763610" y="4959857"/>
            <a:ext cx="10583731" cy="699246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FA9EA-AB82-1F26-C766-4682337FD72F}"/>
              </a:ext>
            </a:extLst>
          </p:cNvPr>
          <p:cNvSpPr/>
          <p:nvPr/>
        </p:nvSpPr>
        <p:spPr>
          <a:xfrm>
            <a:off x="4064416" y="4747526"/>
            <a:ext cx="7282924" cy="212331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4603D-CCCB-CA82-7D92-CD3D15B1F1F2}"/>
              </a:ext>
            </a:extLst>
          </p:cNvPr>
          <p:cNvSpPr/>
          <p:nvPr/>
        </p:nvSpPr>
        <p:spPr>
          <a:xfrm>
            <a:off x="804133" y="4747526"/>
            <a:ext cx="3260280" cy="212331"/>
          </a:xfrm>
          <a:prstGeom prst="rect">
            <a:avLst/>
          </a:prstGeom>
          <a:solidFill>
            <a:schemeClr val="accent4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977413-9D03-90F9-1CB2-20A8961ED38D}"/>
              </a:ext>
            </a:extLst>
          </p:cNvPr>
          <p:cNvSpPr txBox="1">
            <a:spLocks/>
          </p:cNvSpPr>
          <p:nvPr/>
        </p:nvSpPr>
        <p:spPr>
          <a:xfrm rot="16200000">
            <a:off x="-369674" y="2709960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happened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D1B4E6-C11E-0493-E857-0AEC8D696741}"/>
              </a:ext>
            </a:extLst>
          </p:cNvPr>
          <p:cNvSpPr txBox="1">
            <a:spLocks/>
          </p:cNvSpPr>
          <p:nvPr/>
        </p:nvSpPr>
        <p:spPr>
          <a:xfrm rot="16200000">
            <a:off x="-356786" y="4206317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did it mean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B59F73-F7E2-3E37-3728-9C7A03928CA5}"/>
              </a:ext>
            </a:extLst>
          </p:cNvPr>
          <p:cNvSpPr txBox="1">
            <a:spLocks/>
          </p:cNvSpPr>
          <p:nvPr/>
        </p:nvSpPr>
        <p:spPr>
          <a:xfrm rot="16200000">
            <a:off x="-322708" y="5737605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</a:t>
            </a:r>
          </a:p>
          <a:p>
            <a:pPr algn="r"/>
            <a:r>
              <a:rPr lang="en-GB" sz="200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59877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A414-F820-FAAE-3AED-CB695830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DAF4E4-32FF-FD6D-039E-150FF39B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6" y="0"/>
            <a:ext cx="7288282" cy="1001042"/>
          </a:xfrm>
        </p:spPr>
        <p:txBody>
          <a:bodyPr/>
          <a:lstStyle/>
          <a:p>
            <a:r>
              <a:rPr lang="en-US"/>
              <a:t>Example - dops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B7763-87DB-3DA6-B4F5-3D9F608F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68" y="1236793"/>
            <a:ext cx="10410115" cy="5303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3D071-91AD-4F57-6013-53637DCA6F5D}"/>
              </a:ext>
            </a:extLst>
          </p:cNvPr>
          <p:cNvSpPr/>
          <p:nvPr/>
        </p:nvSpPr>
        <p:spPr>
          <a:xfrm>
            <a:off x="1340961" y="2121756"/>
            <a:ext cx="9776922" cy="1127053"/>
          </a:xfrm>
          <a:prstGeom prst="rect">
            <a:avLst/>
          </a:prstGeom>
          <a:solidFill>
            <a:schemeClr val="accent5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F7759-DCF6-CD11-7B83-6C041B841DE2}"/>
              </a:ext>
            </a:extLst>
          </p:cNvPr>
          <p:cNvSpPr/>
          <p:nvPr/>
        </p:nvSpPr>
        <p:spPr>
          <a:xfrm>
            <a:off x="1323010" y="3248809"/>
            <a:ext cx="9776922" cy="1441525"/>
          </a:xfrm>
          <a:prstGeom prst="rect">
            <a:avLst/>
          </a:prstGeom>
          <a:solidFill>
            <a:schemeClr val="accent4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49C9E-DDCD-D9E6-DC9E-B72D2200A70B}"/>
              </a:ext>
            </a:extLst>
          </p:cNvPr>
          <p:cNvSpPr/>
          <p:nvPr/>
        </p:nvSpPr>
        <p:spPr>
          <a:xfrm>
            <a:off x="1323008" y="4703592"/>
            <a:ext cx="9776922" cy="1127053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590D9B-FA89-F94D-FA05-A6DE896141DC}"/>
              </a:ext>
            </a:extLst>
          </p:cNvPr>
          <p:cNvSpPr txBox="1">
            <a:spLocks/>
          </p:cNvSpPr>
          <p:nvPr/>
        </p:nvSpPr>
        <p:spPr>
          <a:xfrm rot="16200000">
            <a:off x="-28327" y="2394666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happened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AD4D25-56E5-03C5-A689-C99E11DD94DC}"/>
              </a:ext>
            </a:extLst>
          </p:cNvPr>
          <p:cNvSpPr txBox="1">
            <a:spLocks/>
          </p:cNvSpPr>
          <p:nvPr/>
        </p:nvSpPr>
        <p:spPr>
          <a:xfrm rot="16200000">
            <a:off x="20530" y="4434469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did it mean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79312FD-B799-035B-2637-CD3421981608}"/>
              </a:ext>
            </a:extLst>
          </p:cNvPr>
          <p:cNvSpPr txBox="1">
            <a:spLocks/>
          </p:cNvSpPr>
          <p:nvPr/>
        </p:nvSpPr>
        <p:spPr>
          <a:xfrm rot="16200000">
            <a:off x="20531" y="6010739"/>
            <a:ext cx="1664081" cy="576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/>
              <a:t>What </a:t>
            </a:r>
          </a:p>
          <a:p>
            <a:pPr algn="r"/>
            <a:r>
              <a:rPr lang="en-GB" sz="200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0275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/>
              <a:t>Starting the e-portfolio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1CC29-EB65-2FC8-C07E-E23F1DBA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E79B-C758-D724-D221-16FD7C1B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At the end of the day…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62BF-45AC-54AE-71FA-7F40152B4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635162"/>
            <a:ext cx="7288212" cy="4582758"/>
          </a:xfrm>
        </p:spPr>
        <p:txBody>
          <a:bodyPr>
            <a:normAutofit/>
          </a:bodyPr>
          <a:lstStyle/>
          <a:p>
            <a:r>
              <a:rPr lang="en-GB" b="0"/>
              <a:t>You truly will get out of the portfolio what you put in</a:t>
            </a:r>
          </a:p>
          <a:p>
            <a:r>
              <a:rPr lang="en-GB" b="0"/>
              <a:t>If you see the activities as pointless reflective nonsense just used to pass the year, the e-portfolio will not be useful for you</a:t>
            </a:r>
          </a:p>
          <a:p>
            <a:r>
              <a:rPr lang="en-GB" b="0"/>
              <a:t>Try and consider every day, every patient or senior interaction as a </a:t>
            </a:r>
            <a:r>
              <a:rPr lang="en-GB"/>
              <a:t>learning opportunity</a:t>
            </a:r>
          </a:p>
          <a:p>
            <a:r>
              <a:rPr lang="en-GB" b="0"/>
              <a:t>Getting good feedback? Excellent, reflect on it! Why are you doing well?</a:t>
            </a:r>
          </a:p>
          <a:p>
            <a:r>
              <a:rPr lang="en-GB" b="0"/>
              <a:t>Getting constructive feedback? Great, reflect on it! What can you do better?</a:t>
            </a:r>
          </a:p>
          <a:p>
            <a:r>
              <a:rPr lang="en-GB" b="0"/>
              <a:t>If you see the portfolio as a way to constantly evolve and develop to become a better person and doctor, the e-portfolio will be invaluable for you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600155A-5495-27A0-6EF1-63897B92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7261" y="-282089"/>
            <a:ext cx="4179570" cy="3457971"/>
          </a:xfrm>
        </p:spPr>
        <p:txBody>
          <a:bodyPr/>
          <a:lstStyle/>
          <a:p>
            <a:r>
              <a:rPr lang="en-US"/>
              <a:t>Thank you for your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D633-DDA1-EA36-657C-2DB86D173A43}"/>
              </a:ext>
            </a:extLst>
          </p:cNvPr>
          <p:cNvSpPr txBox="1">
            <a:spLocks/>
          </p:cNvSpPr>
          <p:nvPr/>
        </p:nvSpPr>
        <p:spPr>
          <a:xfrm>
            <a:off x="5432611" y="4840939"/>
            <a:ext cx="5475643" cy="849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>
                <a:solidFill>
                  <a:schemeClr val="bg1"/>
                </a:solidFill>
              </a:rPr>
              <a:t>Devon Ward</a:t>
            </a:r>
          </a:p>
          <a:p>
            <a:pPr marL="0" indent="0" algn="r">
              <a:buNone/>
            </a:pPr>
            <a:r>
              <a:rPr lang="en-US" sz="1800">
                <a:solidFill>
                  <a:schemeClr val="bg1"/>
                </a:solidFill>
              </a:rPr>
              <a:t>devon.ward@rlbuht.nhs.uk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3210D5-6245-E868-510B-9BC614AE3C9F}"/>
              </a:ext>
            </a:extLst>
          </p:cNvPr>
          <p:cNvSpPr txBox="1">
            <a:spLocks/>
          </p:cNvSpPr>
          <p:nvPr/>
        </p:nvSpPr>
        <p:spPr>
          <a:xfrm>
            <a:off x="7217261" y="3175882"/>
            <a:ext cx="3818967" cy="849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Happy to answer any questions in the Q+A!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My experience of e-portfolio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635162"/>
            <a:ext cx="7288212" cy="1441525"/>
          </a:xfrm>
        </p:spPr>
        <p:txBody>
          <a:bodyPr>
            <a:normAutofit/>
          </a:bodyPr>
          <a:lstStyle/>
          <a:p>
            <a:r>
              <a:rPr lang="en-US" b="0"/>
              <a:t>Seemed very overwhelming to begin with </a:t>
            </a:r>
          </a:p>
          <a:p>
            <a:r>
              <a:rPr lang="en-US" b="0"/>
              <a:t>Lots of requirements – some trusts have specific numbers per form</a:t>
            </a:r>
          </a:p>
          <a:p>
            <a:r>
              <a:rPr lang="en-US" b="0"/>
              <a:t>One more thing to do on top of trying to save lives </a:t>
            </a:r>
            <a:r>
              <a:rPr lang="en-GB" b="0"/>
              <a:t>💪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3C33B8-299A-375C-683D-9B3E13E5881D}"/>
              </a:ext>
            </a:extLst>
          </p:cNvPr>
          <p:cNvSpPr txBox="1">
            <a:spLocks/>
          </p:cNvSpPr>
          <p:nvPr/>
        </p:nvSpPr>
        <p:spPr>
          <a:xfrm>
            <a:off x="1322388" y="3205779"/>
            <a:ext cx="7288212" cy="3150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But the more I did it, the more I found it was legitimately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A repository for all of your achievements over the course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A way of identifying the areas you’re good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A way of identifying your areas for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A consistently accessible way to put your audit/QI/research/teaching details where you can access them when you leave the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And! A way to pass the year! 😛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9BA97-359E-FC4A-708E-4D4BB7E0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90E3-247E-C16C-4B21-3E725D579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/>
              <a:t>Advice for the e-portfolio</a:t>
            </a:r>
          </a:p>
        </p:txBody>
      </p:sp>
    </p:spTree>
    <p:extLst>
      <p:ext uri="{BB962C8B-B14F-4D97-AF65-F5344CB8AC3E}">
        <p14:creationId xmlns:p14="http://schemas.microsoft.com/office/powerpoint/2010/main" val="264219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E701-55E5-FC06-F952-38A2F658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757D-194A-BA19-DE7B-0B6825B5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48" y="1268822"/>
            <a:ext cx="7288282" cy="1001042"/>
          </a:xfrm>
        </p:spPr>
        <p:txBody>
          <a:bodyPr/>
          <a:lstStyle/>
          <a:p>
            <a:r>
              <a:rPr lang="en-US"/>
              <a:t>Advice on e-portfolio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97D9-997D-C941-E35E-30974AFBD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1224" y="2667896"/>
            <a:ext cx="6889376" cy="3502233"/>
          </a:xfrm>
        </p:spPr>
        <p:txBody>
          <a:bodyPr>
            <a:normAutofit/>
          </a:bodyPr>
          <a:lstStyle/>
          <a:p>
            <a:r>
              <a:rPr lang="en-US" sz="2400"/>
              <a:t>Start early</a:t>
            </a:r>
          </a:p>
          <a:p>
            <a:r>
              <a:rPr lang="en-US" sz="2400"/>
              <a:t>Start smart</a:t>
            </a:r>
          </a:p>
          <a:p>
            <a:r>
              <a:rPr lang="en-US" sz="2400"/>
              <a:t>Ask for opportunities</a:t>
            </a:r>
          </a:p>
          <a:p>
            <a:r>
              <a:rPr lang="en-US" sz="2400"/>
              <a:t>Don’t undersell yourself</a:t>
            </a:r>
          </a:p>
          <a:p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CFCC4C9-942C-4F73-0C8B-24B14A1D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9E7DE-9BC4-0523-3AA6-4437E2885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542-FDF6-0C8E-819A-7F19DCBB2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/>
              <a:t>Start early</a:t>
            </a:r>
          </a:p>
        </p:txBody>
      </p:sp>
    </p:spTree>
    <p:extLst>
      <p:ext uri="{BB962C8B-B14F-4D97-AF65-F5344CB8AC3E}">
        <p14:creationId xmlns:p14="http://schemas.microsoft.com/office/powerpoint/2010/main" val="2280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E0768-3FB2-4AC8-8CE8-B77ABF9AD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216B-DE97-9710-1EFF-E1CCE280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725" y="955786"/>
            <a:ext cx="5884027" cy="576709"/>
          </a:xfrm>
        </p:spPr>
        <p:txBody>
          <a:bodyPr/>
          <a:lstStyle/>
          <a:p>
            <a:r>
              <a:rPr lang="en-US"/>
              <a:t>START EARLY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AB7CEB3-80FB-CBFC-3C77-4A9FC02C6D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6815" t="133" r="-1699" b="-133"/>
          <a:stretch>
            <a:fillRect/>
          </a:stretch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B8D8-7A69-8850-D4A2-78999658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B66C-2D9F-6D72-7430-A8D8CFAFE4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2022437"/>
            <a:ext cx="5907176" cy="4530165"/>
          </a:xfrm>
        </p:spPr>
        <p:txBody>
          <a:bodyPr>
            <a:noAutofit/>
          </a:bodyPr>
          <a:lstStyle/>
          <a:p>
            <a:r>
              <a:rPr lang="en-US"/>
              <a:t>ARCP always sneaks up – halfway through third rotation!</a:t>
            </a:r>
          </a:p>
          <a:p>
            <a:r>
              <a:rPr lang="en-US"/>
              <a:t>Around 42 weeks from the start of rotation</a:t>
            </a:r>
          </a:p>
          <a:p>
            <a:r>
              <a:rPr lang="en-US"/>
              <a:t>You have the most to learn in 1</a:t>
            </a:r>
            <a:r>
              <a:rPr lang="en-US" baseline="30000"/>
              <a:t>st</a:t>
            </a:r>
            <a:r>
              <a:rPr lang="en-US"/>
              <a:t> placement and therefore the most to reflect on!</a:t>
            </a:r>
          </a:p>
          <a:p>
            <a:pPr algn="ctr"/>
            <a:r>
              <a:rPr lang="en-US" i="1">
                <a:solidFill>
                  <a:schemeClr val="accent5"/>
                </a:solidFill>
              </a:rPr>
              <a:t>“This is the first time I’ve managed X, do you mind if I send you a form so I can reflect on it?”</a:t>
            </a:r>
          </a:p>
          <a:p>
            <a:r>
              <a:rPr lang="en-US"/>
              <a:t>TAB – make notes of names and ask people throughout placement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69BCE7-68F5-3E35-DE41-05DB34B0C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3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6DBE-4C85-6A5E-5ED9-81AB024FB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20C-2AC7-E201-52F7-1378F8FC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01042"/>
          </a:xfrm>
        </p:spPr>
        <p:txBody>
          <a:bodyPr/>
          <a:lstStyle/>
          <a:p>
            <a:r>
              <a:rPr lang="en-US"/>
              <a:t>actual timeline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F68F1F5-D052-D2F0-A6A5-554799B5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D2077-A9DE-FF99-3A8E-24B9ADFDD252}"/>
              </a:ext>
            </a:extLst>
          </p:cNvPr>
          <p:cNvSpPr txBox="1"/>
          <p:nvPr/>
        </p:nvSpPr>
        <p:spPr>
          <a:xfrm>
            <a:off x="8551457" y="1771984"/>
            <a:ext cx="121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Summary narrative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3DFEC-A51B-CB65-6C07-B3CC45801FA8}"/>
              </a:ext>
            </a:extLst>
          </p:cNvPr>
          <p:cNvSpPr txBox="1"/>
          <p:nvPr/>
        </p:nvSpPr>
        <p:spPr>
          <a:xfrm>
            <a:off x="1744544" y="4125586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CBD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D754F-EC6D-E4B1-D592-F287C4AF1577}"/>
              </a:ext>
            </a:extLst>
          </p:cNvPr>
          <p:cNvSpPr txBox="1"/>
          <p:nvPr/>
        </p:nvSpPr>
        <p:spPr>
          <a:xfrm>
            <a:off x="3607410" y="4153076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mini-CEX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AAC78-C506-10C6-4B32-EE2323AE5BE2}"/>
              </a:ext>
            </a:extLst>
          </p:cNvPr>
          <p:cNvSpPr txBox="1"/>
          <p:nvPr/>
        </p:nvSpPr>
        <p:spPr>
          <a:xfrm>
            <a:off x="7472703" y="4125586"/>
            <a:ext cx="1553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3 CBDs</a:t>
            </a:r>
          </a:p>
          <a:p>
            <a:pPr algn="ctr"/>
            <a:r>
              <a:rPr lang="en-GB" sz="1600"/>
              <a:t>3 mini-CEX</a:t>
            </a:r>
          </a:p>
          <a:p>
            <a:pPr algn="ctr"/>
            <a:r>
              <a:rPr lang="en-GB" sz="1600"/>
              <a:t>3 DOPS</a:t>
            </a:r>
          </a:p>
          <a:p>
            <a:pPr algn="ctr"/>
            <a:r>
              <a:rPr lang="en-GB" sz="1600"/>
              <a:t>4 reflections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30122-6214-E981-2BB0-5B9A2161CD2F}"/>
              </a:ext>
            </a:extLst>
          </p:cNvPr>
          <p:cNvSpPr txBox="1"/>
          <p:nvPr/>
        </p:nvSpPr>
        <p:spPr>
          <a:xfrm>
            <a:off x="5070450" y="4128148"/>
            <a:ext cx="121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 DOPS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39724C-558E-7FE3-5849-DF1BAA463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29549"/>
              </p:ext>
            </p:extLst>
          </p:nvPr>
        </p:nvGraphicFramePr>
        <p:xfrm>
          <a:off x="1322318" y="3429000"/>
          <a:ext cx="90591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56">
                  <a:extLst>
                    <a:ext uri="{9D8B030D-6E8A-4147-A177-3AD203B41FA5}">
                      <a16:colId xmlns:a16="http://schemas.microsoft.com/office/drawing/2014/main" val="210406139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317047880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1493404858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2576288504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426168867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86065834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2585825532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733863923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061261069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3242697872"/>
                    </a:ext>
                  </a:extLst>
                </a:gridCol>
                <a:gridCol w="823556">
                  <a:extLst>
                    <a:ext uri="{9D8B030D-6E8A-4147-A177-3AD203B41FA5}">
                      <a16:colId xmlns:a16="http://schemas.microsoft.com/office/drawing/2014/main" val="1379383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FEB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MAR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ARCP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499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0CAB3-52E4-95D3-429B-16BAB3994B0D}"/>
              </a:ext>
            </a:extLst>
          </p:cNvPr>
          <p:cNvCxnSpPr>
            <a:stCxn id="4" idx="0"/>
          </p:cNvCxnSpPr>
          <p:nvPr/>
        </p:nvCxnSpPr>
        <p:spPr>
          <a:xfrm flipV="1">
            <a:off x="2352351" y="3894268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9CA585-51E4-DC1D-4AC7-D719A140F0A1}"/>
              </a:ext>
            </a:extLst>
          </p:cNvPr>
          <p:cNvCxnSpPr/>
          <p:nvPr/>
        </p:nvCxnSpPr>
        <p:spPr>
          <a:xfrm flipV="1">
            <a:off x="4215217" y="38607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B4C84F-BAA4-21DA-C12A-3290B0A21EA9}"/>
              </a:ext>
            </a:extLst>
          </p:cNvPr>
          <p:cNvCxnSpPr/>
          <p:nvPr/>
        </p:nvCxnSpPr>
        <p:spPr>
          <a:xfrm flipV="1">
            <a:off x="5678257" y="3844691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8E9B4F-E005-38ED-5D82-DC840C4F05E0}"/>
              </a:ext>
            </a:extLst>
          </p:cNvPr>
          <p:cNvCxnSpPr/>
          <p:nvPr/>
        </p:nvCxnSpPr>
        <p:spPr>
          <a:xfrm flipV="1">
            <a:off x="8249335" y="3860799"/>
            <a:ext cx="3574" cy="231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800A58-8376-8B20-8DF0-17F3271CC919}"/>
              </a:ext>
            </a:extLst>
          </p:cNvPr>
          <p:cNvCxnSpPr>
            <a:cxnSpLocks/>
          </p:cNvCxnSpPr>
          <p:nvPr/>
        </p:nvCxnSpPr>
        <p:spPr>
          <a:xfrm>
            <a:off x="9159264" y="2663940"/>
            <a:ext cx="0" cy="670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9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  <lcf76f155ced4ddcb4097134ff3c332f xmlns="4d4de4b5-bb9a-49ca-9a96-bebc32b577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6E133A-F587-47F4-8B9B-2FC6ACB16D30}">
  <ds:schemaRefs>
    <ds:schemaRef ds:uri="4d4de4b5-bb9a-49ca-9a96-bebc32b577e7"/>
    <ds:schemaRef ds:uri="4e8ed25f-e524-462f-a0f4-a9a24ef01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230e9df3-be65-4c73-a93b-d1236ebd677e"/>
    <ds:schemaRef ds:uri="4d4de4b5-bb9a-49ca-9a96-bebc32b577e7"/>
    <ds:schemaRef ds:uri="4e8ed25f-e524-462f-a0f4-a9a24ef012cf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1328</Words>
  <Application>Microsoft Office PowerPoint</Application>
  <PresentationFormat>Widescreen</PresentationFormat>
  <Paragraphs>227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Tenorite</vt:lpstr>
      <vt:lpstr>Custom</vt:lpstr>
      <vt:lpstr>E-portfolio . a foundation doctor’s perspective . devon ward</vt:lpstr>
      <vt:lpstr>overview</vt:lpstr>
      <vt:lpstr>Starting the e-portfolio</vt:lpstr>
      <vt:lpstr>My experience of e-portfolio</vt:lpstr>
      <vt:lpstr>Advice for the e-portfolio</vt:lpstr>
      <vt:lpstr>Advice on e-portfolio</vt:lpstr>
      <vt:lpstr>Start early</vt:lpstr>
      <vt:lpstr>START EARLY</vt:lpstr>
      <vt:lpstr>actual timeline</vt:lpstr>
      <vt:lpstr>goal timeline</vt:lpstr>
      <vt:lpstr>GOAL timeline</vt:lpstr>
      <vt:lpstr>Start smart</vt:lpstr>
      <vt:lpstr>START smart</vt:lpstr>
      <vt:lpstr>START smart</vt:lpstr>
      <vt:lpstr>E-lfh with overlap</vt:lpstr>
      <vt:lpstr>START smart</vt:lpstr>
      <vt:lpstr>Example</vt:lpstr>
      <vt:lpstr>START smart</vt:lpstr>
      <vt:lpstr>Ask for opportunities</vt:lpstr>
      <vt:lpstr>Ask for opportunities</vt:lpstr>
      <vt:lpstr>Common opportunities </vt:lpstr>
      <vt:lpstr>Challenging opportunities</vt:lpstr>
      <vt:lpstr>Don’t undersell yourself</vt:lpstr>
      <vt:lpstr>Don’t undersell yourself</vt:lpstr>
      <vt:lpstr>examples</vt:lpstr>
      <vt:lpstr>Example reflective cycle</vt:lpstr>
      <vt:lpstr>Example – Mini-cex</vt:lpstr>
      <vt:lpstr>Example – cbd</vt:lpstr>
      <vt:lpstr>Example - dops</vt:lpstr>
      <vt:lpstr>At the end of the day…</vt:lpstr>
      <vt:lpstr>Thank you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Devon Ward</dc:creator>
  <cp:lastModifiedBy>VARNAI, Kata (FOUNDATION PROGRAMME)</cp:lastModifiedBy>
  <cp:revision>1</cp:revision>
  <dcterms:created xsi:type="dcterms:W3CDTF">2024-02-14T19:04:18Z</dcterms:created>
  <dcterms:modified xsi:type="dcterms:W3CDTF">2025-10-22T17:42:08Z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  <property fmtid="{D5CDD505-2E9C-101B-9397-08002B2CF9AE}" pid="3" name="MediaServiceImageTags">
    <vt:lpwstr/>
  </property>
</Properties>
</file>