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7" r:id="rId4"/>
    <p:sldId id="281" r:id="rId5"/>
    <p:sldId id="259" r:id="rId6"/>
    <p:sldId id="258" r:id="rId7"/>
    <p:sldId id="279" r:id="rId8"/>
    <p:sldId id="268" r:id="rId9"/>
    <p:sldId id="269" r:id="rId10"/>
    <p:sldId id="271" r:id="rId11"/>
    <p:sldId id="270" r:id="rId12"/>
    <p:sldId id="273" r:id="rId13"/>
    <p:sldId id="282" r:id="rId14"/>
    <p:sldId id="275" r:id="rId15"/>
    <p:sldId id="276" r:id="rId16"/>
    <p:sldId id="277" r:id="rId17"/>
    <p:sldId id="274" r:id="rId18"/>
    <p:sldId id="278" r:id="rId19"/>
    <p:sldId id="285" r:id="rId20"/>
    <p:sldId id="280" r:id="rId21"/>
    <p:sldId id="262" r:id="rId22"/>
    <p:sldId id="261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Yapp (HEIW)" userId="a12f87c3-5ea1-4c93-894c-ef41113be9ae" providerId="ADAL" clId="{3F726F51-F87E-4844-8483-0326C62FBFE3}"/>
    <pc:docChg chg="modSld sldOrd">
      <pc:chgData name="Thomas Yapp (HEIW)" userId="a12f87c3-5ea1-4c93-894c-ef41113be9ae" providerId="ADAL" clId="{3F726F51-F87E-4844-8483-0326C62FBFE3}" dt="2025-09-15T14:25:28.251" v="3"/>
      <pc:docMkLst>
        <pc:docMk/>
      </pc:docMkLst>
      <pc:sldChg chg="ord">
        <pc:chgData name="Thomas Yapp (HEIW)" userId="a12f87c3-5ea1-4c93-894c-ef41113be9ae" providerId="ADAL" clId="{3F726F51-F87E-4844-8483-0326C62FBFE3}" dt="2025-09-15T14:25:28.251" v="3"/>
        <pc:sldMkLst>
          <pc:docMk/>
          <pc:sldMk cId="82425206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B8709-3B1C-414A-A8B2-B6F421F4A26C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7EC9A-BE6A-4FC4-9D93-78CE57204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8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94C9-BE43-3B84-353D-26ABA3781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7FA82-B50B-E53C-8F87-D8EE38E0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75EF-2B9F-A1BC-C664-21F35ECA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8BDC5-4D9B-773A-6A6C-12260479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1E83C-3E33-BF65-43C6-4E0CEC63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0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4AB9-D5DB-6B7B-AC3D-8010CDEE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16DBE-DD32-DE6F-0B48-B98B08F3F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0AC4A-F4D7-5F3B-094C-1830898A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ED22D-0294-6385-008A-38C04906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212AB-89F2-5224-27C8-B1C0E552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9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41FA5-06D9-0CFF-E0A6-54197737C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413E0-29CD-933E-9DCD-C6A84F05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62970-87DB-EE88-5A9B-738FCADD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D0334-2DF6-A5B7-D6A4-8E0B8397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0848A-56F4-4C27-2492-69E7F027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AEE1-2220-2C02-99B4-8D497D2D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B07D-006D-C5B1-14F5-12D42B339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4C53A-5AC7-115D-CA0C-B3D481E0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E223-F817-2980-BD5B-8EE94921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40615-6511-200F-9664-2737D9B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2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B560-83C2-3773-06C9-143D91DC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11AFF-23F6-E3BC-673C-9DEFBDBD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15F05-137A-A8E8-8147-B74D7586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A5A6B-A219-24DC-87C7-F7EFD25C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7E29-98F2-468E-C585-C57DC16A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8B29-661F-538C-43DD-38A6BE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A4E74-17BE-0717-EF94-8A3927835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2FF20-5A89-F756-F3A0-A480AD28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E0B84-3765-F24D-E712-B327A726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A17F-DEF1-99BD-DFFD-3BBF39A6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02595-55F8-FD86-CD2C-E7C1BF56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8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C625-EEA2-7D1E-8DCE-6CB719A8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86780-AE57-C18D-D9F9-0214B495B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433CC-6BA2-B458-D840-84CFB6727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CC1ED-C781-6204-394B-FCAE7FAE1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4D9DC-C730-440D-3325-A37FFAC1F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0DD7-02C8-B4CF-0134-2D9553C0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2667F-0021-AAE1-B7CB-25AB7D27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E1878-CC68-96C5-A724-6B881ED1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6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D79A-102E-02F9-1976-4D797820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F7052-66BF-EB4C-53FA-3F4AA265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702B1-CBD6-150D-A311-BF6AA473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7BFD-AC17-5B02-819E-4BD0F253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1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E5576-9AF7-3040-573B-132F4088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99DA7-6F8A-29FF-3D64-27E238CC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001B6-F0B7-533C-A5A3-366A62E6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3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8EF6-0E3A-6AF3-4135-AD2440F0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1A2D-5269-4105-C042-E20A47CDA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4FE62-E31C-6771-9BFE-2CF2F7D8D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7259D-4030-E0F4-3E59-37228499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024D8-AE71-302E-CAFF-E9B832CC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60417-5598-A842-060E-1068D7AF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3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34CF-152B-D29D-F9E7-B984540B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8447C-5B2D-E3B0-7AD5-29CC4EEDB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12C42-4551-0F5E-CEDC-7B22D8B40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8D26D-3E55-A4DD-E5A2-D37F9DE3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572D7-3B61-56EB-60B0-AA54CA74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BF544-8824-9C37-D94F-0D2D41CA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5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143B5-5179-0325-35D7-CE18F0D6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A977D-773B-B562-EFF6-78465825E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756E9-5B0A-640D-AACF-B5A5F57FD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71DF40-994A-4441-AABB-61259FBDFC4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1118D-5A91-8533-A784-C06B12F8C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2CEF4-36F7-DEA5-201E-43EC9A690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0B7DF-6CF7-45F3-B4B7-1B9491E5A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8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844FA-3AD8-B031-EA00-322CAFDE8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en-GB" sz="4700"/>
              <a:t>Modernising Medical Recruitment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A8F67-A331-F66B-C1A2-AB1671D8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293" y="3703250"/>
            <a:ext cx="2435507" cy="1122750"/>
          </a:xfrm>
        </p:spPr>
        <p:txBody>
          <a:bodyPr anchor="t">
            <a:normAutofit/>
          </a:bodyPr>
          <a:lstStyle/>
          <a:p>
            <a:pPr algn="l"/>
            <a:r>
              <a:rPr lang="en-GB" sz="1400" dirty="0"/>
              <a:t>Prof Tom Yapp</a:t>
            </a:r>
          </a:p>
          <a:p>
            <a:pPr algn="l"/>
            <a:r>
              <a:rPr lang="en-GB" sz="1400" dirty="0"/>
              <a:t>Former Advisor on Recruitment to the UK FPO</a:t>
            </a:r>
          </a:p>
          <a:p>
            <a:pPr algn="l"/>
            <a:r>
              <a:rPr lang="en-GB" sz="1400" dirty="0"/>
              <a:t>FSD, Wales</a:t>
            </a:r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DFDCC747-C00B-485A-F361-D73FDA33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558" y="2138179"/>
            <a:ext cx="5604636" cy="256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1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561A0-1103-155A-CEBE-C500C45CB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2DB80FE5-8F2B-AE23-68B5-1E5FCFEB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41E11B-6869-0D56-926E-B57D61A7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Improving Selection to the Foundation Programme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30D51-6CAF-AE06-124F-8A839CF1C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2011</a:t>
            </a:r>
          </a:p>
          <a:p>
            <a:pPr algn="ctr"/>
            <a:r>
              <a:rPr lang="en-GB" dirty="0"/>
              <a:t>SJT and EPM</a:t>
            </a:r>
          </a:p>
        </p:txBody>
      </p:sp>
    </p:spTree>
    <p:extLst>
      <p:ext uri="{BB962C8B-B14F-4D97-AF65-F5344CB8AC3E}">
        <p14:creationId xmlns:p14="http://schemas.microsoft.com/office/powerpoint/2010/main" val="50655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C0023-4A24-0B91-6A8D-28061345E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CBB6A3DC-FF11-27CC-5D31-32B24EE4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9DF466-E9FF-B9FA-FDD8-C0503D67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Situational Judgement Test*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F1F4F-9C45-64FC-27D0-74A951801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FP2013</a:t>
            </a:r>
          </a:p>
          <a:p>
            <a:pPr algn="ctr"/>
            <a:r>
              <a:rPr lang="en-GB" dirty="0"/>
              <a:t>Work Psychology Group</a:t>
            </a:r>
          </a:p>
          <a:p>
            <a:pPr algn="ctr"/>
            <a:r>
              <a:rPr lang="en-GB" dirty="0"/>
              <a:t>Paper and digital, and Reasonable Adjustments</a:t>
            </a:r>
          </a:p>
        </p:txBody>
      </p:sp>
    </p:spTree>
    <p:extLst>
      <p:ext uri="{BB962C8B-B14F-4D97-AF65-F5344CB8AC3E}">
        <p14:creationId xmlns:p14="http://schemas.microsoft.com/office/powerpoint/2010/main" val="74876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3DB51-3541-3B4D-AEF7-E883BB19B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795A2726-90CD-0508-9998-A2C21339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376886-382E-10D9-02C8-00E2C74D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Foundation Programme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DA02C-101D-596A-208C-2B69CFEE9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8391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5C4BF-A243-F85E-28F5-3A870608A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D3FF69F9-5F75-5DDB-28C6-093ADC8D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4060F6-1DA2-6270-B803-DA230B1D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‘Special’ Foundation Programmes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ED8C6-7185-595A-7E28-A955C6EC0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Specialised (Academic) Foundation Programmes (SFPs)*</a:t>
            </a:r>
          </a:p>
          <a:p>
            <a:pPr algn="ctr"/>
            <a:r>
              <a:rPr lang="en-GB" dirty="0"/>
              <a:t>Foundation Priority Programmes (FPPs)*</a:t>
            </a:r>
          </a:p>
          <a:p>
            <a:pPr algn="ctr"/>
            <a:r>
              <a:rPr lang="en-GB" dirty="0"/>
              <a:t>Psychiatry Foundation Fellowship (PFFs)*</a:t>
            </a:r>
          </a:p>
        </p:txBody>
      </p:sp>
    </p:spTree>
    <p:extLst>
      <p:ext uri="{BB962C8B-B14F-4D97-AF65-F5344CB8AC3E}">
        <p14:creationId xmlns:p14="http://schemas.microsoft.com/office/powerpoint/2010/main" val="54092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DA86-C750-0EC0-918E-2171F9138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230C638A-07F9-AA55-72BD-F5BED61D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42FC8D-4D59-F4FB-CBAC-842E766C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Special Circumstances,</a:t>
            </a:r>
            <a:br>
              <a:rPr lang="en-GB" dirty="0"/>
            </a:br>
            <a:r>
              <a:rPr lang="en-GB" dirty="0"/>
              <a:t>Pre-Allocation and IFST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504F0-7233-1EEA-787F-DFB4C76DA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Needs and Wants*</a:t>
            </a:r>
          </a:p>
        </p:txBody>
      </p:sp>
    </p:spTree>
    <p:extLst>
      <p:ext uri="{BB962C8B-B14F-4D97-AF65-F5344CB8AC3E}">
        <p14:creationId xmlns:p14="http://schemas.microsoft.com/office/powerpoint/2010/main" val="81062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0A23-9A22-DAD7-4D1A-87EDA853B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738C23AE-841A-8CE4-67AD-C0B24F16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A504CC-F86F-DC06-34E7-3513BC6D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F2 Standalone Recruitment*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89386-6797-5CDD-70D1-79B92DC24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Kapenova</a:t>
            </a:r>
            <a:r>
              <a:rPr lang="en-GB" dirty="0"/>
              <a:t> Case 2014</a:t>
            </a:r>
          </a:p>
        </p:txBody>
      </p:sp>
    </p:spTree>
    <p:extLst>
      <p:ext uri="{BB962C8B-B14F-4D97-AF65-F5344CB8AC3E}">
        <p14:creationId xmlns:p14="http://schemas.microsoft.com/office/powerpoint/2010/main" val="283709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2EC5-AC3C-C32C-658B-BA71D113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DAC74DCB-0F2F-37F9-012B-68F8E783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493213-551E-C370-ACD1-CCB8FB99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COVID pandemic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BC05B-9C7B-6178-674A-4A3AF4503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2020</a:t>
            </a:r>
          </a:p>
          <a:p>
            <a:pPr algn="ctr"/>
            <a:r>
              <a:rPr lang="en-GB" dirty="0"/>
              <a:t>FiY1 (foundation interim year 1) doctors</a:t>
            </a:r>
          </a:p>
        </p:txBody>
      </p:sp>
    </p:spTree>
    <p:extLst>
      <p:ext uri="{BB962C8B-B14F-4D97-AF65-F5344CB8AC3E}">
        <p14:creationId xmlns:p14="http://schemas.microsoft.com/office/powerpoint/2010/main" val="137368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BB8F4-6B2A-A917-A24B-3438622EA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2D3AA499-8F56-D139-7B1A-6207F218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7AE789-F293-FE43-7ED9-11CFCC42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Algorithms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284FA-1DEE-C45C-532A-90BF806D0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Meritocratic or Greedy?</a:t>
            </a:r>
          </a:p>
          <a:p>
            <a:pPr algn="ctr"/>
            <a:r>
              <a:rPr lang="en-GB" dirty="0"/>
              <a:t>Preferences and Ranking*</a:t>
            </a:r>
          </a:p>
        </p:txBody>
      </p:sp>
    </p:spTree>
    <p:extLst>
      <p:ext uri="{BB962C8B-B14F-4D97-AF65-F5344CB8AC3E}">
        <p14:creationId xmlns:p14="http://schemas.microsoft.com/office/powerpoint/2010/main" val="8242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714B-9D32-7EB3-7C13-6EE3E50C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00DB7525-36C3-1355-F28E-34E57AA3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91B2CE-3269-82B3-3517-2F84FDC8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Preference Informed Allocation,</a:t>
            </a:r>
            <a:br>
              <a:rPr lang="en-GB" dirty="0"/>
            </a:br>
            <a:r>
              <a:rPr lang="en-GB" dirty="0"/>
              <a:t>Computer Generated Ranking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9F4CE-32D9-DF1A-C14C-79FBB2E86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DEMEC 2021</a:t>
            </a:r>
          </a:p>
          <a:p>
            <a:pPr algn="ctr"/>
            <a:r>
              <a:rPr lang="en-GB" dirty="0"/>
              <a:t>Stakeholder Engagement 2023</a:t>
            </a:r>
          </a:p>
          <a:p>
            <a:pPr algn="ctr"/>
            <a:r>
              <a:rPr lang="en-GB" dirty="0"/>
              <a:t>FP2024</a:t>
            </a:r>
          </a:p>
        </p:txBody>
      </p:sp>
    </p:spTree>
    <p:extLst>
      <p:ext uri="{BB962C8B-B14F-4D97-AF65-F5344CB8AC3E}">
        <p14:creationId xmlns:p14="http://schemas.microsoft.com/office/powerpoint/2010/main" val="275969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0D619-7764-45B1-EDC0-D8950C3D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72C19066-5FA2-5A40-A3D6-1CBBAE79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522FA81-4134-74D7-AC66-D9FA674A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English Language Proficiency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6B2ED-A0E7-8B68-D43A-F2E761526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Dean’s Statement*</a:t>
            </a:r>
          </a:p>
          <a:p>
            <a:pPr algn="ctr"/>
            <a:r>
              <a:rPr lang="en-GB" dirty="0"/>
              <a:t>IELTS and OET*</a:t>
            </a:r>
          </a:p>
        </p:txBody>
      </p:sp>
    </p:spTree>
    <p:extLst>
      <p:ext uri="{BB962C8B-B14F-4D97-AF65-F5344CB8AC3E}">
        <p14:creationId xmlns:p14="http://schemas.microsoft.com/office/powerpoint/2010/main" val="117316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6D33-805A-7A73-745E-DEEA69AFA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CB9D7BAD-2C6D-5928-401A-06F0F579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410FF5-7736-2B5D-5F82-458E4F47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Unintended consequences*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48B37-4E04-0019-8F88-4B2741862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Always expect the unexpected</a:t>
            </a:r>
          </a:p>
        </p:txBody>
      </p:sp>
    </p:spTree>
    <p:extLst>
      <p:ext uri="{BB962C8B-B14F-4D97-AF65-F5344CB8AC3E}">
        <p14:creationId xmlns:p14="http://schemas.microsoft.com/office/powerpoint/2010/main" val="277405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260C-1240-A8C3-9CCB-3080B3C15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F9610CC1-29A1-0515-3044-8A706748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CE7B79-E88E-93E4-C2D4-2D4AA153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Numbers*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81D6D-87BE-E2E2-A255-21685AF2E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Oversubscribed and Undersubscribed</a:t>
            </a:r>
          </a:p>
        </p:txBody>
      </p:sp>
    </p:spTree>
    <p:extLst>
      <p:ext uri="{BB962C8B-B14F-4D97-AF65-F5344CB8AC3E}">
        <p14:creationId xmlns:p14="http://schemas.microsoft.com/office/powerpoint/2010/main" val="339271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A5676-A6E1-0A2A-8EA3-8C7C7081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FDAB4-B933-4020-F72D-D2DF31B7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28452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Applicant and post numbers</a:t>
            </a:r>
            <a:br>
              <a:rPr lang="en-GB" dirty="0"/>
            </a:br>
            <a:r>
              <a:rPr lang="en-GB" dirty="0"/>
              <a:t>by foundation schools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85676-BEBC-9BE0-7DB9-0B128A371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First preference numbers</a:t>
            </a:r>
          </a:p>
        </p:txBody>
      </p:sp>
      <p:pic>
        <p:nvPicPr>
          <p:cNvPr id="1026" name="Picture 2" descr="Primary UK Wall Map Political">
            <a:extLst>
              <a:ext uri="{FF2B5EF4-FFF2-40B4-BE49-F238E27FC236}">
                <a16:creationId xmlns:a16="http://schemas.microsoft.com/office/drawing/2014/main" id="{4B65B681-4BC7-18A7-4011-1E03266DA4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390" y="2495969"/>
            <a:ext cx="260763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0B9FC1-2A72-F49B-27B2-D22B64D4C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Foundation school numbers</a:t>
            </a:r>
          </a:p>
        </p:txBody>
      </p:sp>
      <p:pic>
        <p:nvPicPr>
          <p:cNvPr id="4" name="Picture 2" descr="Primary UK Wall Map Political">
            <a:extLst>
              <a:ext uri="{FF2B5EF4-FFF2-40B4-BE49-F238E27FC236}">
                <a16:creationId xmlns:a16="http://schemas.microsoft.com/office/drawing/2014/main" id="{E0AAF954-C6B5-B959-ECAE-96B028A6D90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9977" y="2505075"/>
            <a:ext cx="260763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9DABE11-E778-2A5B-262B-BAA27E10DC09}"/>
              </a:ext>
            </a:extLst>
          </p:cNvPr>
          <p:cNvSpPr/>
          <p:nvPr/>
        </p:nvSpPr>
        <p:spPr>
          <a:xfrm>
            <a:off x="3334615" y="5393232"/>
            <a:ext cx="266400" cy="2664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42F0240-4A34-737D-E694-00AD58F2EFFF}"/>
              </a:ext>
            </a:extLst>
          </p:cNvPr>
          <p:cNvSpPr/>
          <p:nvPr/>
        </p:nvSpPr>
        <p:spPr>
          <a:xfrm>
            <a:off x="3222160" y="4459904"/>
            <a:ext cx="532800" cy="5328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8C2D4567-830F-7DFB-A88F-C9D1A00E4D86}"/>
              </a:ext>
            </a:extLst>
          </p:cNvPr>
          <p:cNvSpPr/>
          <p:nvPr/>
        </p:nvSpPr>
        <p:spPr>
          <a:xfrm>
            <a:off x="3757470" y="4143202"/>
            <a:ext cx="162000" cy="162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65A6651-C1A6-0D87-264E-738FC173669A}"/>
              </a:ext>
            </a:extLst>
          </p:cNvPr>
          <p:cNvSpPr/>
          <p:nvPr/>
        </p:nvSpPr>
        <p:spPr>
          <a:xfrm>
            <a:off x="3129768" y="5172250"/>
            <a:ext cx="212400" cy="21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E2563192-865B-2316-A708-619706DC055E}"/>
              </a:ext>
            </a:extLst>
          </p:cNvPr>
          <p:cNvSpPr/>
          <p:nvPr/>
        </p:nvSpPr>
        <p:spPr>
          <a:xfrm>
            <a:off x="3530320" y="4851850"/>
            <a:ext cx="1065600" cy="10656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57563555-F5FC-71ED-21BD-08156E378D01}"/>
              </a:ext>
            </a:extLst>
          </p:cNvPr>
          <p:cNvSpPr/>
          <p:nvPr/>
        </p:nvSpPr>
        <p:spPr>
          <a:xfrm>
            <a:off x="2549449" y="4134202"/>
            <a:ext cx="90000" cy="900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ECD53221-3FD1-DB25-6364-35C4CA61064E}"/>
              </a:ext>
            </a:extLst>
          </p:cNvPr>
          <p:cNvSpPr/>
          <p:nvPr/>
        </p:nvSpPr>
        <p:spPr>
          <a:xfrm>
            <a:off x="3016450" y="3477789"/>
            <a:ext cx="367200" cy="36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C751CF0-2FD2-9731-C5A1-CEB25234DA27}"/>
              </a:ext>
            </a:extLst>
          </p:cNvPr>
          <p:cNvSpPr/>
          <p:nvPr/>
        </p:nvSpPr>
        <p:spPr>
          <a:xfrm>
            <a:off x="9056383" y="4143202"/>
            <a:ext cx="169200" cy="169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60E91AA-B161-B6B2-67C7-13F05AD2EE72}"/>
              </a:ext>
            </a:extLst>
          </p:cNvPr>
          <p:cNvSpPr/>
          <p:nvPr/>
        </p:nvSpPr>
        <p:spPr>
          <a:xfrm>
            <a:off x="8714280" y="4541758"/>
            <a:ext cx="363600" cy="3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1A5680B-2297-7665-AF3F-03A851F2CD0E}"/>
              </a:ext>
            </a:extLst>
          </p:cNvPr>
          <p:cNvSpPr/>
          <p:nvPr/>
        </p:nvSpPr>
        <p:spPr>
          <a:xfrm>
            <a:off x="9051848" y="5037953"/>
            <a:ext cx="90000" cy="90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A8D9727-3D30-37DC-6055-6F810E772A03}"/>
              </a:ext>
            </a:extLst>
          </p:cNvPr>
          <p:cNvSpPr/>
          <p:nvPr/>
        </p:nvSpPr>
        <p:spPr>
          <a:xfrm>
            <a:off x="9512672" y="4923390"/>
            <a:ext cx="306000" cy="3060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6C92350-9854-C1F4-4F6B-1471091C618F}"/>
              </a:ext>
            </a:extLst>
          </p:cNvPr>
          <p:cNvSpPr/>
          <p:nvPr/>
        </p:nvSpPr>
        <p:spPr>
          <a:xfrm>
            <a:off x="9190695" y="5225613"/>
            <a:ext cx="399600" cy="399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A6AA67C-DB60-9029-ECE3-17BB51B3018F}"/>
              </a:ext>
            </a:extLst>
          </p:cNvPr>
          <p:cNvSpPr/>
          <p:nvPr/>
        </p:nvSpPr>
        <p:spPr>
          <a:xfrm>
            <a:off x="9072583" y="5635315"/>
            <a:ext cx="136800" cy="1368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82AC2CB-AAA0-4FD0-695E-D18DE30F1131}"/>
              </a:ext>
            </a:extLst>
          </p:cNvPr>
          <p:cNvSpPr/>
          <p:nvPr/>
        </p:nvSpPr>
        <p:spPr>
          <a:xfrm>
            <a:off x="8300937" y="5816252"/>
            <a:ext cx="100800" cy="100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E9AFA43-2D52-9D72-1441-864A35A7782C}"/>
              </a:ext>
            </a:extLst>
          </p:cNvPr>
          <p:cNvSpPr/>
          <p:nvPr/>
        </p:nvSpPr>
        <p:spPr>
          <a:xfrm>
            <a:off x="8459337" y="5177232"/>
            <a:ext cx="162000" cy="162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06434111-4E7B-FEFF-D81E-B218E35ACF61}"/>
              </a:ext>
            </a:extLst>
          </p:cNvPr>
          <p:cNvSpPr/>
          <p:nvPr/>
        </p:nvSpPr>
        <p:spPr>
          <a:xfrm>
            <a:off x="8351337" y="3502006"/>
            <a:ext cx="320400" cy="3204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BEF4D5C4-6144-7FC8-1E81-6944C65A95EE}"/>
              </a:ext>
            </a:extLst>
          </p:cNvPr>
          <p:cNvSpPr/>
          <p:nvPr/>
        </p:nvSpPr>
        <p:spPr>
          <a:xfrm>
            <a:off x="7889670" y="4134202"/>
            <a:ext cx="104400" cy="104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D4C279A6-D8FB-F480-67D8-F136C3653D9D}"/>
              </a:ext>
            </a:extLst>
          </p:cNvPr>
          <p:cNvSpPr/>
          <p:nvPr/>
        </p:nvSpPr>
        <p:spPr>
          <a:xfrm>
            <a:off x="3628271" y="4360300"/>
            <a:ext cx="230400" cy="230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262A932-20D1-F9C2-198D-B36CC1F84A3E}"/>
              </a:ext>
            </a:extLst>
          </p:cNvPr>
          <p:cNvSpPr/>
          <p:nvPr/>
        </p:nvSpPr>
        <p:spPr>
          <a:xfrm>
            <a:off x="3557815" y="5212330"/>
            <a:ext cx="43200" cy="43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CECD9814-A5A3-63A9-7C09-0A909C9C18B4}"/>
              </a:ext>
            </a:extLst>
          </p:cNvPr>
          <p:cNvSpPr/>
          <p:nvPr/>
        </p:nvSpPr>
        <p:spPr>
          <a:xfrm>
            <a:off x="3579415" y="4806966"/>
            <a:ext cx="61200" cy="61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433B991C-D38E-D63D-2C2A-11B1C8305E98}"/>
              </a:ext>
            </a:extLst>
          </p:cNvPr>
          <p:cNvSpPr/>
          <p:nvPr/>
        </p:nvSpPr>
        <p:spPr>
          <a:xfrm>
            <a:off x="4189778" y="5585790"/>
            <a:ext cx="154800" cy="1548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1FCFD43-4894-6061-2A97-1BA5E804513A}"/>
              </a:ext>
            </a:extLst>
          </p:cNvPr>
          <p:cNvSpPr/>
          <p:nvPr/>
        </p:nvSpPr>
        <p:spPr>
          <a:xfrm>
            <a:off x="3657060" y="5266286"/>
            <a:ext cx="205200" cy="205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FCFB86F7-B8E7-0150-FE29-AC6CD7C82DF9}"/>
              </a:ext>
            </a:extLst>
          </p:cNvPr>
          <p:cNvSpPr/>
          <p:nvPr/>
        </p:nvSpPr>
        <p:spPr>
          <a:xfrm>
            <a:off x="2978650" y="5816252"/>
            <a:ext cx="75600" cy="75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A923D7E-353A-C7D4-A3A3-B017C823CACC}"/>
              </a:ext>
            </a:extLst>
          </p:cNvPr>
          <p:cNvSpPr/>
          <p:nvPr/>
        </p:nvSpPr>
        <p:spPr>
          <a:xfrm>
            <a:off x="4234703" y="5070092"/>
            <a:ext cx="172800" cy="1728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Flowchart: Connector 1023">
            <a:extLst>
              <a:ext uri="{FF2B5EF4-FFF2-40B4-BE49-F238E27FC236}">
                <a16:creationId xmlns:a16="http://schemas.microsoft.com/office/drawing/2014/main" id="{EA6A440A-27D5-8FD2-81C0-C85C91061A15}"/>
              </a:ext>
            </a:extLst>
          </p:cNvPr>
          <p:cNvSpPr/>
          <p:nvPr/>
        </p:nvSpPr>
        <p:spPr>
          <a:xfrm>
            <a:off x="8990112" y="4313813"/>
            <a:ext cx="266400" cy="2664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Flowchart: Connector 1024">
            <a:extLst>
              <a:ext uri="{FF2B5EF4-FFF2-40B4-BE49-F238E27FC236}">
                <a16:creationId xmlns:a16="http://schemas.microsoft.com/office/drawing/2014/main" id="{41036FB4-AFB4-327C-87A9-4238937A28FA}"/>
              </a:ext>
            </a:extLst>
          </p:cNvPr>
          <p:cNvSpPr/>
          <p:nvPr/>
        </p:nvSpPr>
        <p:spPr>
          <a:xfrm>
            <a:off x="8884349" y="4832777"/>
            <a:ext cx="136800" cy="136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7" name="Flowchart: Connector 1026">
            <a:extLst>
              <a:ext uri="{FF2B5EF4-FFF2-40B4-BE49-F238E27FC236}">
                <a16:creationId xmlns:a16="http://schemas.microsoft.com/office/drawing/2014/main" id="{0931A360-98D4-EB60-CDE8-D90F6F49B445}"/>
              </a:ext>
            </a:extLst>
          </p:cNvPr>
          <p:cNvSpPr/>
          <p:nvPr/>
        </p:nvSpPr>
        <p:spPr>
          <a:xfrm>
            <a:off x="8884349" y="5161077"/>
            <a:ext cx="86400" cy="86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Flowchart: Connector 1027">
            <a:extLst>
              <a:ext uri="{FF2B5EF4-FFF2-40B4-BE49-F238E27FC236}">
                <a16:creationId xmlns:a16="http://schemas.microsoft.com/office/drawing/2014/main" id="{76A69B59-C5CB-B53F-66C6-79EFE8FD6237}"/>
              </a:ext>
            </a:extLst>
          </p:cNvPr>
          <p:cNvSpPr/>
          <p:nvPr/>
        </p:nvSpPr>
        <p:spPr>
          <a:xfrm>
            <a:off x="8797195" y="5389632"/>
            <a:ext cx="136800" cy="1368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Flowchart: Connector 1028">
            <a:extLst>
              <a:ext uri="{FF2B5EF4-FFF2-40B4-BE49-F238E27FC236}">
                <a16:creationId xmlns:a16="http://schemas.microsoft.com/office/drawing/2014/main" id="{DCA84B2E-AF01-6420-6556-FFC797547DD5}"/>
              </a:ext>
            </a:extLst>
          </p:cNvPr>
          <p:cNvSpPr/>
          <p:nvPr/>
        </p:nvSpPr>
        <p:spPr>
          <a:xfrm>
            <a:off x="9503353" y="5517390"/>
            <a:ext cx="223200" cy="2232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0" name="Flowchart: Connector 1029">
            <a:extLst>
              <a:ext uri="{FF2B5EF4-FFF2-40B4-BE49-F238E27FC236}">
                <a16:creationId xmlns:a16="http://schemas.microsoft.com/office/drawing/2014/main" id="{1F620E6C-0050-F1DC-CAFB-2C76126D38DF}"/>
              </a:ext>
            </a:extLst>
          </p:cNvPr>
          <p:cNvSpPr/>
          <p:nvPr/>
        </p:nvSpPr>
        <p:spPr>
          <a:xfrm>
            <a:off x="9069312" y="5289586"/>
            <a:ext cx="108000" cy="108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75A77F22-C156-8986-A6F7-6447A715C804}"/>
              </a:ext>
            </a:extLst>
          </p:cNvPr>
          <p:cNvSpPr/>
          <p:nvPr/>
        </p:nvSpPr>
        <p:spPr>
          <a:xfrm>
            <a:off x="3743471" y="5677652"/>
            <a:ext cx="82800" cy="828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EB3C1ACF-94A4-85F6-99F9-1497E89C1471}"/>
              </a:ext>
            </a:extLst>
          </p:cNvPr>
          <p:cNvSpPr/>
          <p:nvPr/>
        </p:nvSpPr>
        <p:spPr>
          <a:xfrm>
            <a:off x="3640615" y="4993670"/>
            <a:ext cx="133200" cy="133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1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0ECB04C2-8D07-811E-6AF4-FD9EBF4B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8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C92FB-0AF9-AAB0-D339-13CC697C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081F16B7-DF2F-D72A-5C0E-2766063D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CA9806-1C0B-F3F5-B1DE-44CB92AB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If you play a game, expect to win or lose….or draw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DCDD3-83B7-90CF-0AC9-6C1BCE7C3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A competitive nature</a:t>
            </a:r>
          </a:p>
        </p:txBody>
      </p:sp>
    </p:spTree>
    <p:extLst>
      <p:ext uri="{BB962C8B-B14F-4D97-AF65-F5344CB8AC3E}">
        <p14:creationId xmlns:p14="http://schemas.microsoft.com/office/powerpoint/2010/main" val="4073180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4D630B-88C6-B934-C0BB-0894280C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33841E-4A30-CCAB-EFA6-2CE08190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The Future Programme</a:t>
            </a:r>
            <a:br>
              <a:rPr lang="en-US" sz="3100"/>
            </a:br>
            <a:r>
              <a:rPr lang="en-US" sz="3100"/>
              <a:t>What happens next?</a:t>
            </a:r>
          </a:p>
        </p:txBody>
      </p:sp>
      <p:pic>
        <p:nvPicPr>
          <p:cNvPr id="6" name="Content Placeholder 5" descr="A person wearing a face shield&#10;&#10;AI-generated content may be incorrect.">
            <a:extLst>
              <a:ext uri="{FF2B5EF4-FFF2-40B4-BE49-F238E27FC236}">
                <a16:creationId xmlns:a16="http://schemas.microsoft.com/office/drawing/2014/main" id="{42A95EF5-0095-79E4-8C62-D4C27D7BE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94" y="320040"/>
            <a:ext cx="2921508" cy="3895344"/>
          </a:xfrm>
          <a:prstGeom prst="rect">
            <a:avLst/>
          </a:prstGeom>
        </p:spPr>
      </p:pic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2C02C2AE-1105-1680-6635-FA263C0B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983413"/>
            <a:ext cx="5614416" cy="25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5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8D9E42A0-2F85-C73C-CD9F-FB66D10A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26833B8-356C-2062-3912-F87BBAD4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20 years of the Foundation Programme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B8EB30-7D80-C5CB-0596-90363814A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MMC 2003</a:t>
            </a:r>
          </a:p>
        </p:txBody>
      </p:sp>
    </p:spTree>
    <p:extLst>
      <p:ext uri="{BB962C8B-B14F-4D97-AF65-F5344CB8AC3E}">
        <p14:creationId xmlns:p14="http://schemas.microsoft.com/office/powerpoint/2010/main" val="118044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F501F-0C8F-FD57-E996-78D887B82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D5968A71-2FB0-85EB-5A02-B5A65326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283025-A60A-DE0D-1CC5-0A96CBDF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FPAS and MTAS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6EA8-BB2C-D503-1A1D-0D2CD4881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14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30D8E-C37A-5143-5CC0-7A508E3F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3DBCDD89-3478-9ACB-EF90-1F58838D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DF5A00-21D2-B52C-5382-F73160FE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Teaching, Old Dogs, New Tricks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72BE9-902B-FA77-E583-CD7B5DBF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TY 2003</a:t>
            </a:r>
          </a:p>
        </p:txBody>
      </p:sp>
      <p:pic>
        <p:nvPicPr>
          <p:cNvPr id="8" name="Content Placeholder 7" descr="A close-up of a doctor's name tag&#10;&#10;AI-generated content may be incorrect.">
            <a:extLst>
              <a:ext uri="{FF2B5EF4-FFF2-40B4-BE49-F238E27FC236}">
                <a16:creationId xmlns:a16="http://schemas.microsoft.com/office/drawing/2014/main" id="{38810D2B-BCA4-51AE-CB3E-363A8A2F82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92360"/>
            <a:ext cx="5157787" cy="331001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6757D1-6714-8E20-EE12-6D061B79A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MM 2004</a:t>
            </a:r>
          </a:p>
        </p:txBody>
      </p:sp>
      <p:pic>
        <p:nvPicPr>
          <p:cNvPr id="9" name="Content Placeholder 8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96C55823-DE35-C7D1-CCE3-4C82F4C40C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97" y="2505075"/>
            <a:ext cx="2097794" cy="3684588"/>
          </a:xfrm>
        </p:spPr>
      </p:pic>
    </p:spTree>
    <p:extLst>
      <p:ext uri="{BB962C8B-B14F-4D97-AF65-F5344CB8AC3E}">
        <p14:creationId xmlns:p14="http://schemas.microsoft.com/office/powerpoint/2010/main" val="8675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FFB0-8155-E09F-6614-7F26C7FFF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5616DB2A-EA3D-1BA8-EAE9-F632773F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738986B-A2F3-E348-2955-962447BE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Lessons learnt: Themes</a:t>
            </a:r>
          </a:p>
        </p:txBody>
      </p:sp>
    </p:spTree>
    <p:extLst>
      <p:ext uri="{BB962C8B-B14F-4D97-AF65-F5344CB8AC3E}">
        <p14:creationId xmlns:p14="http://schemas.microsoft.com/office/powerpoint/2010/main" val="98207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B6412-06F3-E23F-6653-95D3EF45B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638F2DA4-FB7D-F028-980A-2FB372F7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B5C222-EEC2-E4C1-7296-9A441FF0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Days and Times*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E555C-B244-F4D2-9537-B9F4F4D61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29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22941-B48A-1926-553B-1FC5EE31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34FFFB42-DEF1-237A-4EF6-09E1AFE1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C4B26D-211A-6A13-CC60-CB140325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White Space Questions*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B9EF8-270D-4278-0640-BF54CA944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Academic and Non-Academic Achievement, and the Matrix</a:t>
            </a:r>
          </a:p>
        </p:txBody>
      </p:sp>
    </p:spTree>
    <p:extLst>
      <p:ext uri="{BB962C8B-B14F-4D97-AF65-F5344CB8AC3E}">
        <p14:creationId xmlns:p14="http://schemas.microsoft.com/office/powerpoint/2010/main" val="312765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1FD99-6B90-F371-B3CE-B306C4999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B703B4BD-8112-CDD1-4CF5-3AE6CC87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0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8BACF4-13EA-D39F-8238-464617BF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Prizes, Presentations, Publications*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8097-50BD-8A39-1C94-E77DFBE32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And Additional Degrees*</a:t>
            </a:r>
          </a:p>
          <a:p>
            <a:pPr algn="ctr"/>
            <a:r>
              <a:rPr lang="en-GB" dirty="0"/>
              <a:t>Verification Day</a:t>
            </a:r>
          </a:p>
        </p:txBody>
      </p:sp>
    </p:spTree>
    <p:extLst>
      <p:ext uri="{BB962C8B-B14F-4D97-AF65-F5344CB8AC3E}">
        <p14:creationId xmlns:p14="http://schemas.microsoft.com/office/powerpoint/2010/main" val="202128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4de4b5-bb9a-49ca-9a96-bebc32b577e7">
      <Terms xmlns="http://schemas.microsoft.com/office/infopath/2007/PartnerControls"/>
    </lcf76f155ced4ddcb4097134ff3c332f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</documentManagement>
</p:properties>
</file>

<file path=customXml/itemProps1.xml><?xml version="1.0" encoding="utf-8"?>
<ds:datastoreItem xmlns:ds="http://schemas.openxmlformats.org/officeDocument/2006/customXml" ds:itemID="{9F9B17C4-9C6E-4F62-9ED4-16BA6421D84E}"/>
</file>

<file path=customXml/itemProps2.xml><?xml version="1.0" encoding="utf-8"?>
<ds:datastoreItem xmlns:ds="http://schemas.openxmlformats.org/officeDocument/2006/customXml" ds:itemID="{E89D083B-ED7E-4F0F-A6AE-FC171F3AEAEE}"/>
</file>

<file path=customXml/itemProps3.xml><?xml version="1.0" encoding="utf-8"?>
<ds:datastoreItem xmlns:ds="http://schemas.openxmlformats.org/officeDocument/2006/customXml" ds:itemID="{7B8EF41F-AEF7-48FF-BF98-D3D6ED12FB12}"/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239</Words>
  <Application>Microsoft Office PowerPoint</Application>
  <PresentationFormat>Widescreen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Modernising Medical Recruitment</vt:lpstr>
      <vt:lpstr>Unintended consequences*</vt:lpstr>
      <vt:lpstr>20 years of the Foundation Programme</vt:lpstr>
      <vt:lpstr>FPAS and MTAS</vt:lpstr>
      <vt:lpstr>Teaching, Old Dogs, New Tricks</vt:lpstr>
      <vt:lpstr>Lessons learnt: Themes</vt:lpstr>
      <vt:lpstr>Days and Times*</vt:lpstr>
      <vt:lpstr>White Space Questions*</vt:lpstr>
      <vt:lpstr>Prizes, Presentations, Publications*</vt:lpstr>
      <vt:lpstr>Improving Selection to the Foundation Programme</vt:lpstr>
      <vt:lpstr>Situational Judgement Test*</vt:lpstr>
      <vt:lpstr>Foundation Programme Review</vt:lpstr>
      <vt:lpstr>‘Special’ Foundation Programmes</vt:lpstr>
      <vt:lpstr>Special Circumstances, Pre-Allocation and IFST</vt:lpstr>
      <vt:lpstr>F2 Standalone Recruitment*</vt:lpstr>
      <vt:lpstr>COVID pandemic</vt:lpstr>
      <vt:lpstr>Algorithms</vt:lpstr>
      <vt:lpstr>Preference Informed Allocation, Computer Generated Ranking</vt:lpstr>
      <vt:lpstr>English Language Proficiency</vt:lpstr>
      <vt:lpstr>Numbers*</vt:lpstr>
      <vt:lpstr>Applicant and post numbers by foundation schools</vt:lpstr>
      <vt:lpstr>If you play a game, expect to win or lose….or draw</vt:lpstr>
      <vt:lpstr>The Future Programme What happens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Yapp (HEIW)</dc:creator>
  <cp:lastModifiedBy>Thomas Yapp (HEIW)</cp:lastModifiedBy>
  <cp:revision>2</cp:revision>
  <dcterms:created xsi:type="dcterms:W3CDTF">2025-03-22T16:34:59Z</dcterms:created>
  <dcterms:modified xsi:type="dcterms:W3CDTF">2025-09-15T14:25:34Z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</Properties>
</file>