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323" r:id="rId6"/>
    <p:sldId id="325" r:id="rId7"/>
    <p:sldId id="324" r:id="rId8"/>
    <p:sldId id="330" r:id="rId9"/>
    <p:sldId id="328" r:id="rId10"/>
    <p:sldId id="327" r:id="rId11"/>
    <p:sldId id="32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a Varnai" initials="KV" lastIdx="1" clrIdx="0">
    <p:extLst>
      <p:ext uri="{19B8F6BF-5375-455C-9EA6-DF929625EA0E}">
        <p15:presenceInfo xmlns:p15="http://schemas.microsoft.com/office/powerpoint/2012/main" userId="S-1-5-21-2346930433-1463584762-370273506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4F81BD"/>
    <a:srgbClr val="AD4191"/>
    <a:srgbClr val="A3A0A0"/>
    <a:srgbClr val="B5BE0E"/>
    <a:srgbClr val="8CB7E3"/>
    <a:srgbClr val="CBD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B5798-3BED-D3AE-4983-1C8FCC8460D1}" v="1" dt="2025-07-30T13:29:47.575"/>
    <p1510:client id="{C1FBB7B9-E984-C002-256A-E11F2EFF7E46}" v="1" dt="2025-07-30T13:31:14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, Tamika (FOUNDATION PROGRAMME)" userId="S::tamika.john1@nhs.net::57ad5db9-f815-4cd3-bba6-582606229c6d" providerId="AD" clId="Web-{C1FBB7B9-E984-C002-256A-E11F2EFF7E46}"/>
    <pc:docChg chg="modSld">
      <pc:chgData name="JOHN, Tamika (FOUNDATION PROGRAMME)" userId="S::tamika.john1@nhs.net::57ad5db9-f815-4cd3-bba6-582606229c6d" providerId="AD" clId="Web-{C1FBB7B9-E984-C002-256A-E11F2EFF7E46}" dt="2025-07-30T13:31:14.706" v="0"/>
      <pc:docMkLst>
        <pc:docMk/>
      </pc:docMkLst>
      <pc:sldChg chg="delSp">
        <pc:chgData name="JOHN, Tamika (FOUNDATION PROGRAMME)" userId="S::tamika.john1@nhs.net::57ad5db9-f815-4cd3-bba6-582606229c6d" providerId="AD" clId="Web-{C1FBB7B9-E984-C002-256A-E11F2EFF7E46}" dt="2025-07-30T13:31:14.706" v="0"/>
        <pc:sldMkLst>
          <pc:docMk/>
          <pc:sldMk cId="2417424294" sldId="256"/>
        </pc:sldMkLst>
        <pc:grpChg chg="del">
          <ac:chgData name="JOHN, Tamika (FOUNDATION PROGRAMME)" userId="S::tamika.john1@nhs.net::57ad5db9-f815-4cd3-bba6-582606229c6d" providerId="AD" clId="Web-{C1FBB7B9-E984-C002-256A-E11F2EFF7E46}" dt="2025-07-30T13:31:14.706" v="0"/>
          <ac:grpSpMkLst>
            <pc:docMk/>
            <pc:sldMk cId="2417424294" sldId="256"/>
            <ac:grpSpMk id="6" creationId="{00000000-0000-0000-0000-000000000000}"/>
          </ac:grpSpMkLst>
        </pc:grpChg>
      </pc:sldChg>
    </pc:docChg>
  </pc:docChgLst>
  <pc:docChgLst>
    <pc:chgData name="JOHN, Tamika (FOUNDATION PROGRAMME)" userId="S::tamika.john1@nhs.net::57ad5db9-f815-4cd3-bba6-582606229c6d" providerId="AD" clId="Web-{1EAB5798-3BED-D3AE-4983-1C8FCC8460D1}"/>
    <pc:docChg chg="delSld">
      <pc:chgData name="JOHN, Tamika (FOUNDATION PROGRAMME)" userId="S::tamika.john1@nhs.net::57ad5db9-f815-4cd3-bba6-582606229c6d" providerId="AD" clId="Web-{1EAB5798-3BED-D3AE-4983-1C8FCC8460D1}" dt="2025-07-30T13:29:47.575" v="0"/>
      <pc:docMkLst>
        <pc:docMk/>
      </pc:docMkLst>
      <pc:sldChg chg="del">
        <pc:chgData name="JOHN, Tamika (FOUNDATION PROGRAMME)" userId="S::tamika.john1@nhs.net::57ad5db9-f815-4cd3-bba6-582606229c6d" providerId="AD" clId="Web-{1EAB5798-3BED-D3AE-4983-1C8FCC8460D1}" dt="2025-07-30T13:29:47.575" v="0"/>
        <pc:sldMkLst>
          <pc:docMk/>
          <pc:sldMk cId="4276088387" sldId="33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06E2B0-62AF-4D9A-9CAC-E2E2CE0C2A6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872FE2-B354-40EE-92E4-E066E036375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Research</a:t>
          </a:r>
        </a:p>
      </dgm:t>
    </dgm:pt>
    <dgm:pt modelId="{7F02DF5D-25BD-4DC8-9038-4879C30A276A}" type="parTrans" cxnId="{2F7055E6-B1AA-4857-A2D5-D956CFA4242B}">
      <dgm:prSet/>
      <dgm:spPr/>
      <dgm:t>
        <a:bodyPr/>
        <a:lstStyle/>
        <a:p>
          <a:endParaRPr lang="en-US"/>
        </a:p>
      </dgm:t>
    </dgm:pt>
    <dgm:pt modelId="{8EE50293-B75F-47E1-A752-560429954A25}" type="sibTrans" cxnId="{2F7055E6-B1AA-4857-A2D5-D956CFA4242B}">
      <dgm:prSet/>
      <dgm:spPr/>
      <dgm:t>
        <a:bodyPr/>
        <a:lstStyle/>
        <a:p>
          <a:endParaRPr lang="en-US"/>
        </a:p>
      </dgm:t>
    </dgm:pt>
    <dgm:pt modelId="{890B5DAF-5163-4621-A5D3-2E98AE3795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Project</a:t>
          </a:r>
        </a:p>
        <a:p>
          <a:pPr>
            <a:lnSpc>
              <a:spcPct val="100000"/>
            </a:lnSpc>
          </a:pPr>
          <a:r>
            <a:rPr lang="en-US"/>
            <a:t>Ethical approval</a:t>
          </a:r>
        </a:p>
        <a:p>
          <a:pPr>
            <a:lnSpc>
              <a:spcPct val="100000"/>
            </a:lnSpc>
          </a:pPr>
          <a:r>
            <a:rPr lang="en-US"/>
            <a:t>Grant writing</a:t>
          </a:r>
        </a:p>
        <a:p>
          <a:pPr>
            <a:lnSpc>
              <a:spcPct val="100000"/>
            </a:lnSpc>
          </a:pPr>
          <a:r>
            <a:rPr lang="en-US"/>
            <a:t>Publication</a:t>
          </a:r>
        </a:p>
        <a:p>
          <a:pPr>
            <a:lnSpc>
              <a:spcPct val="100000"/>
            </a:lnSpc>
          </a:pPr>
          <a:r>
            <a:rPr lang="en-US"/>
            <a:t>Presentation/ prizes</a:t>
          </a:r>
        </a:p>
      </dgm:t>
    </dgm:pt>
    <dgm:pt modelId="{45BB6A77-5FD0-43AA-94CC-EB7CFD1B240E}" type="parTrans" cxnId="{BB4A5928-7FAC-41A3-9D4D-E832FD5CCCF9}">
      <dgm:prSet/>
      <dgm:spPr/>
      <dgm:t>
        <a:bodyPr/>
        <a:lstStyle/>
        <a:p>
          <a:endParaRPr lang="en-US"/>
        </a:p>
      </dgm:t>
    </dgm:pt>
    <dgm:pt modelId="{164DAF0C-A501-4DC5-B085-EE7EA4170EB7}" type="sibTrans" cxnId="{BB4A5928-7FAC-41A3-9D4D-E832FD5CCCF9}">
      <dgm:prSet/>
      <dgm:spPr/>
      <dgm:t>
        <a:bodyPr/>
        <a:lstStyle/>
        <a:p>
          <a:endParaRPr lang="en-US"/>
        </a:p>
      </dgm:t>
    </dgm:pt>
    <dgm:pt modelId="{BAA522AE-DACA-414B-8783-6000BAA9D0D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Education</a:t>
          </a:r>
        </a:p>
      </dgm:t>
    </dgm:pt>
    <dgm:pt modelId="{F4786373-1D2A-4BB8-BA9F-E0D4FE587BDE}" type="parTrans" cxnId="{BE2386ED-6BF6-42D4-BAF3-DBAC528E5568}">
      <dgm:prSet/>
      <dgm:spPr/>
      <dgm:t>
        <a:bodyPr/>
        <a:lstStyle/>
        <a:p>
          <a:endParaRPr lang="en-US"/>
        </a:p>
      </dgm:t>
    </dgm:pt>
    <dgm:pt modelId="{FCFCD654-2B06-49A8-A2C8-99F61D08383E}" type="sibTrans" cxnId="{BE2386ED-6BF6-42D4-BAF3-DBAC528E5568}">
      <dgm:prSet/>
      <dgm:spPr/>
      <dgm:t>
        <a:bodyPr/>
        <a:lstStyle/>
        <a:p>
          <a:endParaRPr lang="en-US"/>
        </a:p>
      </dgm:t>
    </dgm:pt>
    <dgm:pt modelId="{9D85AF05-6292-406D-A19C-14273D3F060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Courses</a:t>
          </a:r>
        </a:p>
        <a:p>
          <a:pPr>
            <a:lnSpc>
              <a:spcPct val="100000"/>
            </a:lnSpc>
          </a:pPr>
          <a:r>
            <a:rPr lang="en-US"/>
            <a:t>UG vs PG</a:t>
          </a:r>
        </a:p>
        <a:p>
          <a:pPr>
            <a:lnSpc>
              <a:spcPct val="100000"/>
            </a:lnSpc>
          </a:pPr>
          <a:r>
            <a:rPr lang="en-US"/>
            <a:t>Feedback</a:t>
          </a:r>
        </a:p>
        <a:p>
          <a:pPr>
            <a:lnSpc>
              <a:spcPct val="100000"/>
            </a:lnSpc>
          </a:pPr>
          <a:r>
            <a:rPr lang="en-US"/>
            <a:t>Curriculum writing</a:t>
          </a:r>
        </a:p>
        <a:p>
          <a:pPr>
            <a:lnSpc>
              <a:spcPct val="100000"/>
            </a:lnSpc>
          </a:pPr>
          <a:r>
            <a:rPr lang="en-US"/>
            <a:t>Course development</a:t>
          </a:r>
        </a:p>
        <a:p>
          <a:pPr>
            <a:lnSpc>
              <a:spcPct val="100000"/>
            </a:lnSpc>
          </a:pPr>
          <a:r>
            <a:rPr lang="en-US"/>
            <a:t>Lesson planning</a:t>
          </a:r>
        </a:p>
        <a:p>
          <a:pPr>
            <a:lnSpc>
              <a:spcPct val="100000"/>
            </a:lnSpc>
          </a:pPr>
          <a:r>
            <a:rPr lang="en-US"/>
            <a:t>Publications</a:t>
          </a:r>
        </a:p>
        <a:p>
          <a:pPr>
            <a:lnSpc>
              <a:spcPct val="100000"/>
            </a:lnSpc>
          </a:pPr>
          <a:r>
            <a:rPr lang="en-US"/>
            <a:t>Presentations/ prizes</a:t>
          </a:r>
        </a:p>
      </dgm:t>
    </dgm:pt>
    <dgm:pt modelId="{7BC81EDE-DF89-4303-A9B2-90000EB5F3F6}" type="parTrans" cxnId="{36965F7E-A794-48D1-A32C-A52FC1EB8A1D}">
      <dgm:prSet/>
      <dgm:spPr/>
      <dgm:t>
        <a:bodyPr/>
        <a:lstStyle/>
        <a:p>
          <a:endParaRPr lang="en-US"/>
        </a:p>
      </dgm:t>
    </dgm:pt>
    <dgm:pt modelId="{1BA4621F-24B7-43BF-AC90-692A194C697B}" type="sibTrans" cxnId="{36965F7E-A794-48D1-A32C-A52FC1EB8A1D}">
      <dgm:prSet/>
      <dgm:spPr/>
      <dgm:t>
        <a:bodyPr/>
        <a:lstStyle/>
        <a:p>
          <a:endParaRPr lang="en-US"/>
        </a:p>
      </dgm:t>
    </dgm:pt>
    <dgm:pt modelId="{194A2AC4-CC78-4D2F-8D5E-B5682AFD5A7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Leadership</a:t>
          </a:r>
        </a:p>
      </dgm:t>
    </dgm:pt>
    <dgm:pt modelId="{30C6494E-7A0E-4DBF-81AD-F1FFCF730A82}" type="parTrans" cxnId="{F377FBB4-3829-4290-9E66-A01113322534}">
      <dgm:prSet/>
      <dgm:spPr/>
      <dgm:t>
        <a:bodyPr/>
        <a:lstStyle/>
        <a:p>
          <a:endParaRPr lang="en-US"/>
        </a:p>
      </dgm:t>
    </dgm:pt>
    <dgm:pt modelId="{0D2D26B8-7D1A-4FA5-9CFC-132E6496855A}" type="sibTrans" cxnId="{F377FBB4-3829-4290-9E66-A01113322534}">
      <dgm:prSet/>
      <dgm:spPr/>
      <dgm:t>
        <a:bodyPr/>
        <a:lstStyle/>
        <a:p>
          <a:endParaRPr lang="en-US"/>
        </a:p>
      </dgm:t>
    </dgm:pt>
    <dgm:pt modelId="{F666C19E-944E-4061-ADD9-3EC100BAEB4A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Courses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Logbook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Governance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Care pathways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QIPs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Business case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Cost efficiency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Mentorship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Shadowing</a:t>
          </a:r>
        </a:p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Reflection</a:t>
          </a:r>
        </a:p>
      </dgm:t>
    </dgm:pt>
    <dgm:pt modelId="{685B89E9-6561-4B1A-85D1-5570B6952C22}" type="parTrans" cxnId="{CD97BE40-9410-4075-AE27-3B74D3640FA6}">
      <dgm:prSet/>
      <dgm:spPr/>
      <dgm:t>
        <a:bodyPr/>
        <a:lstStyle/>
        <a:p>
          <a:endParaRPr lang="en-US"/>
        </a:p>
      </dgm:t>
    </dgm:pt>
    <dgm:pt modelId="{9060AC77-6395-41F0-A55E-A0E27F292411}" type="sibTrans" cxnId="{CD97BE40-9410-4075-AE27-3B74D3640FA6}">
      <dgm:prSet/>
      <dgm:spPr/>
      <dgm:t>
        <a:bodyPr/>
        <a:lstStyle/>
        <a:p>
          <a:endParaRPr lang="en-US"/>
        </a:p>
      </dgm:t>
    </dgm:pt>
    <dgm:pt modelId="{FDAE09E7-3FBB-482B-87ED-485743E7C1F2}" type="pres">
      <dgm:prSet presAssocID="{7606E2B0-62AF-4D9A-9CAC-E2E2CE0C2A6C}" presName="root" presStyleCnt="0">
        <dgm:presLayoutVars>
          <dgm:dir/>
          <dgm:resizeHandles val="exact"/>
        </dgm:presLayoutVars>
      </dgm:prSet>
      <dgm:spPr/>
    </dgm:pt>
    <dgm:pt modelId="{EDE6E5F5-B49F-4120-B555-92F96E26B1F6}" type="pres">
      <dgm:prSet presAssocID="{CB872FE2-B354-40EE-92E4-E066E0363755}" presName="compNode" presStyleCnt="0"/>
      <dgm:spPr/>
    </dgm:pt>
    <dgm:pt modelId="{37FC3A6C-F2AB-4C79-8C09-6E2A89392AC8}" type="pres">
      <dgm:prSet presAssocID="{CB872FE2-B354-40EE-92E4-E066E036375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C909E22-F581-4CE5-BAF3-F58FD8311E9A}" type="pres">
      <dgm:prSet presAssocID="{CB872FE2-B354-40EE-92E4-E066E0363755}" presName="iconSpace" presStyleCnt="0"/>
      <dgm:spPr/>
    </dgm:pt>
    <dgm:pt modelId="{901502A7-6B1C-487D-B12D-6D4508A3A542}" type="pres">
      <dgm:prSet presAssocID="{CB872FE2-B354-40EE-92E4-E066E0363755}" presName="parTx" presStyleLbl="revTx" presStyleIdx="0" presStyleCnt="6">
        <dgm:presLayoutVars>
          <dgm:chMax val="0"/>
          <dgm:chPref val="0"/>
        </dgm:presLayoutVars>
      </dgm:prSet>
      <dgm:spPr/>
    </dgm:pt>
    <dgm:pt modelId="{49C20A48-0F9A-416E-8D5F-EE66E4C16389}" type="pres">
      <dgm:prSet presAssocID="{CB872FE2-B354-40EE-92E4-E066E0363755}" presName="txSpace" presStyleCnt="0"/>
      <dgm:spPr/>
    </dgm:pt>
    <dgm:pt modelId="{D238BA05-368D-4EA7-89D2-ADBBA4E20B3D}" type="pres">
      <dgm:prSet presAssocID="{CB872FE2-B354-40EE-92E4-E066E0363755}" presName="desTx" presStyleLbl="revTx" presStyleIdx="1" presStyleCnt="6">
        <dgm:presLayoutVars/>
      </dgm:prSet>
      <dgm:spPr/>
    </dgm:pt>
    <dgm:pt modelId="{71FCE737-9E6C-4CC0-918A-AE831A6979DC}" type="pres">
      <dgm:prSet presAssocID="{8EE50293-B75F-47E1-A752-560429954A25}" presName="sibTrans" presStyleCnt="0"/>
      <dgm:spPr/>
    </dgm:pt>
    <dgm:pt modelId="{0A493557-F43B-41BD-B942-481544C1801D}" type="pres">
      <dgm:prSet presAssocID="{BAA522AE-DACA-414B-8783-6000BAA9D0D4}" presName="compNode" presStyleCnt="0"/>
      <dgm:spPr/>
    </dgm:pt>
    <dgm:pt modelId="{FDCE2CD0-561C-46D5-850B-21DDDF797043}" type="pres">
      <dgm:prSet presAssocID="{BAA522AE-DACA-414B-8783-6000BAA9D0D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0A0A8B3-F6E2-43A0-A77A-FA115E95A697}" type="pres">
      <dgm:prSet presAssocID="{BAA522AE-DACA-414B-8783-6000BAA9D0D4}" presName="iconSpace" presStyleCnt="0"/>
      <dgm:spPr/>
    </dgm:pt>
    <dgm:pt modelId="{5F1D1D0C-5F5B-462E-A594-53D37ED8318C}" type="pres">
      <dgm:prSet presAssocID="{BAA522AE-DACA-414B-8783-6000BAA9D0D4}" presName="parTx" presStyleLbl="revTx" presStyleIdx="2" presStyleCnt="6">
        <dgm:presLayoutVars>
          <dgm:chMax val="0"/>
          <dgm:chPref val="0"/>
        </dgm:presLayoutVars>
      </dgm:prSet>
      <dgm:spPr/>
    </dgm:pt>
    <dgm:pt modelId="{FD66A242-598E-49EC-87B8-E444427F93E6}" type="pres">
      <dgm:prSet presAssocID="{BAA522AE-DACA-414B-8783-6000BAA9D0D4}" presName="txSpace" presStyleCnt="0"/>
      <dgm:spPr/>
    </dgm:pt>
    <dgm:pt modelId="{2BF949EB-7791-4DD8-9983-CCDA7C8322BC}" type="pres">
      <dgm:prSet presAssocID="{BAA522AE-DACA-414B-8783-6000BAA9D0D4}" presName="desTx" presStyleLbl="revTx" presStyleIdx="3" presStyleCnt="6">
        <dgm:presLayoutVars/>
      </dgm:prSet>
      <dgm:spPr/>
    </dgm:pt>
    <dgm:pt modelId="{F05A1534-B099-46C4-BA84-3AAF411ED725}" type="pres">
      <dgm:prSet presAssocID="{FCFCD654-2B06-49A8-A2C8-99F61D08383E}" presName="sibTrans" presStyleCnt="0"/>
      <dgm:spPr/>
    </dgm:pt>
    <dgm:pt modelId="{058F0934-829B-4A36-A170-C79ADBA8DFB4}" type="pres">
      <dgm:prSet presAssocID="{194A2AC4-CC78-4D2F-8D5E-B5682AFD5A72}" presName="compNode" presStyleCnt="0"/>
      <dgm:spPr/>
    </dgm:pt>
    <dgm:pt modelId="{5BCE88C5-66A3-4BDF-978F-5C0ED668E74A}" type="pres">
      <dgm:prSet presAssocID="{194A2AC4-CC78-4D2F-8D5E-B5682AFD5A7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FAD45AB-AE22-483D-B380-932C7E7833EE}" type="pres">
      <dgm:prSet presAssocID="{194A2AC4-CC78-4D2F-8D5E-B5682AFD5A72}" presName="iconSpace" presStyleCnt="0"/>
      <dgm:spPr/>
    </dgm:pt>
    <dgm:pt modelId="{D35E017F-27E9-4F6C-8549-6BE668AD76DB}" type="pres">
      <dgm:prSet presAssocID="{194A2AC4-CC78-4D2F-8D5E-B5682AFD5A72}" presName="parTx" presStyleLbl="revTx" presStyleIdx="4" presStyleCnt="6">
        <dgm:presLayoutVars>
          <dgm:chMax val="0"/>
          <dgm:chPref val="0"/>
        </dgm:presLayoutVars>
      </dgm:prSet>
      <dgm:spPr/>
    </dgm:pt>
    <dgm:pt modelId="{52322C7C-1608-4C9F-9185-7DB531A8000B}" type="pres">
      <dgm:prSet presAssocID="{194A2AC4-CC78-4D2F-8D5E-B5682AFD5A72}" presName="txSpace" presStyleCnt="0"/>
      <dgm:spPr/>
    </dgm:pt>
    <dgm:pt modelId="{BB8E433D-7D8F-4567-A3F4-2AA34BEE3B9B}" type="pres">
      <dgm:prSet presAssocID="{194A2AC4-CC78-4D2F-8D5E-B5682AFD5A72}" presName="desTx" presStyleLbl="revTx" presStyleIdx="5" presStyleCnt="6">
        <dgm:presLayoutVars/>
      </dgm:prSet>
      <dgm:spPr/>
    </dgm:pt>
  </dgm:ptLst>
  <dgm:cxnLst>
    <dgm:cxn modelId="{54F2CB16-33D0-4984-9DEA-2BA630C717E5}" type="presOf" srcId="{194A2AC4-CC78-4D2F-8D5E-B5682AFD5A72}" destId="{D35E017F-27E9-4F6C-8549-6BE668AD76DB}" srcOrd="0" destOrd="0" presId="urn:microsoft.com/office/officeart/2018/5/layout/CenteredIconLabelDescriptionList"/>
    <dgm:cxn modelId="{FE31C418-4076-42DB-82CA-0EA9D16E7688}" type="presOf" srcId="{890B5DAF-5163-4621-A5D3-2E98AE3795A8}" destId="{D238BA05-368D-4EA7-89D2-ADBBA4E20B3D}" srcOrd="0" destOrd="0" presId="urn:microsoft.com/office/officeart/2018/5/layout/CenteredIconLabelDescriptionList"/>
    <dgm:cxn modelId="{BB4A5928-7FAC-41A3-9D4D-E832FD5CCCF9}" srcId="{CB872FE2-B354-40EE-92E4-E066E0363755}" destId="{890B5DAF-5163-4621-A5D3-2E98AE3795A8}" srcOrd="0" destOrd="0" parTransId="{45BB6A77-5FD0-43AA-94CC-EB7CFD1B240E}" sibTransId="{164DAF0C-A501-4DC5-B085-EE7EA4170EB7}"/>
    <dgm:cxn modelId="{1D998F2C-62D5-4E4D-AB3F-C0CCB6427FF7}" type="presOf" srcId="{7606E2B0-62AF-4D9A-9CAC-E2E2CE0C2A6C}" destId="{FDAE09E7-3FBB-482B-87ED-485743E7C1F2}" srcOrd="0" destOrd="0" presId="urn:microsoft.com/office/officeart/2018/5/layout/CenteredIconLabelDescriptionList"/>
    <dgm:cxn modelId="{CD97BE40-9410-4075-AE27-3B74D3640FA6}" srcId="{194A2AC4-CC78-4D2F-8D5E-B5682AFD5A72}" destId="{F666C19E-944E-4061-ADD9-3EC100BAEB4A}" srcOrd="0" destOrd="0" parTransId="{685B89E9-6561-4B1A-85D1-5570B6952C22}" sibTransId="{9060AC77-6395-41F0-A55E-A0E27F292411}"/>
    <dgm:cxn modelId="{443C4A73-BC19-4ED3-BC0B-3C5ED0B6F091}" type="presOf" srcId="{BAA522AE-DACA-414B-8783-6000BAA9D0D4}" destId="{5F1D1D0C-5F5B-462E-A594-53D37ED8318C}" srcOrd="0" destOrd="0" presId="urn:microsoft.com/office/officeart/2018/5/layout/CenteredIconLabelDescriptionList"/>
    <dgm:cxn modelId="{0E37F27C-C9BB-4A1F-AA33-594A6C9BCC38}" type="presOf" srcId="{9D85AF05-6292-406D-A19C-14273D3F0608}" destId="{2BF949EB-7791-4DD8-9983-CCDA7C8322BC}" srcOrd="0" destOrd="0" presId="urn:microsoft.com/office/officeart/2018/5/layout/CenteredIconLabelDescriptionList"/>
    <dgm:cxn modelId="{36965F7E-A794-48D1-A32C-A52FC1EB8A1D}" srcId="{BAA522AE-DACA-414B-8783-6000BAA9D0D4}" destId="{9D85AF05-6292-406D-A19C-14273D3F0608}" srcOrd="0" destOrd="0" parTransId="{7BC81EDE-DF89-4303-A9B2-90000EB5F3F6}" sibTransId="{1BA4621F-24B7-43BF-AC90-692A194C697B}"/>
    <dgm:cxn modelId="{F377FBB4-3829-4290-9E66-A01113322534}" srcId="{7606E2B0-62AF-4D9A-9CAC-E2E2CE0C2A6C}" destId="{194A2AC4-CC78-4D2F-8D5E-B5682AFD5A72}" srcOrd="2" destOrd="0" parTransId="{30C6494E-7A0E-4DBF-81AD-F1FFCF730A82}" sibTransId="{0D2D26B8-7D1A-4FA5-9CFC-132E6496855A}"/>
    <dgm:cxn modelId="{EA9073B7-3D68-42C4-9929-921B614338AF}" type="presOf" srcId="{F666C19E-944E-4061-ADD9-3EC100BAEB4A}" destId="{BB8E433D-7D8F-4567-A3F4-2AA34BEE3B9B}" srcOrd="0" destOrd="0" presId="urn:microsoft.com/office/officeart/2018/5/layout/CenteredIconLabelDescriptionList"/>
    <dgm:cxn modelId="{D11E45E5-AA9E-4E29-8200-5D709E5EB79B}" type="presOf" srcId="{CB872FE2-B354-40EE-92E4-E066E0363755}" destId="{901502A7-6B1C-487D-B12D-6D4508A3A542}" srcOrd="0" destOrd="0" presId="urn:microsoft.com/office/officeart/2018/5/layout/CenteredIconLabelDescriptionList"/>
    <dgm:cxn modelId="{2F7055E6-B1AA-4857-A2D5-D956CFA4242B}" srcId="{7606E2B0-62AF-4D9A-9CAC-E2E2CE0C2A6C}" destId="{CB872FE2-B354-40EE-92E4-E066E0363755}" srcOrd="0" destOrd="0" parTransId="{7F02DF5D-25BD-4DC8-9038-4879C30A276A}" sibTransId="{8EE50293-B75F-47E1-A752-560429954A25}"/>
    <dgm:cxn modelId="{BE2386ED-6BF6-42D4-BAF3-DBAC528E5568}" srcId="{7606E2B0-62AF-4D9A-9CAC-E2E2CE0C2A6C}" destId="{BAA522AE-DACA-414B-8783-6000BAA9D0D4}" srcOrd="1" destOrd="0" parTransId="{F4786373-1D2A-4BB8-BA9F-E0D4FE587BDE}" sibTransId="{FCFCD654-2B06-49A8-A2C8-99F61D08383E}"/>
    <dgm:cxn modelId="{9A161D5E-F5CD-4504-8E2D-7B433BDBCDA9}" type="presParOf" srcId="{FDAE09E7-3FBB-482B-87ED-485743E7C1F2}" destId="{EDE6E5F5-B49F-4120-B555-92F96E26B1F6}" srcOrd="0" destOrd="0" presId="urn:microsoft.com/office/officeart/2018/5/layout/CenteredIconLabelDescriptionList"/>
    <dgm:cxn modelId="{3710F77E-7AF7-4EE0-B4D6-4BE94F5ED103}" type="presParOf" srcId="{EDE6E5F5-B49F-4120-B555-92F96E26B1F6}" destId="{37FC3A6C-F2AB-4C79-8C09-6E2A89392AC8}" srcOrd="0" destOrd="0" presId="urn:microsoft.com/office/officeart/2018/5/layout/CenteredIconLabelDescriptionList"/>
    <dgm:cxn modelId="{667EB528-8C0D-4C8C-9350-B0E94DB28CF1}" type="presParOf" srcId="{EDE6E5F5-B49F-4120-B555-92F96E26B1F6}" destId="{3C909E22-F581-4CE5-BAF3-F58FD8311E9A}" srcOrd="1" destOrd="0" presId="urn:microsoft.com/office/officeart/2018/5/layout/CenteredIconLabelDescriptionList"/>
    <dgm:cxn modelId="{95077A50-2C79-4AB8-B92E-165C579B4D1E}" type="presParOf" srcId="{EDE6E5F5-B49F-4120-B555-92F96E26B1F6}" destId="{901502A7-6B1C-487D-B12D-6D4508A3A542}" srcOrd="2" destOrd="0" presId="urn:microsoft.com/office/officeart/2018/5/layout/CenteredIconLabelDescriptionList"/>
    <dgm:cxn modelId="{282D9E81-BDB6-44B8-89C4-0BE910D6F9AA}" type="presParOf" srcId="{EDE6E5F5-B49F-4120-B555-92F96E26B1F6}" destId="{49C20A48-0F9A-416E-8D5F-EE66E4C16389}" srcOrd="3" destOrd="0" presId="urn:microsoft.com/office/officeart/2018/5/layout/CenteredIconLabelDescriptionList"/>
    <dgm:cxn modelId="{6FEDA58F-1E5C-48C5-B14E-0964E36ADD11}" type="presParOf" srcId="{EDE6E5F5-B49F-4120-B555-92F96E26B1F6}" destId="{D238BA05-368D-4EA7-89D2-ADBBA4E20B3D}" srcOrd="4" destOrd="0" presId="urn:microsoft.com/office/officeart/2018/5/layout/CenteredIconLabelDescriptionList"/>
    <dgm:cxn modelId="{4744DFC6-070E-4009-B7A4-9E47F7DDD2F3}" type="presParOf" srcId="{FDAE09E7-3FBB-482B-87ED-485743E7C1F2}" destId="{71FCE737-9E6C-4CC0-918A-AE831A6979DC}" srcOrd="1" destOrd="0" presId="urn:microsoft.com/office/officeart/2018/5/layout/CenteredIconLabelDescriptionList"/>
    <dgm:cxn modelId="{595B25C5-68C5-4F1E-9B81-301F98239796}" type="presParOf" srcId="{FDAE09E7-3FBB-482B-87ED-485743E7C1F2}" destId="{0A493557-F43B-41BD-B942-481544C1801D}" srcOrd="2" destOrd="0" presId="urn:microsoft.com/office/officeart/2018/5/layout/CenteredIconLabelDescriptionList"/>
    <dgm:cxn modelId="{ED893B02-B3EB-455F-BE50-E679C64FC69D}" type="presParOf" srcId="{0A493557-F43B-41BD-B942-481544C1801D}" destId="{FDCE2CD0-561C-46D5-850B-21DDDF797043}" srcOrd="0" destOrd="0" presId="urn:microsoft.com/office/officeart/2018/5/layout/CenteredIconLabelDescriptionList"/>
    <dgm:cxn modelId="{4E613D39-65D7-4562-9B71-783C2397CC19}" type="presParOf" srcId="{0A493557-F43B-41BD-B942-481544C1801D}" destId="{60A0A8B3-F6E2-43A0-A77A-FA115E95A697}" srcOrd="1" destOrd="0" presId="urn:microsoft.com/office/officeart/2018/5/layout/CenteredIconLabelDescriptionList"/>
    <dgm:cxn modelId="{1381D25D-9017-44F8-AB82-F6DC37187F0E}" type="presParOf" srcId="{0A493557-F43B-41BD-B942-481544C1801D}" destId="{5F1D1D0C-5F5B-462E-A594-53D37ED8318C}" srcOrd="2" destOrd="0" presId="urn:microsoft.com/office/officeart/2018/5/layout/CenteredIconLabelDescriptionList"/>
    <dgm:cxn modelId="{6AEB6BD5-53F9-4E39-84C2-CB59DA91F29B}" type="presParOf" srcId="{0A493557-F43B-41BD-B942-481544C1801D}" destId="{FD66A242-598E-49EC-87B8-E444427F93E6}" srcOrd="3" destOrd="0" presId="urn:microsoft.com/office/officeart/2018/5/layout/CenteredIconLabelDescriptionList"/>
    <dgm:cxn modelId="{C01E88D0-72A5-4F75-97CA-AC11B51929FA}" type="presParOf" srcId="{0A493557-F43B-41BD-B942-481544C1801D}" destId="{2BF949EB-7791-4DD8-9983-CCDA7C8322BC}" srcOrd="4" destOrd="0" presId="urn:microsoft.com/office/officeart/2018/5/layout/CenteredIconLabelDescriptionList"/>
    <dgm:cxn modelId="{DCC9C5A0-B56A-42DB-8FF3-F360CC0D3102}" type="presParOf" srcId="{FDAE09E7-3FBB-482B-87ED-485743E7C1F2}" destId="{F05A1534-B099-46C4-BA84-3AAF411ED725}" srcOrd="3" destOrd="0" presId="urn:microsoft.com/office/officeart/2018/5/layout/CenteredIconLabelDescriptionList"/>
    <dgm:cxn modelId="{947D09EB-DB03-4847-BDED-FA89506C24C5}" type="presParOf" srcId="{FDAE09E7-3FBB-482B-87ED-485743E7C1F2}" destId="{058F0934-829B-4A36-A170-C79ADBA8DFB4}" srcOrd="4" destOrd="0" presId="urn:microsoft.com/office/officeart/2018/5/layout/CenteredIconLabelDescriptionList"/>
    <dgm:cxn modelId="{2C4CA492-DA22-454E-9A6B-1CFFBC2479BE}" type="presParOf" srcId="{058F0934-829B-4A36-A170-C79ADBA8DFB4}" destId="{5BCE88C5-66A3-4BDF-978F-5C0ED668E74A}" srcOrd="0" destOrd="0" presId="urn:microsoft.com/office/officeart/2018/5/layout/CenteredIconLabelDescriptionList"/>
    <dgm:cxn modelId="{54642094-7A82-4148-9647-462267B107F8}" type="presParOf" srcId="{058F0934-829B-4A36-A170-C79ADBA8DFB4}" destId="{7FAD45AB-AE22-483D-B380-932C7E7833EE}" srcOrd="1" destOrd="0" presId="urn:microsoft.com/office/officeart/2018/5/layout/CenteredIconLabelDescriptionList"/>
    <dgm:cxn modelId="{8B5C727A-36FD-48D9-B934-01022AAC3F2B}" type="presParOf" srcId="{058F0934-829B-4A36-A170-C79ADBA8DFB4}" destId="{D35E017F-27E9-4F6C-8549-6BE668AD76DB}" srcOrd="2" destOrd="0" presId="urn:microsoft.com/office/officeart/2018/5/layout/CenteredIconLabelDescriptionList"/>
    <dgm:cxn modelId="{E231C850-4B32-45DF-9F0A-BCD3C6EE50E5}" type="presParOf" srcId="{058F0934-829B-4A36-A170-C79ADBA8DFB4}" destId="{52322C7C-1608-4C9F-9185-7DB531A8000B}" srcOrd="3" destOrd="0" presId="urn:microsoft.com/office/officeart/2018/5/layout/CenteredIconLabelDescriptionList"/>
    <dgm:cxn modelId="{F1E4A808-B045-4A0D-9EB4-62A5C2689FDA}" type="presParOf" srcId="{058F0934-829B-4A36-A170-C79ADBA8DFB4}" destId="{BB8E433D-7D8F-4567-A3F4-2AA34BEE3B9B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C3A6C-F2AB-4C79-8C09-6E2A89392AC8}">
      <dsp:nvSpPr>
        <dsp:cNvPr id="0" name=""/>
        <dsp:cNvSpPr/>
      </dsp:nvSpPr>
      <dsp:spPr>
        <a:xfrm>
          <a:off x="803365" y="69952"/>
          <a:ext cx="858520" cy="8585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502A7-6B1C-487D-B12D-6D4508A3A542}">
      <dsp:nvSpPr>
        <dsp:cNvPr id="0" name=""/>
        <dsp:cNvSpPr/>
      </dsp:nvSpPr>
      <dsp:spPr>
        <a:xfrm>
          <a:off x="6167" y="1144583"/>
          <a:ext cx="2452914" cy="3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Research</a:t>
          </a:r>
        </a:p>
      </dsp:txBody>
      <dsp:txXfrm>
        <a:off x="6167" y="1144583"/>
        <a:ext cx="2452914" cy="367937"/>
      </dsp:txXfrm>
    </dsp:sp>
    <dsp:sp modelId="{D238BA05-368D-4EA7-89D2-ADBBA4E20B3D}">
      <dsp:nvSpPr>
        <dsp:cNvPr id="0" name=""/>
        <dsp:cNvSpPr/>
      </dsp:nvSpPr>
      <dsp:spPr>
        <a:xfrm>
          <a:off x="6167" y="1613036"/>
          <a:ext cx="2452914" cy="34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Project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Ethical approval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Grant writing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Publication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Presentation/ prizes</a:t>
          </a:r>
        </a:p>
      </dsp:txBody>
      <dsp:txXfrm>
        <a:off x="6167" y="1613036"/>
        <a:ext cx="2452914" cy="3482734"/>
      </dsp:txXfrm>
    </dsp:sp>
    <dsp:sp modelId="{FDCE2CD0-561C-46D5-850B-21DDDF797043}">
      <dsp:nvSpPr>
        <dsp:cNvPr id="0" name=""/>
        <dsp:cNvSpPr/>
      </dsp:nvSpPr>
      <dsp:spPr>
        <a:xfrm>
          <a:off x="3685539" y="69952"/>
          <a:ext cx="858520" cy="8585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D1D0C-5F5B-462E-A594-53D37ED8318C}">
      <dsp:nvSpPr>
        <dsp:cNvPr id="0" name=""/>
        <dsp:cNvSpPr/>
      </dsp:nvSpPr>
      <dsp:spPr>
        <a:xfrm>
          <a:off x="2888342" y="1144583"/>
          <a:ext cx="2452914" cy="3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Education</a:t>
          </a:r>
        </a:p>
      </dsp:txBody>
      <dsp:txXfrm>
        <a:off x="2888342" y="1144583"/>
        <a:ext cx="2452914" cy="367937"/>
      </dsp:txXfrm>
    </dsp:sp>
    <dsp:sp modelId="{2BF949EB-7791-4DD8-9983-CCDA7C8322BC}">
      <dsp:nvSpPr>
        <dsp:cNvPr id="0" name=""/>
        <dsp:cNvSpPr/>
      </dsp:nvSpPr>
      <dsp:spPr>
        <a:xfrm>
          <a:off x="2888342" y="1613036"/>
          <a:ext cx="2452914" cy="34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Courses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UG vs PG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Feedback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Curriculum writing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Course development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Lesson planning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Publications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Presentations/ prizes</a:t>
          </a:r>
        </a:p>
      </dsp:txBody>
      <dsp:txXfrm>
        <a:off x="2888342" y="1613036"/>
        <a:ext cx="2452914" cy="3482734"/>
      </dsp:txXfrm>
    </dsp:sp>
    <dsp:sp modelId="{5BCE88C5-66A3-4BDF-978F-5C0ED668E74A}">
      <dsp:nvSpPr>
        <dsp:cNvPr id="0" name=""/>
        <dsp:cNvSpPr/>
      </dsp:nvSpPr>
      <dsp:spPr>
        <a:xfrm>
          <a:off x="6567714" y="69952"/>
          <a:ext cx="858520" cy="8585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5E017F-27E9-4F6C-8549-6BE668AD76DB}">
      <dsp:nvSpPr>
        <dsp:cNvPr id="0" name=""/>
        <dsp:cNvSpPr/>
      </dsp:nvSpPr>
      <dsp:spPr>
        <a:xfrm>
          <a:off x="5770517" y="1144583"/>
          <a:ext cx="2452914" cy="36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Leadership</a:t>
          </a:r>
        </a:p>
      </dsp:txBody>
      <dsp:txXfrm>
        <a:off x="5770517" y="1144583"/>
        <a:ext cx="2452914" cy="367937"/>
      </dsp:txXfrm>
    </dsp:sp>
    <dsp:sp modelId="{BB8E433D-7D8F-4567-A3F4-2AA34BEE3B9B}">
      <dsp:nvSpPr>
        <dsp:cNvPr id="0" name=""/>
        <dsp:cNvSpPr/>
      </dsp:nvSpPr>
      <dsp:spPr>
        <a:xfrm>
          <a:off x="5770517" y="1613036"/>
          <a:ext cx="2452914" cy="3482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Courses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Logbook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Governance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Care pathways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QIPs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Business case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Cost efficiency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Mentorship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Shadowing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700" kern="1200"/>
            <a:t>Reflection</a:t>
          </a:r>
        </a:p>
      </dsp:txBody>
      <dsp:txXfrm>
        <a:off x="5770517" y="1613036"/>
        <a:ext cx="2452914" cy="34827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3BEDE-CA8B-401E-AA51-5856626DEF6F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13979-235C-4E21-A030-726A16730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06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3979-235C-4E21-A030-726A1673045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2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13979-235C-4E21-A030-726A167304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17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63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82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00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1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85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259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182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4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936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2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FD283-C5FF-4326-AC89-708B3C014057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C6EB6-F6B8-4A53-A146-EFA20A7126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2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715319"/>
            <a:ext cx="8280921" cy="1852448"/>
          </a:xfrm>
        </p:spPr>
        <p:txBody>
          <a:bodyPr>
            <a:normAutofit fontScale="90000"/>
          </a:bodyPr>
          <a:lstStyle/>
          <a:p>
            <a:r>
              <a:rPr lang="en-MY" b="1"/>
              <a:t>Beyond the basics: Exploring foundation</a:t>
            </a:r>
            <a:br>
              <a:rPr lang="en-MY"/>
            </a:br>
            <a:r>
              <a:rPr lang="en-MY" b="1"/>
              <a:t>training pathways and opportunities</a:t>
            </a:r>
            <a:br>
              <a:rPr lang="en-MY"/>
            </a:br>
            <a:endParaRPr lang="en-MY"/>
          </a:p>
        </p:txBody>
      </p:sp>
      <p:pic>
        <p:nvPicPr>
          <p:cNvPr id="1026" name="Picture 2" descr="S:\Comms\Policy and programmes comms\Programmes\UKFPO\Branding\UKFPO NEW logo V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673" y="106282"/>
            <a:ext cx="3454931" cy="158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92051" y="244838"/>
            <a:ext cx="1800201" cy="185244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45436" y="429721"/>
            <a:ext cx="1493430" cy="1482682"/>
          </a:xfrm>
          <a:prstGeom prst="roundRect">
            <a:avLst>
              <a:gd name="adj" fmla="val 10427"/>
            </a:avLst>
          </a:prstGeom>
          <a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0CD219-9F80-759D-3DDF-52E19FFBDF08}"/>
              </a:ext>
            </a:extLst>
          </p:cNvPr>
          <p:cNvSpPr txBox="1"/>
          <p:nvPr/>
        </p:nvSpPr>
        <p:spPr>
          <a:xfrm>
            <a:off x="192050" y="4843504"/>
            <a:ext cx="66695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/>
              <a:t>Dr Mike </a:t>
            </a:r>
            <a:r>
              <a:rPr lang="en-MY" err="1"/>
              <a:t>Masding</a:t>
            </a:r>
            <a:r>
              <a:rPr lang="en-MY"/>
              <a:t>, National Clinical Director of the UK Foundation Programme Office</a:t>
            </a:r>
          </a:p>
          <a:p>
            <a:r>
              <a:rPr lang="en-MY"/>
              <a:t>Dr Jie Fei </a:t>
            </a:r>
            <a:r>
              <a:rPr lang="en-MY" err="1"/>
              <a:t>Lau,</a:t>
            </a:r>
            <a:r>
              <a:rPr lang="en-MY"/>
              <a:t> UKFPO Fellow and F2 doctor</a:t>
            </a:r>
          </a:p>
          <a:p>
            <a:r>
              <a:rPr lang="en-MY"/>
              <a:t>Dr Dasha Ibrahim, UKFPO Fellow and SFP F2 doctor (leadership)</a:t>
            </a:r>
          </a:p>
          <a:p>
            <a:r>
              <a:rPr lang="en-MY"/>
              <a:t>Dr Harriet Sharp, foundation school representative for Kent, Surrey and Sussex (KSS) Foundation School and F2 doctor</a:t>
            </a:r>
          </a:p>
        </p:txBody>
      </p:sp>
    </p:spTree>
    <p:extLst>
      <p:ext uri="{BB962C8B-B14F-4D97-AF65-F5344CB8AC3E}">
        <p14:creationId xmlns:p14="http://schemas.microsoft.com/office/powerpoint/2010/main" val="241742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Comms\Policy and programmes comms\Programmes\UKFPO\Branding\UKFPO NEW logo V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53" y="116632"/>
            <a:ext cx="2987824" cy="13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475656" y="1664321"/>
            <a:ext cx="6768752" cy="9725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foundation programmes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53E595F-2106-4F2C-B25A-12E0E3E10232}"/>
              </a:ext>
            </a:extLst>
          </p:cNvPr>
          <p:cNvSpPr txBox="1">
            <a:spLocks/>
          </p:cNvSpPr>
          <p:nvPr/>
        </p:nvSpPr>
        <p:spPr>
          <a:xfrm>
            <a:off x="352437" y="2636912"/>
            <a:ext cx="5918845" cy="3699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algn="l"/>
            <a:endParaRPr lang="en-GB"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9B1EDE-FBAF-9453-6593-423A2F4172A5}"/>
              </a:ext>
            </a:extLst>
          </p:cNvPr>
          <p:cNvSpPr txBox="1"/>
          <p:nvPr/>
        </p:nvSpPr>
        <p:spPr>
          <a:xfrm>
            <a:off x="3405417" y="3204509"/>
            <a:ext cx="2419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Foundation Priority </a:t>
            </a:r>
            <a:r>
              <a:rPr lang="en-US" sz="3200" err="1"/>
              <a:t>Programme</a:t>
            </a:r>
            <a:endParaRPr lang="en-US" sz="3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3E27C9-3E56-CAF7-AEEA-5559C19731CC}"/>
              </a:ext>
            </a:extLst>
          </p:cNvPr>
          <p:cNvSpPr txBox="1"/>
          <p:nvPr/>
        </p:nvSpPr>
        <p:spPr>
          <a:xfrm>
            <a:off x="6475700" y="3204509"/>
            <a:ext cx="309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/>
              <a:t>Specialised</a:t>
            </a:r>
            <a:r>
              <a:rPr lang="en-US" sz="3200"/>
              <a:t> Foundation </a:t>
            </a:r>
            <a:r>
              <a:rPr lang="en-US" sz="3200" err="1"/>
              <a:t>Programme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E9423-27FB-F3B3-6877-07303EB3D831}"/>
              </a:ext>
            </a:extLst>
          </p:cNvPr>
          <p:cNvSpPr txBox="1"/>
          <p:nvPr/>
        </p:nvSpPr>
        <p:spPr>
          <a:xfrm>
            <a:off x="539552" y="3204509"/>
            <a:ext cx="2419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Foundation </a:t>
            </a:r>
            <a:r>
              <a:rPr lang="en-US" sz="3200" err="1"/>
              <a:t>Programme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21325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0344A-1685-C6BE-4E09-3B32E1047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Opportunities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0EBEA-C4D3-5408-26AC-E1C13D0A0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Mandatory training </a:t>
            </a:r>
          </a:p>
          <a:p>
            <a:r>
              <a:rPr lang="en-US"/>
              <a:t>Foundation teaching </a:t>
            </a:r>
            <a:r>
              <a:rPr lang="en-US" err="1"/>
              <a:t>programme</a:t>
            </a:r>
            <a:endParaRPr lang="en-US"/>
          </a:p>
          <a:p>
            <a:r>
              <a:rPr lang="en-US"/>
              <a:t>E-learning </a:t>
            </a:r>
          </a:p>
          <a:p>
            <a:r>
              <a:rPr lang="en-US"/>
              <a:t>Grand round</a:t>
            </a:r>
          </a:p>
          <a:p>
            <a:r>
              <a:rPr lang="en-US"/>
              <a:t>Departmental teaching</a:t>
            </a:r>
          </a:p>
          <a:p>
            <a:r>
              <a:rPr lang="en-US"/>
              <a:t>Regional study days </a:t>
            </a:r>
          </a:p>
          <a:p>
            <a:r>
              <a:rPr lang="en-US"/>
              <a:t>Courses &amp; conferences </a:t>
            </a:r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0DB6F354-87E9-C535-4F21-079212A6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2987824" cy="136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5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2CCB5-45D4-2FB1-A64E-678423209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 Opportunities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21974-00B2-6A11-50B1-A8C7A4573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Resident doctor forum</a:t>
            </a:r>
          </a:p>
          <a:p>
            <a:r>
              <a:rPr lang="en-US"/>
              <a:t>Peer-teaching lead</a:t>
            </a:r>
          </a:p>
          <a:p>
            <a:r>
              <a:rPr lang="en-US"/>
              <a:t>Foundation year representative</a:t>
            </a:r>
          </a:p>
          <a:p>
            <a:r>
              <a:rPr lang="en-US"/>
              <a:t>Regional representative and Foundation Doctor Advisory Board</a:t>
            </a:r>
          </a:p>
          <a:p>
            <a:r>
              <a:rPr lang="en-US"/>
              <a:t>UKFPO fellowship</a:t>
            </a:r>
          </a:p>
          <a:p>
            <a:r>
              <a:rPr lang="en-US"/>
              <a:t>External opportunities and courses</a:t>
            </a:r>
          </a:p>
          <a:p>
            <a:endParaRPr lang="en-US"/>
          </a:p>
        </p:txBody>
      </p:sp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2F525822-AA7B-C99E-1CE7-E8350709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505015"/>
            <a:ext cx="2699792" cy="123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5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CA83D-C5A9-8A8D-2B21-12392B22D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CC4E-6FE5-57A1-0A54-5DA5462F3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Specialised Foundation Programme</a:t>
            </a: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DC4DF58-9BBA-FD70-0760-1EE0559911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181684"/>
              </p:ext>
            </p:extLst>
          </p:nvPr>
        </p:nvGraphicFramePr>
        <p:xfrm>
          <a:off x="457200" y="1417638"/>
          <a:ext cx="8229600" cy="5165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S:\Comms\Policy and programmes comms\Programmes\UKFPO\Branding\UKFPO NEW logo V3.jpg">
            <a:extLst>
              <a:ext uri="{FF2B5EF4-FFF2-40B4-BE49-F238E27FC236}">
                <a16:creationId xmlns:a16="http://schemas.microsoft.com/office/drawing/2014/main" id="{B13C269D-3CFF-E11B-C17A-032796F8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92076"/>
            <a:ext cx="1763688" cy="80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D0BC16-A612-1E03-360F-DEF32089EF93}"/>
              </a:ext>
            </a:extLst>
          </p:cNvPr>
          <p:cNvSpPr/>
          <p:nvPr/>
        </p:nvSpPr>
        <p:spPr>
          <a:xfrm>
            <a:off x="3419872" y="1575644"/>
            <a:ext cx="2448272" cy="516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77E8CF-8074-6104-D262-5D6EBFDC8711}"/>
              </a:ext>
            </a:extLst>
          </p:cNvPr>
          <p:cNvSpPr/>
          <p:nvPr/>
        </p:nvSpPr>
        <p:spPr>
          <a:xfrm>
            <a:off x="5796136" y="1496641"/>
            <a:ext cx="2448272" cy="51657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9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nhance Programme | Health Education North West">
            <a:extLst>
              <a:ext uri="{FF2B5EF4-FFF2-40B4-BE49-F238E27FC236}">
                <a16:creationId xmlns:a16="http://schemas.microsoft.com/office/drawing/2014/main" id="{4E0886D7-585D-D670-3A07-46D1AFE5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0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NHSE Enhance handbook on a page">
            <a:extLst>
              <a:ext uri="{FF2B5EF4-FFF2-40B4-BE49-F238E27FC236}">
                <a16:creationId xmlns:a16="http://schemas.microsoft.com/office/drawing/2014/main" id="{D7285E9A-7C0C-3909-4EA8-982ECC462C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r="2945" b="1"/>
          <a:stretch>
            <a:fillRect/>
          </a:stretch>
        </p:blipFill>
        <p:spPr bwMode="auto">
          <a:xfrm>
            <a:off x="20" y="1282"/>
            <a:ext cx="9143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556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95A73-87A4-4944-97E8-02DB0E38E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E83A3-3723-F0CF-AB82-6AE609E11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close-up of a screen&#10;&#10;AI-generated content may be incorrect.">
            <a:extLst>
              <a:ext uri="{FF2B5EF4-FFF2-40B4-BE49-F238E27FC236}">
                <a16:creationId xmlns:a16="http://schemas.microsoft.com/office/drawing/2014/main" id="{54420F31-9CCD-2969-3D05-02FD9C22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89339C-5B80-1B23-0688-21A04DC0D60B}"/>
              </a:ext>
            </a:extLst>
          </p:cNvPr>
          <p:cNvSpPr/>
          <p:nvPr/>
        </p:nvSpPr>
        <p:spPr>
          <a:xfrm>
            <a:off x="9409814" y="4348716"/>
            <a:ext cx="2780662" cy="2508002"/>
          </a:xfrm>
          <a:prstGeom prst="rect">
            <a:avLst/>
          </a:prstGeom>
          <a:solidFill>
            <a:srgbClr val="3648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0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CDF450EB6F1046B33EE541AA1406A4" ma:contentTypeVersion="22" ma:contentTypeDescription="Create a new document." ma:contentTypeScope="" ma:versionID="a613acded2543ad528f392fad0ea6ab7">
  <xsd:schema xmlns:xsd="http://www.w3.org/2001/XMLSchema" xmlns:xs="http://www.w3.org/2001/XMLSchema" xmlns:p="http://schemas.microsoft.com/office/2006/metadata/properties" xmlns:ns2="4d4de4b5-bb9a-49ca-9a96-bebc32b577e7" xmlns:ns3="4e8ed25f-e524-462f-a0f4-a9a24ef012cf" targetNamespace="http://schemas.microsoft.com/office/2006/metadata/properties" ma:root="true" ma:fieldsID="2a7a9db685593b4d499669f547fcaebe" ns2:_="" ns3:_="">
    <xsd:import namespace="4d4de4b5-bb9a-49ca-9a96-bebc32b577e7"/>
    <xsd:import namespace="4e8ed25f-e524-462f-a0f4-a9a24ef012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3:_ip_UnifiedCompliancePolicyProperties" minOccurs="0"/>
                <xsd:element ref="ns3:_ip_UnifiedCompliancePolicyUIAc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4de4b5-bb9a-49ca-9a96-bebc32b577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ed25f-e524-462f-a0f4-a9a24ef012cf" elementFormDefault="qualified">
    <xsd:import namespace="http://schemas.microsoft.com/office/2006/documentManagement/types"/>
    <xsd:import namespace="http://schemas.microsoft.com/office/infopath/2007/PartnerControls"/>
    <xsd:element name="SharedWithUsers" ma:index="6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ip_UnifiedCompliancePolicyProperties" ma:index="18" nillable="true" ma:displayName="Unified Compliance Policy Properties" ma:internalName="_ip_UnifiedCompliancePolicyProperties" ma:readOnly="false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 ma:readOnly="false">
      <xsd:simpleType>
        <xsd:restriction base="dms:Text"/>
      </xsd:simpleType>
    </xsd:element>
    <xsd:element name="TaxCatchAll" ma:index="22" nillable="true" ma:displayName="Taxonomy Catch All Column" ma:hidden="true" ma:list="{d3f708d2-48ee-4a18-b7aa-4ad2e6a83d8f}" ma:internalName="TaxCatchAll" ma:showField="CatchAllData" ma:web="4e8ed25f-e524-462f-a0f4-a9a24ef01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TaxCatchAll xmlns="4e8ed25f-e524-462f-a0f4-a9a24ef012cf" xsi:nil="true"/>
    <_ip_UnifiedCompliancePolicyUIAction xmlns="4e8ed25f-e524-462f-a0f4-a9a24ef012cf" xsi:nil="true"/>
    <_ip_UnifiedCompliancePolicyProperties xmlns="4e8ed25f-e524-462f-a0f4-a9a24ef012cf" xsi:nil="true"/>
    <lcf76f155ced4ddcb4097134ff3c332f xmlns="4d4de4b5-bb9a-49ca-9a96-bebc32b577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222C3A0-ACF5-459B-A4BB-CED8621B8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1D7D67-33D3-46AF-8C1C-BA6D12673924}">
  <ds:schemaRefs>
    <ds:schemaRef ds:uri="4d4de4b5-bb9a-49ca-9a96-bebc32b577e7"/>
    <ds:schemaRef ds:uri="4e8ed25f-e524-462f-a0f4-a9a24ef012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1BDC436-673D-49D6-9356-60512274A6CA}">
  <ds:schemaRefs>
    <ds:schemaRef ds:uri="4d4de4b5-bb9a-49ca-9a96-bebc32b577e7"/>
    <ds:schemaRef ds:uri="4e8ed25f-e524-462f-a0f4-a9a24ef012cf"/>
    <ds:schemaRef ds:uri="812c2be7-8fd7-4bb8-8b9f-fc2fab70359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8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Beyond the basics: Exploring foundation training pathways and opportunities </vt:lpstr>
      <vt:lpstr>PowerPoint Presentation</vt:lpstr>
      <vt:lpstr>Educational Opportunities </vt:lpstr>
      <vt:lpstr>Leadership Opportunities </vt:lpstr>
      <vt:lpstr>Specialised Foundation Programme</vt:lpstr>
      <vt:lpstr>PowerPoint Presentation</vt:lpstr>
      <vt:lpstr>PowerPoint Presentation</vt:lpstr>
      <vt:lpstr>PowerPoint Presentation</vt:lpstr>
    </vt:vector>
  </TitlesOfParts>
  <Company>Health Education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title here</dc:title>
  <dc:creator>Lydia Taylor</dc:creator>
  <cp:revision>1</cp:revision>
  <dcterms:created xsi:type="dcterms:W3CDTF">2017-07-26T13:14:57Z</dcterms:created>
  <dcterms:modified xsi:type="dcterms:W3CDTF">2025-07-30T13:31:21Z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0x01010057CDF450EB6F1046B33EE541AA1406A4</vt:lpwstr>
  </property>
  <property fmtid="{D5CDD505-2E9C-101B-9397-08002B2CF9AE}" pid="3" name="Modified By">
    <vt:lpwstr>i:0#.f|membership|kata.varnai@hee.nhs.uk</vt:lpwstr>
  </property>
  <property fmtid="{D5CDD505-2E9C-101B-9397-08002B2CF9AE}" pid="4" name="Created By">
    <vt:lpwstr>i:0#.f|membership|kata.varnai@hee.nhs.uk</vt:lpwstr>
  </property>
  <property fmtid="{D5CDD505-2E9C-101B-9397-08002B2CF9AE}" pid="5" name="FileLeafRef">
    <vt:lpwstr>Curriculum, ARCP and E-portfolios.pptx</vt:lpwstr>
  </property>
  <property fmtid="{D5CDD505-2E9C-101B-9397-08002B2CF9AE}" pid="6" name="MediaServiceImageTags">
    <vt:lpwstr/>
  </property>
  <property fmtid="{D5CDD505-2E9C-101B-9397-08002B2CF9AE}" pid="7" name="Order">
    <vt:r8>56800</vt:r8>
  </property>
  <property fmtid="{D5CDD505-2E9C-101B-9397-08002B2CF9AE}" pid="8" name="_ExtendedDescription">
    <vt:lpwstr/>
  </property>
</Properties>
</file>