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612" r:id="rId3"/>
    <p:sldId id="614" r:id="rId4"/>
    <p:sldId id="258" r:id="rId5"/>
    <p:sldId id="610" r:id="rId6"/>
    <p:sldId id="261" r:id="rId7"/>
    <p:sldId id="607" r:id="rId8"/>
    <p:sldId id="268" r:id="rId9"/>
    <p:sldId id="613" r:id="rId10"/>
    <p:sldId id="61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68596A-3871-4D40-BBB5-73FD3588AA02}" v="2" dt="2025-04-15T09:42:57.4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urves Helen" userId="58eeeb27-3b02-4bd1-92ee-711120a925a4" providerId="ADAL" clId="{9D68596A-3871-4D40-BBB5-73FD3588AA02}"/>
    <pc:docChg chg="custSel addSld modSld">
      <pc:chgData name="Purves Helen" userId="58eeeb27-3b02-4bd1-92ee-711120a925a4" providerId="ADAL" clId="{9D68596A-3871-4D40-BBB5-73FD3588AA02}" dt="2025-04-15T09:52:54.876" v="1349" actId="20577"/>
      <pc:docMkLst>
        <pc:docMk/>
      </pc:docMkLst>
      <pc:sldChg chg="modSp mod">
        <pc:chgData name="Purves Helen" userId="58eeeb27-3b02-4bd1-92ee-711120a925a4" providerId="ADAL" clId="{9D68596A-3871-4D40-BBB5-73FD3588AA02}" dt="2025-04-15T08:55:06.141" v="1" actId="27636"/>
        <pc:sldMkLst>
          <pc:docMk/>
          <pc:sldMk cId="3701862696" sldId="257"/>
        </pc:sldMkLst>
        <pc:spChg chg="mod">
          <ac:chgData name="Purves Helen" userId="58eeeb27-3b02-4bd1-92ee-711120a925a4" providerId="ADAL" clId="{9D68596A-3871-4D40-BBB5-73FD3588AA02}" dt="2025-04-15T08:55:06.141" v="1" actId="27636"/>
          <ac:spMkLst>
            <pc:docMk/>
            <pc:sldMk cId="3701862696" sldId="257"/>
            <ac:spMk id="3" creationId="{05597271-F4BB-8AD2-0760-EBDB6FBF2EA3}"/>
          </ac:spMkLst>
        </pc:spChg>
      </pc:sldChg>
      <pc:sldChg chg="modSp">
        <pc:chgData name="Purves Helen" userId="58eeeb27-3b02-4bd1-92ee-711120a925a4" providerId="ADAL" clId="{9D68596A-3871-4D40-BBB5-73FD3588AA02}" dt="2025-04-15T08:55:06.032" v="0"/>
        <pc:sldMkLst>
          <pc:docMk/>
          <pc:sldMk cId="1520381404" sldId="258"/>
        </pc:sldMkLst>
        <pc:spChg chg="mod">
          <ac:chgData name="Purves Helen" userId="58eeeb27-3b02-4bd1-92ee-711120a925a4" providerId="ADAL" clId="{9D68596A-3871-4D40-BBB5-73FD3588AA02}" dt="2025-04-15T08:55:06.032" v="0"/>
          <ac:spMkLst>
            <pc:docMk/>
            <pc:sldMk cId="1520381404" sldId="258"/>
            <ac:spMk id="2" creationId="{DB23BEB5-B1B1-417A-7DE3-239083CD2D28}"/>
          </ac:spMkLst>
        </pc:spChg>
        <pc:spChg chg="mod">
          <ac:chgData name="Purves Helen" userId="58eeeb27-3b02-4bd1-92ee-711120a925a4" providerId="ADAL" clId="{9D68596A-3871-4D40-BBB5-73FD3588AA02}" dt="2025-04-15T08:55:06.032" v="0"/>
          <ac:spMkLst>
            <pc:docMk/>
            <pc:sldMk cId="1520381404" sldId="258"/>
            <ac:spMk id="3" creationId="{26DCEF73-CA51-7393-9A11-DF77A30F3331}"/>
          </ac:spMkLst>
        </pc:spChg>
      </pc:sldChg>
      <pc:sldChg chg="modSp">
        <pc:chgData name="Purves Helen" userId="58eeeb27-3b02-4bd1-92ee-711120a925a4" providerId="ADAL" clId="{9D68596A-3871-4D40-BBB5-73FD3588AA02}" dt="2025-04-15T08:55:06.032" v="0"/>
        <pc:sldMkLst>
          <pc:docMk/>
          <pc:sldMk cId="3121380551" sldId="261"/>
        </pc:sldMkLst>
        <pc:spChg chg="mod">
          <ac:chgData name="Purves Helen" userId="58eeeb27-3b02-4bd1-92ee-711120a925a4" providerId="ADAL" clId="{9D68596A-3871-4D40-BBB5-73FD3588AA02}" dt="2025-04-15T08:55:06.032" v="0"/>
          <ac:spMkLst>
            <pc:docMk/>
            <pc:sldMk cId="3121380551" sldId="261"/>
            <ac:spMk id="2" creationId="{10E7F0D3-7595-B3EE-FC40-0C85053B6BD1}"/>
          </ac:spMkLst>
        </pc:spChg>
      </pc:sldChg>
      <pc:sldChg chg="modSp mod">
        <pc:chgData name="Purves Helen" userId="58eeeb27-3b02-4bd1-92ee-711120a925a4" providerId="ADAL" clId="{9D68596A-3871-4D40-BBB5-73FD3588AA02}" dt="2025-04-15T08:56:37.898" v="10" actId="1076"/>
        <pc:sldMkLst>
          <pc:docMk/>
          <pc:sldMk cId="234473214" sldId="268"/>
        </pc:sldMkLst>
        <pc:spChg chg="mod">
          <ac:chgData name="Purves Helen" userId="58eeeb27-3b02-4bd1-92ee-711120a925a4" providerId="ADAL" clId="{9D68596A-3871-4D40-BBB5-73FD3588AA02}" dt="2025-04-15T08:56:17.779" v="4" actId="1076"/>
          <ac:spMkLst>
            <pc:docMk/>
            <pc:sldMk cId="234473214" sldId="268"/>
            <ac:spMk id="3" creationId="{00000000-0000-0000-0000-000000000000}"/>
          </ac:spMkLst>
        </pc:spChg>
        <pc:picChg chg="mod">
          <ac:chgData name="Purves Helen" userId="58eeeb27-3b02-4bd1-92ee-711120a925a4" providerId="ADAL" clId="{9D68596A-3871-4D40-BBB5-73FD3588AA02}" dt="2025-04-15T08:56:37.898" v="10" actId="1076"/>
          <ac:picMkLst>
            <pc:docMk/>
            <pc:sldMk cId="234473214" sldId="268"/>
            <ac:picMk id="4" creationId="{00000000-0000-0000-0000-000000000000}"/>
          </ac:picMkLst>
        </pc:picChg>
        <pc:picChg chg="mod">
          <ac:chgData name="Purves Helen" userId="58eeeb27-3b02-4bd1-92ee-711120a925a4" providerId="ADAL" clId="{9D68596A-3871-4D40-BBB5-73FD3588AA02}" dt="2025-04-15T08:56:34.845" v="9" actId="1076"/>
          <ac:picMkLst>
            <pc:docMk/>
            <pc:sldMk cId="234473214" sldId="268"/>
            <ac:picMk id="5" creationId="{00000000-0000-0000-0000-000000000000}"/>
          </ac:picMkLst>
        </pc:picChg>
      </pc:sldChg>
      <pc:sldChg chg="addSp delSp modSp mod setBg">
        <pc:chgData name="Purves Helen" userId="58eeeb27-3b02-4bd1-92ee-711120a925a4" providerId="ADAL" clId="{9D68596A-3871-4D40-BBB5-73FD3588AA02}" dt="2025-04-15T08:55:54.580" v="3" actId="26606"/>
        <pc:sldMkLst>
          <pc:docMk/>
          <pc:sldMk cId="3150376066" sldId="607"/>
        </pc:sldMkLst>
        <pc:spChg chg="mod">
          <ac:chgData name="Purves Helen" userId="58eeeb27-3b02-4bd1-92ee-711120a925a4" providerId="ADAL" clId="{9D68596A-3871-4D40-BBB5-73FD3588AA02}" dt="2025-04-15T08:55:54.580" v="3" actId="26606"/>
          <ac:spMkLst>
            <pc:docMk/>
            <pc:sldMk cId="3150376066" sldId="607"/>
            <ac:spMk id="2" creationId="{6650837D-EADE-1458-27AC-7842194CD4DB}"/>
          </ac:spMkLst>
        </pc:spChg>
        <pc:spChg chg="del mod">
          <ac:chgData name="Purves Helen" userId="58eeeb27-3b02-4bd1-92ee-711120a925a4" providerId="ADAL" clId="{9D68596A-3871-4D40-BBB5-73FD3588AA02}" dt="2025-04-15T08:55:54.580" v="3" actId="26606"/>
          <ac:spMkLst>
            <pc:docMk/>
            <pc:sldMk cId="3150376066" sldId="607"/>
            <ac:spMk id="3" creationId="{C9CC1351-006A-80E4-4005-60962DFA163C}"/>
          </ac:spMkLst>
        </pc:spChg>
        <pc:graphicFrameChg chg="add">
          <ac:chgData name="Purves Helen" userId="58eeeb27-3b02-4bd1-92ee-711120a925a4" providerId="ADAL" clId="{9D68596A-3871-4D40-BBB5-73FD3588AA02}" dt="2025-04-15T08:55:54.580" v="3" actId="26606"/>
          <ac:graphicFrameMkLst>
            <pc:docMk/>
            <pc:sldMk cId="3150376066" sldId="607"/>
            <ac:graphicFrameMk id="5" creationId="{EE0DDBBD-D935-6298-ECBB-E3A69D39B894}"/>
          </ac:graphicFrameMkLst>
        </pc:graphicFrameChg>
      </pc:sldChg>
      <pc:sldChg chg="modSp mod">
        <pc:chgData name="Purves Helen" userId="58eeeb27-3b02-4bd1-92ee-711120a925a4" providerId="ADAL" clId="{9D68596A-3871-4D40-BBB5-73FD3588AA02}" dt="2025-04-15T08:55:43.030" v="2" actId="1076"/>
        <pc:sldMkLst>
          <pc:docMk/>
          <pc:sldMk cId="3051916450" sldId="610"/>
        </pc:sldMkLst>
        <pc:spChg chg="mod">
          <ac:chgData name="Purves Helen" userId="58eeeb27-3b02-4bd1-92ee-711120a925a4" providerId="ADAL" clId="{9D68596A-3871-4D40-BBB5-73FD3588AA02}" dt="2025-04-15T08:55:06.032" v="0"/>
          <ac:spMkLst>
            <pc:docMk/>
            <pc:sldMk cId="3051916450" sldId="610"/>
            <ac:spMk id="2" creationId="{E050673C-DB40-D506-43A9-9E429F0B6FB3}"/>
          </ac:spMkLst>
        </pc:spChg>
        <pc:spChg chg="mod">
          <ac:chgData name="Purves Helen" userId="58eeeb27-3b02-4bd1-92ee-711120a925a4" providerId="ADAL" clId="{9D68596A-3871-4D40-BBB5-73FD3588AA02}" dt="2025-04-15T08:55:06.032" v="0"/>
          <ac:spMkLst>
            <pc:docMk/>
            <pc:sldMk cId="3051916450" sldId="610"/>
            <ac:spMk id="3" creationId="{A1FF06F9-628E-B5E7-BB5A-D7AB1E1DB787}"/>
          </ac:spMkLst>
        </pc:spChg>
        <pc:spChg chg="mod">
          <ac:chgData name="Purves Helen" userId="58eeeb27-3b02-4bd1-92ee-711120a925a4" providerId="ADAL" clId="{9D68596A-3871-4D40-BBB5-73FD3588AA02}" dt="2025-04-15T08:55:43.030" v="2" actId="1076"/>
          <ac:spMkLst>
            <pc:docMk/>
            <pc:sldMk cId="3051916450" sldId="610"/>
            <ac:spMk id="4" creationId="{2FC399F9-DB3F-B7A1-8752-F75C99EBEA02}"/>
          </ac:spMkLst>
        </pc:spChg>
      </pc:sldChg>
      <pc:sldChg chg="modSp">
        <pc:chgData name="Purves Helen" userId="58eeeb27-3b02-4bd1-92ee-711120a925a4" providerId="ADAL" clId="{9D68596A-3871-4D40-BBB5-73FD3588AA02}" dt="2025-04-15T08:55:06.032" v="0"/>
        <pc:sldMkLst>
          <pc:docMk/>
          <pc:sldMk cId="429223220" sldId="612"/>
        </pc:sldMkLst>
        <pc:spChg chg="mod">
          <ac:chgData name="Purves Helen" userId="58eeeb27-3b02-4bd1-92ee-711120a925a4" providerId="ADAL" clId="{9D68596A-3871-4D40-BBB5-73FD3588AA02}" dt="2025-04-15T08:55:06.032" v="0"/>
          <ac:spMkLst>
            <pc:docMk/>
            <pc:sldMk cId="429223220" sldId="612"/>
            <ac:spMk id="2" creationId="{5D1E5FCD-75BE-A321-0413-9ABBF11FFF0C}"/>
          </ac:spMkLst>
        </pc:spChg>
        <pc:spChg chg="mod">
          <ac:chgData name="Purves Helen" userId="58eeeb27-3b02-4bd1-92ee-711120a925a4" providerId="ADAL" clId="{9D68596A-3871-4D40-BBB5-73FD3588AA02}" dt="2025-04-15T08:55:06.032" v="0"/>
          <ac:spMkLst>
            <pc:docMk/>
            <pc:sldMk cId="429223220" sldId="612"/>
            <ac:spMk id="3" creationId="{B5FE190F-E03F-2057-1631-368776041DDE}"/>
          </ac:spMkLst>
        </pc:spChg>
      </pc:sldChg>
      <pc:sldChg chg="modSp new mod">
        <pc:chgData name="Purves Helen" userId="58eeeb27-3b02-4bd1-92ee-711120a925a4" providerId="ADAL" clId="{9D68596A-3871-4D40-BBB5-73FD3588AA02}" dt="2025-04-15T09:52:46.768" v="1341" actId="20577"/>
        <pc:sldMkLst>
          <pc:docMk/>
          <pc:sldMk cId="3316596727" sldId="613"/>
        </pc:sldMkLst>
        <pc:spChg chg="mod">
          <ac:chgData name="Purves Helen" userId="58eeeb27-3b02-4bd1-92ee-711120a925a4" providerId="ADAL" clId="{9D68596A-3871-4D40-BBB5-73FD3588AA02}" dt="2025-04-15T09:11:40.763" v="447" actId="20577"/>
          <ac:spMkLst>
            <pc:docMk/>
            <pc:sldMk cId="3316596727" sldId="613"/>
            <ac:spMk id="2" creationId="{529403E0-B8B3-6DB5-D0F7-7BDF5E16BA04}"/>
          </ac:spMkLst>
        </pc:spChg>
        <pc:spChg chg="mod">
          <ac:chgData name="Purves Helen" userId="58eeeb27-3b02-4bd1-92ee-711120a925a4" providerId="ADAL" clId="{9D68596A-3871-4D40-BBB5-73FD3588AA02}" dt="2025-04-15T09:52:46.768" v="1341" actId="20577"/>
          <ac:spMkLst>
            <pc:docMk/>
            <pc:sldMk cId="3316596727" sldId="613"/>
            <ac:spMk id="3" creationId="{FA1BE354-883F-834A-AD14-AF406CF69F22}"/>
          </ac:spMkLst>
        </pc:spChg>
      </pc:sldChg>
      <pc:sldChg chg="modSp new mod">
        <pc:chgData name="Purves Helen" userId="58eeeb27-3b02-4bd1-92ee-711120a925a4" providerId="ADAL" clId="{9D68596A-3871-4D40-BBB5-73FD3588AA02}" dt="2025-04-15T09:52:54.876" v="1349" actId="20577"/>
        <pc:sldMkLst>
          <pc:docMk/>
          <pc:sldMk cId="1483534986" sldId="614"/>
        </pc:sldMkLst>
        <pc:spChg chg="mod">
          <ac:chgData name="Purves Helen" userId="58eeeb27-3b02-4bd1-92ee-711120a925a4" providerId="ADAL" clId="{9D68596A-3871-4D40-BBB5-73FD3588AA02}" dt="2025-04-15T09:34:00.379" v="721" actId="20577"/>
          <ac:spMkLst>
            <pc:docMk/>
            <pc:sldMk cId="1483534986" sldId="614"/>
            <ac:spMk id="2" creationId="{9CDA9C09-5C59-37C9-4133-F893830AF9B6}"/>
          </ac:spMkLst>
        </pc:spChg>
        <pc:spChg chg="mod">
          <ac:chgData name="Purves Helen" userId="58eeeb27-3b02-4bd1-92ee-711120a925a4" providerId="ADAL" clId="{9D68596A-3871-4D40-BBB5-73FD3588AA02}" dt="2025-04-15T09:52:54.876" v="1349" actId="20577"/>
          <ac:spMkLst>
            <pc:docMk/>
            <pc:sldMk cId="1483534986" sldId="614"/>
            <ac:spMk id="3" creationId="{D4428D58-7DB1-ECA1-2644-F197BDB63272}"/>
          </ac:spMkLst>
        </pc:spChg>
      </pc:sldChg>
      <pc:sldChg chg="addSp delSp modSp new mod modClrScheme chgLayout">
        <pc:chgData name="Purves Helen" userId="58eeeb27-3b02-4bd1-92ee-711120a925a4" providerId="ADAL" clId="{9D68596A-3871-4D40-BBB5-73FD3588AA02}" dt="2025-04-15T09:47:55.703" v="1332" actId="122"/>
        <pc:sldMkLst>
          <pc:docMk/>
          <pc:sldMk cId="3597241827" sldId="615"/>
        </pc:sldMkLst>
        <pc:spChg chg="del">
          <ac:chgData name="Purves Helen" userId="58eeeb27-3b02-4bd1-92ee-711120a925a4" providerId="ADAL" clId="{9D68596A-3871-4D40-BBB5-73FD3588AA02}" dt="2025-04-15T09:42:52.759" v="1032" actId="700"/>
          <ac:spMkLst>
            <pc:docMk/>
            <pc:sldMk cId="3597241827" sldId="615"/>
            <ac:spMk id="2" creationId="{0828A5E9-FB2B-DFA2-5B1D-C4FD5C201204}"/>
          </ac:spMkLst>
        </pc:spChg>
        <pc:spChg chg="del">
          <ac:chgData name="Purves Helen" userId="58eeeb27-3b02-4bd1-92ee-711120a925a4" providerId="ADAL" clId="{9D68596A-3871-4D40-BBB5-73FD3588AA02}" dt="2025-04-15T09:42:52.759" v="1032" actId="700"/>
          <ac:spMkLst>
            <pc:docMk/>
            <pc:sldMk cId="3597241827" sldId="615"/>
            <ac:spMk id="3" creationId="{4379EE01-9BDD-2B41-46CE-0B5C0818FFEE}"/>
          </ac:spMkLst>
        </pc:spChg>
        <pc:spChg chg="add mod">
          <ac:chgData name="Purves Helen" userId="58eeeb27-3b02-4bd1-92ee-711120a925a4" providerId="ADAL" clId="{9D68596A-3871-4D40-BBB5-73FD3588AA02}" dt="2025-04-15T09:47:55.703" v="1332" actId="122"/>
          <ac:spMkLst>
            <pc:docMk/>
            <pc:sldMk cId="3597241827" sldId="615"/>
            <ac:spMk id="4" creationId="{58A528D8-BB49-8C03-F7E7-7156FA399552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6B6266-9E9C-4686-88FE-4369F9C0B9C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D3F6F1D-9FDF-4C79-BCE7-E6050ADA4149}">
      <dgm:prSet/>
      <dgm:spPr/>
      <dgm:t>
        <a:bodyPr/>
        <a:lstStyle/>
        <a:p>
          <a:r>
            <a:rPr lang="en-GB"/>
            <a:t>AIR- after incident review- why it occurred, identify areas for improvement, with a focus on learning from the event and implementing system- based changes.</a:t>
          </a:r>
          <a:endParaRPr lang="en-US"/>
        </a:p>
      </dgm:t>
    </dgm:pt>
    <dgm:pt modelId="{6E2733B3-E1AA-460B-B9F3-7F2AA3407DAC}" type="parTrans" cxnId="{6DF96733-FE3F-4B32-9E67-C1148BB07A26}">
      <dgm:prSet/>
      <dgm:spPr/>
      <dgm:t>
        <a:bodyPr/>
        <a:lstStyle/>
        <a:p>
          <a:endParaRPr lang="en-US"/>
        </a:p>
      </dgm:t>
    </dgm:pt>
    <dgm:pt modelId="{4E0298E8-E8C7-47BA-9430-A5577A5BB1FF}" type="sibTrans" cxnId="{6DF96733-FE3F-4B32-9E67-C1148BB07A26}">
      <dgm:prSet/>
      <dgm:spPr/>
      <dgm:t>
        <a:bodyPr/>
        <a:lstStyle/>
        <a:p>
          <a:endParaRPr lang="en-US"/>
        </a:p>
      </dgm:t>
    </dgm:pt>
    <dgm:pt modelId="{6B302F2F-42E3-4A16-A46A-5443B878C522}">
      <dgm:prSet/>
      <dgm:spPr/>
      <dgm:t>
        <a:bodyPr/>
        <a:lstStyle/>
        <a:p>
          <a:r>
            <a:rPr lang="en-GB"/>
            <a:t>Thematic review – useful to understand common links or issues within a cluster of incidents</a:t>
          </a:r>
          <a:endParaRPr lang="en-US"/>
        </a:p>
      </dgm:t>
    </dgm:pt>
    <dgm:pt modelId="{5194EE59-99EE-48AF-91FB-3DCA169C358A}" type="parTrans" cxnId="{D4D64ADA-9753-433E-97D2-2BF49D83D929}">
      <dgm:prSet/>
      <dgm:spPr/>
      <dgm:t>
        <a:bodyPr/>
        <a:lstStyle/>
        <a:p>
          <a:endParaRPr lang="en-US"/>
        </a:p>
      </dgm:t>
    </dgm:pt>
    <dgm:pt modelId="{98029159-BF23-43AA-B68D-54A8D853CE0E}" type="sibTrans" cxnId="{D4D64ADA-9753-433E-97D2-2BF49D83D929}">
      <dgm:prSet/>
      <dgm:spPr/>
      <dgm:t>
        <a:bodyPr/>
        <a:lstStyle/>
        <a:p>
          <a:endParaRPr lang="en-US"/>
        </a:p>
      </dgm:t>
    </dgm:pt>
    <dgm:pt modelId="{0E3C585E-495E-40E6-8C3D-D60ACF74703C}">
      <dgm:prSet/>
      <dgm:spPr/>
      <dgm:t>
        <a:bodyPr/>
        <a:lstStyle/>
        <a:p>
          <a:r>
            <a:rPr lang="en-GB"/>
            <a:t>MDT review- useful for reviewing incidents in the past or where staff recollections may be difficult to collect. To identify key contributory factors and system gaps.</a:t>
          </a:r>
          <a:endParaRPr lang="en-US"/>
        </a:p>
      </dgm:t>
    </dgm:pt>
    <dgm:pt modelId="{5F2CA0D6-5528-486F-9488-49AB1C49FEA8}" type="parTrans" cxnId="{CCC9A193-2CD6-4F23-8176-F73E08C4018B}">
      <dgm:prSet/>
      <dgm:spPr/>
      <dgm:t>
        <a:bodyPr/>
        <a:lstStyle/>
        <a:p>
          <a:endParaRPr lang="en-US"/>
        </a:p>
      </dgm:t>
    </dgm:pt>
    <dgm:pt modelId="{B9E127D7-F2D6-4B70-BA6D-66F613DD6836}" type="sibTrans" cxnId="{CCC9A193-2CD6-4F23-8176-F73E08C4018B}">
      <dgm:prSet/>
      <dgm:spPr/>
      <dgm:t>
        <a:bodyPr/>
        <a:lstStyle/>
        <a:p>
          <a:endParaRPr lang="en-US"/>
        </a:p>
      </dgm:t>
    </dgm:pt>
    <dgm:pt modelId="{4F562E3A-709F-45F1-99EC-F5FA632FEAA2}">
      <dgm:prSet/>
      <dgm:spPr/>
      <dgm:t>
        <a:bodyPr/>
        <a:lstStyle/>
        <a:p>
          <a:r>
            <a:rPr lang="en-GB"/>
            <a:t>SWARM huddle –as soon as possible after an event. MDT discussion. Immediate safety issues identified and addressed.</a:t>
          </a:r>
          <a:endParaRPr lang="en-US"/>
        </a:p>
      </dgm:t>
    </dgm:pt>
    <dgm:pt modelId="{B58A219B-E16A-41D6-8223-C107A7E787EE}" type="parTrans" cxnId="{D3B7D813-C275-4B49-8D61-756B59082CCE}">
      <dgm:prSet/>
      <dgm:spPr/>
      <dgm:t>
        <a:bodyPr/>
        <a:lstStyle/>
        <a:p>
          <a:endParaRPr lang="en-US"/>
        </a:p>
      </dgm:t>
    </dgm:pt>
    <dgm:pt modelId="{8DDD3246-DB16-4F6C-A6AF-BC34CA88C5A0}" type="sibTrans" cxnId="{D3B7D813-C275-4B49-8D61-756B59082CCE}">
      <dgm:prSet/>
      <dgm:spPr/>
      <dgm:t>
        <a:bodyPr/>
        <a:lstStyle/>
        <a:p>
          <a:endParaRPr lang="en-US"/>
        </a:p>
      </dgm:t>
    </dgm:pt>
    <dgm:pt modelId="{02AFC12A-2A14-4157-ACE7-47B232D48E13}">
      <dgm:prSet/>
      <dgm:spPr/>
      <dgm:t>
        <a:bodyPr/>
        <a:lstStyle/>
        <a:p>
          <a:r>
            <a:rPr lang="en-GB"/>
            <a:t>PSII- similar to previous serious incident investigations</a:t>
          </a:r>
          <a:endParaRPr lang="en-US"/>
        </a:p>
      </dgm:t>
    </dgm:pt>
    <dgm:pt modelId="{C9260CC0-6440-4F38-812F-05646E431646}" type="parTrans" cxnId="{B6CC432C-2BF9-4362-B624-C3AA2BD14F65}">
      <dgm:prSet/>
      <dgm:spPr/>
      <dgm:t>
        <a:bodyPr/>
        <a:lstStyle/>
        <a:p>
          <a:endParaRPr lang="en-US"/>
        </a:p>
      </dgm:t>
    </dgm:pt>
    <dgm:pt modelId="{CC44B4CB-9950-4822-9169-53631922EA16}" type="sibTrans" cxnId="{B6CC432C-2BF9-4362-B624-C3AA2BD14F65}">
      <dgm:prSet/>
      <dgm:spPr/>
      <dgm:t>
        <a:bodyPr/>
        <a:lstStyle/>
        <a:p>
          <a:endParaRPr lang="en-US"/>
        </a:p>
      </dgm:t>
    </dgm:pt>
    <dgm:pt modelId="{BE7B7BC4-D28B-497C-97A5-C6DEF1ADB332}" type="pres">
      <dgm:prSet presAssocID="{D76B6266-9E9C-4686-88FE-4369F9C0B9CF}" presName="diagram" presStyleCnt="0">
        <dgm:presLayoutVars>
          <dgm:dir/>
          <dgm:resizeHandles val="exact"/>
        </dgm:presLayoutVars>
      </dgm:prSet>
      <dgm:spPr/>
    </dgm:pt>
    <dgm:pt modelId="{AE9250E9-D012-48FE-BE9F-3E16C211A20E}" type="pres">
      <dgm:prSet presAssocID="{DD3F6F1D-9FDF-4C79-BCE7-E6050ADA4149}" presName="node" presStyleLbl="node1" presStyleIdx="0" presStyleCnt="5">
        <dgm:presLayoutVars>
          <dgm:bulletEnabled val="1"/>
        </dgm:presLayoutVars>
      </dgm:prSet>
      <dgm:spPr/>
    </dgm:pt>
    <dgm:pt modelId="{6E80E2F6-BEFD-4F30-8A2B-5F6BBC897336}" type="pres">
      <dgm:prSet presAssocID="{4E0298E8-E8C7-47BA-9430-A5577A5BB1FF}" presName="sibTrans" presStyleCnt="0"/>
      <dgm:spPr/>
    </dgm:pt>
    <dgm:pt modelId="{B156B8BD-670D-4C38-A5A5-93BA0161EAE1}" type="pres">
      <dgm:prSet presAssocID="{6B302F2F-42E3-4A16-A46A-5443B878C522}" presName="node" presStyleLbl="node1" presStyleIdx="1" presStyleCnt="5">
        <dgm:presLayoutVars>
          <dgm:bulletEnabled val="1"/>
        </dgm:presLayoutVars>
      </dgm:prSet>
      <dgm:spPr/>
    </dgm:pt>
    <dgm:pt modelId="{971A3465-5883-4E6D-A2C1-937B4BB54121}" type="pres">
      <dgm:prSet presAssocID="{98029159-BF23-43AA-B68D-54A8D853CE0E}" presName="sibTrans" presStyleCnt="0"/>
      <dgm:spPr/>
    </dgm:pt>
    <dgm:pt modelId="{5F8738E5-E3DB-4340-AF24-98F76CEA8A2B}" type="pres">
      <dgm:prSet presAssocID="{0E3C585E-495E-40E6-8C3D-D60ACF74703C}" presName="node" presStyleLbl="node1" presStyleIdx="2" presStyleCnt="5">
        <dgm:presLayoutVars>
          <dgm:bulletEnabled val="1"/>
        </dgm:presLayoutVars>
      </dgm:prSet>
      <dgm:spPr/>
    </dgm:pt>
    <dgm:pt modelId="{AFB88564-2228-4EE7-8724-4C400C6E10B5}" type="pres">
      <dgm:prSet presAssocID="{B9E127D7-F2D6-4B70-BA6D-66F613DD6836}" presName="sibTrans" presStyleCnt="0"/>
      <dgm:spPr/>
    </dgm:pt>
    <dgm:pt modelId="{C83281A6-4BC2-4A78-BCE4-A412F29C1123}" type="pres">
      <dgm:prSet presAssocID="{4F562E3A-709F-45F1-99EC-F5FA632FEAA2}" presName="node" presStyleLbl="node1" presStyleIdx="3" presStyleCnt="5">
        <dgm:presLayoutVars>
          <dgm:bulletEnabled val="1"/>
        </dgm:presLayoutVars>
      </dgm:prSet>
      <dgm:spPr/>
    </dgm:pt>
    <dgm:pt modelId="{B3C304F9-0370-46C1-B007-A1D6251F9CD7}" type="pres">
      <dgm:prSet presAssocID="{8DDD3246-DB16-4F6C-A6AF-BC34CA88C5A0}" presName="sibTrans" presStyleCnt="0"/>
      <dgm:spPr/>
    </dgm:pt>
    <dgm:pt modelId="{7F0BFF6F-EFAF-459B-8CF7-955CAD21A448}" type="pres">
      <dgm:prSet presAssocID="{02AFC12A-2A14-4157-ACE7-47B232D48E13}" presName="node" presStyleLbl="node1" presStyleIdx="4" presStyleCnt="5">
        <dgm:presLayoutVars>
          <dgm:bulletEnabled val="1"/>
        </dgm:presLayoutVars>
      </dgm:prSet>
      <dgm:spPr/>
    </dgm:pt>
  </dgm:ptLst>
  <dgm:cxnLst>
    <dgm:cxn modelId="{3284C704-ADD3-4CC7-9597-E9AD85D5E48F}" type="presOf" srcId="{D76B6266-9E9C-4686-88FE-4369F9C0B9CF}" destId="{BE7B7BC4-D28B-497C-97A5-C6DEF1ADB332}" srcOrd="0" destOrd="0" presId="urn:microsoft.com/office/officeart/2005/8/layout/default"/>
    <dgm:cxn modelId="{3D6C4111-B304-4181-85A1-CA0A5B8182CA}" type="presOf" srcId="{02AFC12A-2A14-4157-ACE7-47B232D48E13}" destId="{7F0BFF6F-EFAF-459B-8CF7-955CAD21A448}" srcOrd="0" destOrd="0" presId="urn:microsoft.com/office/officeart/2005/8/layout/default"/>
    <dgm:cxn modelId="{D3B7D813-C275-4B49-8D61-756B59082CCE}" srcId="{D76B6266-9E9C-4686-88FE-4369F9C0B9CF}" destId="{4F562E3A-709F-45F1-99EC-F5FA632FEAA2}" srcOrd="3" destOrd="0" parTransId="{B58A219B-E16A-41D6-8223-C107A7E787EE}" sibTransId="{8DDD3246-DB16-4F6C-A6AF-BC34CA88C5A0}"/>
    <dgm:cxn modelId="{B9391118-FFCB-4D48-B5FE-ECC728A79B8D}" type="presOf" srcId="{6B302F2F-42E3-4A16-A46A-5443B878C522}" destId="{B156B8BD-670D-4C38-A5A5-93BA0161EAE1}" srcOrd="0" destOrd="0" presId="urn:microsoft.com/office/officeart/2005/8/layout/default"/>
    <dgm:cxn modelId="{FB150E1D-80CB-4B45-AA5C-FF6E639D4CF7}" type="presOf" srcId="{DD3F6F1D-9FDF-4C79-BCE7-E6050ADA4149}" destId="{AE9250E9-D012-48FE-BE9F-3E16C211A20E}" srcOrd="0" destOrd="0" presId="urn:microsoft.com/office/officeart/2005/8/layout/default"/>
    <dgm:cxn modelId="{B6CC432C-2BF9-4362-B624-C3AA2BD14F65}" srcId="{D76B6266-9E9C-4686-88FE-4369F9C0B9CF}" destId="{02AFC12A-2A14-4157-ACE7-47B232D48E13}" srcOrd="4" destOrd="0" parTransId="{C9260CC0-6440-4F38-812F-05646E431646}" sibTransId="{CC44B4CB-9950-4822-9169-53631922EA16}"/>
    <dgm:cxn modelId="{6DF96733-FE3F-4B32-9E67-C1148BB07A26}" srcId="{D76B6266-9E9C-4686-88FE-4369F9C0B9CF}" destId="{DD3F6F1D-9FDF-4C79-BCE7-E6050ADA4149}" srcOrd="0" destOrd="0" parTransId="{6E2733B3-E1AA-460B-B9F3-7F2AA3407DAC}" sibTransId="{4E0298E8-E8C7-47BA-9430-A5577A5BB1FF}"/>
    <dgm:cxn modelId="{89090D72-6AB7-42F1-A896-AE5C9CC867F8}" type="presOf" srcId="{0E3C585E-495E-40E6-8C3D-D60ACF74703C}" destId="{5F8738E5-E3DB-4340-AF24-98F76CEA8A2B}" srcOrd="0" destOrd="0" presId="urn:microsoft.com/office/officeart/2005/8/layout/default"/>
    <dgm:cxn modelId="{CCC9A193-2CD6-4F23-8176-F73E08C4018B}" srcId="{D76B6266-9E9C-4686-88FE-4369F9C0B9CF}" destId="{0E3C585E-495E-40E6-8C3D-D60ACF74703C}" srcOrd="2" destOrd="0" parTransId="{5F2CA0D6-5528-486F-9488-49AB1C49FEA8}" sibTransId="{B9E127D7-F2D6-4B70-BA6D-66F613DD6836}"/>
    <dgm:cxn modelId="{D4D64ADA-9753-433E-97D2-2BF49D83D929}" srcId="{D76B6266-9E9C-4686-88FE-4369F9C0B9CF}" destId="{6B302F2F-42E3-4A16-A46A-5443B878C522}" srcOrd="1" destOrd="0" parTransId="{5194EE59-99EE-48AF-91FB-3DCA169C358A}" sibTransId="{98029159-BF23-43AA-B68D-54A8D853CE0E}"/>
    <dgm:cxn modelId="{FC7C5BF7-00ED-41A7-A016-FE4E41B95A6A}" type="presOf" srcId="{4F562E3A-709F-45F1-99EC-F5FA632FEAA2}" destId="{C83281A6-4BC2-4A78-BCE4-A412F29C1123}" srcOrd="0" destOrd="0" presId="urn:microsoft.com/office/officeart/2005/8/layout/default"/>
    <dgm:cxn modelId="{2777B84F-0F53-4BD9-B2E8-E5349700D20F}" type="presParOf" srcId="{BE7B7BC4-D28B-497C-97A5-C6DEF1ADB332}" destId="{AE9250E9-D012-48FE-BE9F-3E16C211A20E}" srcOrd="0" destOrd="0" presId="urn:microsoft.com/office/officeart/2005/8/layout/default"/>
    <dgm:cxn modelId="{FD909568-AE8A-45E7-8F52-C6538C1FEACB}" type="presParOf" srcId="{BE7B7BC4-D28B-497C-97A5-C6DEF1ADB332}" destId="{6E80E2F6-BEFD-4F30-8A2B-5F6BBC897336}" srcOrd="1" destOrd="0" presId="urn:microsoft.com/office/officeart/2005/8/layout/default"/>
    <dgm:cxn modelId="{E03B8724-FA95-4622-BBFC-BD2D23CF0492}" type="presParOf" srcId="{BE7B7BC4-D28B-497C-97A5-C6DEF1ADB332}" destId="{B156B8BD-670D-4C38-A5A5-93BA0161EAE1}" srcOrd="2" destOrd="0" presId="urn:microsoft.com/office/officeart/2005/8/layout/default"/>
    <dgm:cxn modelId="{6DD4085D-97B2-4F00-995F-01852B35A078}" type="presParOf" srcId="{BE7B7BC4-D28B-497C-97A5-C6DEF1ADB332}" destId="{971A3465-5883-4E6D-A2C1-937B4BB54121}" srcOrd="3" destOrd="0" presId="urn:microsoft.com/office/officeart/2005/8/layout/default"/>
    <dgm:cxn modelId="{A6709DD8-582F-4B5F-BEBB-434927560866}" type="presParOf" srcId="{BE7B7BC4-D28B-497C-97A5-C6DEF1ADB332}" destId="{5F8738E5-E3DB-4340-AF24-98F76CEA8A2B}" srcOrd="4" destOrd="0" presId="urn:microsoft.com/office/officeart/2005/8/layout/default"/>
    <dgm:cxn modelId="{09A5BCD4-DE22-449D-805E-8D2CA1F284C8}" type="presParOf" srcId="{BE7B7BC4-D28B-497C-97A5-C6DEF1ADB332}" destId="{AFB88564-2228-4EE7-8724-4C400C6E10B5}" srcOrd="5" destOrd="0" presId="urn:microsoft.com/office/officeart/2005/8/layout/default"/>
    <dgm:cxn modelId="{15EFB39E-AD4E-4D4D-94DA-D008FD284042}" type="presParOf" srcId="{BE7B7BC4-D28B-497C-97A5-C6DEF1ADB332}" destId="{C83281A6-4BC2-4A78-BCE4-A412F29C1123}" srcOrd="6" destOrd="0" presId="urn:microsoft.com/office/officeart/2005/8/layout/default"/>
    <dgm:cxn modelId="{88D23430-1BEF-46AC-B173-893EFDF8FCB6}" type="presParOf" srcId="{BE7B7BC4-D28B-497C-97A5-C6DEF1ADB332}" destId="{B3C304F9-0370-46C1-B007-A1D6251F9CD7}" srcOrd="7" destOrd="0" presId="urn:microsoft.com/office/officeart/2005/8/layout/default"/>
    <dgm:cxn modelId="{3A9DD3E5-2201-4FB4-AF74-FA49C1A33221}" type="presParOf" srcId="{BE7B7BC4-D28B-497C-97A5-C6DEF1ADB332}" destId="{7F0BFF6F-EFAF-459B-8CF7-955CAD21A448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9250E9-D012-48FE-BE9F-3E16C211A20E}">
      <dsp:nvSpPr>
        <dsp:cNvPr id="0" name=""/>
        <dsp:cNvSpPr/>
      </dsp:nvSpPr>
      <dsp:spPr>
        <a:xfrm>
          <a:off x="989988" y="1640"/>
          <a:ext cx="2765832" cy="1659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AIR- after incident review- why it occurred, identify areas for improvement, with a focus on learning from the event and implementing system- based changes.</a:t>
          </a:r>
          <a:endParaRPr lang="en-US" sz="1600" kern="1200"/>
        </a:p>
      </dsp:txBody>
      <dsp:txXfrm>
        <a:off x="989988" y="1640"/>
        <a:ext cx="2765832" cy="1659499"/>
      </dsp:txXfrm>
    </dsp:sp>
    <dsp:sp modelId="{B156B8BD-670D-4C38-A5A5-93BA0161EAE1}">
      <dsp:nvSpPr>
        <dsp:cNvPr id="0" name=""/>
        <dsp:cNvSpPr/>
      </dsp:nvSpPr>
      <dsp:spPr>
        <a:xfrm>
          <a:off x="4032404" y="1640"/>
          <a:ext cx="2765832" cy="1659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Thematic review – useful to understand common links or issues within a cluster of incidents</a:t>
          </a:r>
          <a:endParaRPr lang="en-US" sz="1600" kern="1200"/>
        </a:p>
      </dsp:txBody>
      <dsp:txXfrm>
        <a:off x="4032404" y="1640"/>
        <a:ext cx="2765832" cy="1659499"/>
      </dsp:txXfrm>
    </dsp:sp>
    <dsp:sp modelId="{5F8738E5-E3DB-4340-AF24-98F76CEA8A2B}">
      <dsp:nvSpPr>
        <dsp:cNvPr id="0" name=""/>
        <dsp:cNvSpPr/>
      </dsp:nvSpPr>
      <dsp:spPr>
        <a:xfrm>
          <a:off x="7074820" y="1640"/>
          <a:ext cx="2765832" cy="1659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MDT review- useful for reviewing incidents in the past or where staff recollections may be difficult to collect. To identify key contributory factors and system gaps.</a:t>
          </a:r>
          <a:endParaRPr lang="en-US" sz="1600" kern="1200"/>
        </a:p>
      </dsp:txBody>
      <dsp:txXfrm>
        <a:off x="7074820" y="1640"/>
        <a:ext cx="2765832" cy="1659499"/>
      </dsp:txXfrm>
    </dsp:sp>
    <dsp:sp modelId="{C83281A6-4BC2-4A78-BCE4-A412F29C1123}">
      <dsp:nvSpPr>
        <dsp:cNvPr id="0" name=""/>
        <dsp:cNvSpPr/>
      </dsp:nvSpPr>
      <dsp:spPr>
        <a:xfrm>
          <a:off x="2511196" y="1937723"/>
          <a:ext cx="2765832" cy="1659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SWARM huddle –as soon as possible after an event. MDT discussion. Immediate safety issues identified and addressed.</a:t>
          </a:r>
          <a:endParaRPr lang="en-US" sz="1600" kern="1200"/>
        </a:p>
      </dsp:txBody>
      <dsp:txXfrm>
        <a:off x="2511196" y="1937723"/>
        <a:ext cx="2765832" cy="1659499"/>
      </dsp:txXfrm>
    </dsp:sp>
    <dsp:sp modelId="{7F0BFF6F-EFAF-459B-8CF7-955CAD21A448}">
      <dsp:nvSpPr>
        <dsp:cNvPr id="0" name=""/>
        <dsp:cNvSpPr/>
      </dsp:nvSpPr>
      <dsp:spPr>
        <a:xfrm>
          <a:off x="5553612" y="1937723"/>
          <a:ext cx="2765832" cy="1659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PSII- similar to previous serious incident investigations</a:t>
          </a:r>
          <a:endParaRPr lang="en-US" sz="1600" kern="1200"/>
        </a:p>
      </dsp:txBody>
      <dsp:txXfrm>
        <a:off x="5553612" y="1937723"/>
        <a:ext cx="2765832" cy="16594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516F7-3196-4879-996D-7375E1BFC6E6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53C698EA-A7D2-4475-917C-2F7ADB063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363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516F7-3196-4879-996D-7375E1BFC6E6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53C698EA-A7D2-4475-917C-2F7ADB063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841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516F7-3196-4879-996D-7375E1BFC6E6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53C698EA-A7D2-4475-917C-2F7ADB063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5397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516F7-3196-4879-996D-7375E1BFC6E6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3C698EA-A7D2-4475-917C-2F7ADB063FDB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822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516F7-3196-4879-996D-7375E1BFC6E6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3C698EA-A7D2-4475-917C-2F7ADB063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15172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516F7-3196-4879-996D-7375E1BFC6E6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98EA-A7D2-4475-917C-2F7ADB063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1348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516F7-3196-4879-996D-7375E1BFC6E6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98EA-A7D2-4475-917C-2F7ADB063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93173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516F7-3196-4879-996D-7375E1BFC6E6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98EA-A7D2-4475-917C-2F7ADB063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8768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48B516F7-3196-4879-996D-7375E1BFC6E6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53C698EA-A7D2-4475-917C-2F7ADB063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469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516F7-3196-4879-996D-7375E1BFC6E6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98EA-A7D2-4475-917C-2F7ADB063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806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516F7-3196-4879-996D-7375E1BFC6E6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53C698EA-A7D2-4475-917C-2F7ADB063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53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516F7-3196-4879-996D-7375E1BFC6E6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98EA-A7D2-4475-917C-2F7ADB063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359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516F7-3196-4879-996D-7375E1BFC6E6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98EA-A7D2-4475-917C-2F7ADB063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9565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516F7-3196-4879-996D-7375E1BFC6E6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98EA-A7D2-4475-917C-2F7ADB063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955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516F7-3196-4879-996D-7375E1BFC6E6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98EA-A7D2-4475-917C-2F7ADB063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211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516F7-3196-4879-996D-7375E1BFC6E6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98EA-A7D2-4475-917C-2F7ADB063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4652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516F7-3196-4879-996D-7375E1BFC6E6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698EA-A7D2-4475-917C-2F7ADB063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038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516F7-3196-4879-996D-7375E1BFC6E6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698EA-A7D2-4475-917C-2F7ADB063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15935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erson holding a globe">
            <a:extLst>
              <a:ext uri="{FF2B5EF4-FFF2-40B4-BE49-F238E27FC236}">
                <a16:creationId xmlns:a16="http://schemas.microsoft.com/office/drawing/2014/main" id="{21A0A76E-1349-654A-F006-7656B969BEB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0000"/>
          </a:blip>
          <a:srcRect b="546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BA1A98E-1D8E-E26E-5AF2-D0F70B2DE0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2237173"/>
            <a:ext cx="9448800" cy="2602062"/>
          </a:xfrm>
        </p:spPr>
        <p:txBody>
          <a:bodyPr>
            <a:normAutofit/>
          </a:bodyPr>
          <a:lstStyle/>
          <a:p>
            <a:r>
              <a:rPr lang="en-GB"/>
              <a:t>Patient safety: the PSIRF World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597271-F4BB-8AD2-0760-EBDB6FBF2E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842935"/>
            <a:ext cx="9448800" cy="685800"/>
          </a:xfrm>
        </p:spPr>
        <p:txBody>
          <a:bodyPr>
            <a:normAutofit/>
          </a:bodyPr>
          <a:lstStyle/>
          <a:p>
            <a:r>
              <a:rPr lang="en-GB" sz="1700"/>
              <a:t>Dr Helen Purves</a:t>
            </a:r>
          </a:p>
          <a:p>
            <a:r>
              <a:rPr lang="en-GB" sz="1700"/>
              <a:t>Patient safety lead</a:t>
            </a:r>
          </a:p>
        </p:txBody>
      </p:sp>
    </p:spTree>
    <p:extLst>
      <p:ext uri="{BB962C8B-B14F-4D97-AF65-F5344CB8AC3E}">
        <p14:creationId xmlns:p14="http://schemas.microsoft.com/office/powerpoint/2010/main" val="3701862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8A528D8-BB49-8C03-F7E7-7156FA399552}"/>
              </a:ext>
            </a:extLst>
          </p:cNvPr>
          <p:cNvSpPr txBox="1"/>
          <p:nvPr/>
        </p:nvSpPr>
        <p:spPr>
          <a:xfrm>
            <a:off x="1270000" y="1968500"/>
            <a:ext cx="8305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/>
              <a:t>Patient safety can only exist in a system where </a:t>
            </a:r>
            <a:r>
              <a:rPr lang="en-GB" sz="5400" b="1" u="sng" dirty="0"/>
              <a:t>everyone</a:t>
            </a:r>
            <a:r>
              <a:rPr lang="en-GB" sz="5400" dirty="0"/>
              <a:t> is prepared to learn.</a:t>
            </a:r>
          </a:p>
        </p:txBody>
      </p:sp>
    </p:spTree>
    <p:extLst>
      <p:ext uri="{BB962C8B-B14F-4D97-AF65-F5344CB8AC3E}">
        <p14:creationId xmlns:p14="http://schemas.microsoft.com/office/powerpoint/2010/main" val="3597241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E5FCD-75BE-A321-0413-9ABBF11FF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Patient safety before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E190F-E03F-2057-1631-368776041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Serious incident reviews – extensive investigations which took a large amount of time and resources. Not needed for all incidents</a:t>
            </a:r>
          </a:p>
          <a:p>
            <a:r>
              <a:rPr lang="en-GB" dirty="0"/>
              <a:t>No real structure for investigating no harm incidents or incidents where there is learning but a full investigation is not appropriate </a:t>
            </a:r>
          </a:p>
          <a:p>
            <a:r>
              <a:rPr lang="en-GB" dirty="0"/>
              <a:t>Did not capture psychological impact of incidents on patients and staff.</a:t>
            </a:r>
          </a:p>
          <a:p>
            <a:r>
              <a:rPr lang="en-GB" dirty="0"/>
              <a:t>Multiple investigations reaching the same learning.</a:t>
            </a:r>
          </a:p>
          <a:p>
            <a:r>
              <a:rPr lang="en-GB" dirty="0"/>
              <a:t>Time spent on investigations and not action plans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223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A9C09-5C59-37C9-4133-F893830AF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Are we counting or are we learning?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28D58-7DB1-ECA1-2644-F197BDB63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Focus on trends and charts</a:t>
            </a:r>
          </a:p>
          <a:p>
            <a:r>
              <a:rPr lang="en-GB" dirty="0"/>
              <a:t>Celebrate numbers going up</a:t>
            </a:r>
          </a:p>
          <a:p>
            <a:r>
              <a:rPr lang="en-GB" dirty="0"/>
              <a:t>Investigate the wrong things</a:t>
            </a:r>
          </a:p>
          <a:p>
            <a:r>
              <a:rPr lang="en-GB" dirty="0"/>
              <a:t>RCA = months to answers</a:t>
            </a:r>
          </a:p>
          <a:p>
            <a:r>
              <a:rPr lang="en-GB" dirty="0"/>
              <a:t>Recommendations superficial/repetitive/delayed/ineffectual</a:t>
            </a:r>
          </a:p>
          <a:p>
            <a:r>
              <a:rPr lang="en-GB" dirty="0"/>
              <a:t>Rarely involved the patient or the staff </a:t>
            </a:r>
          </a:p>
        </p:txBody>
      </p:sp>
    </p:spTree>
    <p:extLst>
      <p:ext uri="{BB962C8B-B14F-4D97-AF65-F5344CB8AC3E}">
        <p14:creationId xmlns:p14="http://schemas.microsoft.com/office/powerpoint/2010/main" val="1483534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3BEB5-B1B1-417A-7DE3-239083CD2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PSIRF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DCEF73-CA51-7393-9A11-DF77A30F33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NHS approach to developing and maintaining systems and processes for responding to patient safety incidents</a:t>
            </a:r>
          </a:p>
          <a:p>
            <a:pPr marL="514350" indent="-514350">
              <a:buAutoNum type="arabicPeriod"/>
            </a:pPr>
            <a:r>
              <a:rPr lang="en-GB" dirty="0"/>
              <a:t>Compassionate engagement and involvement of those affected by patient safety incidents</a:t>
            </a:r>
          </a:p>
          <a:p>
            <a:pPr marL="514350" indent="-514350">
              <a:buAutoNum type="arabicPeriod"/>
            </a:pPr>
            <a:r>
              <a:rPr lang="en-GB" dirty="0"/>
              <a:t>Application of system-based approach to learning from patient safety incidents</a:t>
            </a:r>
          </a:p>
          <a:p>
            <a:pPr marL="514350" indent="-514350">
              <a:buAutoNum type="arabicPeriod"/>
            </a:pPr>
            <a:r>
              <a:rPr lang="en-GB" dirty="0"/>
              <a:t>Considered and proportionate responses to patient safety incidents</a:t>
            </a:r>
          </a:p>
          <a:p>
            <a:pPr marL="514350" indent="-514350">
              <a:buAutoNum type="arabicPeriod"/>
            </a:pPr>
            <a:r>
              <a:rPr lang="en-GB" dirty="0"/>
              <a:t>Supportive oversight focuses on strengthening response system functioning and improvement</a:t>
            </a:r>
          </a:p>
        </p:txBody>
      </p:sp>
    </p:spTree>
    <p:extLst>
      <p:ext uri="{BB962C8B-B14F-4D97-AF65-F5344CB8AC3E}">
        <p14:creationId xmlns:p14="http://schemas.microsoft.com/office/powerpoint/2010/main" val="1520381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0673C-DB40-D506-43A9-9E429F0B6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F06F9-628E-B5E7-BB5A-D7AB1E1DB7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FC399F9-DB3F-B7A1-8752-F75C99EBEA02}"/>
              </a:ext>
            </a:extLst>
          </p:cNvPr>
          <p:cNvSpPr/>
          <p:nvPr/>
        </p:nvSpPr>
        <p:spPr>
          <a:xfrm>
            <a:off x="430667" y="2336873"/>
            <a:ext cx="4703532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Proportionate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F3F3BDC-32B0-04CB-39E1-2F6B092A44D4}"/>
              </a:ext>
            </a:extLst>
          </p:cNvPr>
          <p:cNvSpPr/>
          <p:nvPr/>
        </p:nvSpPr>
        <p:spPr>
          <a:xfrm>
            <a:off x="6283550" y="2967335"/>
            <a:ext cx="5477783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</a:rPr>
              <a:t>Compassionate</a:t>
            </a:r>
            <a:endParaRPr lang="en-GB" sz="5400" b="1" cap="none" spc="0" dirty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B7279A4-3AE8-9A1A-5A32-E2CF4C6A3836}"/>
              </a:ext>
            </a:extLst>
          </p:cNvPr>
          <p:cNvSpPr/>
          <p:nvPr/>
        </p:nvSpPr>
        <p:spPr>
          <a:xfrm>
            <a:off x="763390" y="4206622"/>
            <a:ext cx="4964822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System-based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79A351E-A487-D577-1FE3-D8A493A313A8}"/>
              </a:ext>
            </a:extLst>
          </p:cNvPr>
          <p:cNvSpPr/>
          <p:nvPr/>
        </p:nvSpPr>
        <p:spPr>
          <a:xfrm>
            <a:off x="4771919" y="5516613"/>
            <a:ext cx="6989414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</a:rPr>
              <a:t>Supportive oversight</a:t>
            </a:r>
            <a:endParaRPr lang="en-GB" sz="5400" b="1" cap="none" spc="0" dirty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51916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7F0D3-7595-B3EE-FC40-0C85053B6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52233D5-6C21-7788-B0D5-8861040156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3181" y="316827"/>
            <a:ext cx="9565873" cy="5959889"/>
          </a:xfrm>
        </p:spPr>
      </p:pic>
    </p:spTree>
    <p:extLst>
      <p:ext uri="{BB962C8B-B14F-4D97-AF65-F5344CB8AC3E}">
        <p14:creationId xmlns:p14="http://schemas.microsoft.com/office/powerpoint/2010/main" val="3121380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0837D-EADE-1458-27AC-7842194CD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rmAutofit/>
          </a:bodyPr>
          <a:lstStyle/>
          <a:p>
            <a:r>
              <a:rPr lang="en-GB" dirty="0"/>
              <a:t>PSIRF tools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E0DDBBD-D935-6298-ECBB-E3A69D39B8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0281800"/>
              </p:ext>
            </p:extLst>
          </p:nvPr>
        </p:nvGraphicFramePr>
        <p:xfrm>
          <a:off x="681037" y="2336800"/>
          <a:ext cx="10830641" cy="359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0376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418" y="538288"/>
            <a:ext cx="8882470" cy="1359172"/>
          </a:xfrm>
        </p:spPr>
        <p:txBody>
          <a:bodyPr/>
          <a:lstStyle/>
          <a:p>
            <a:r>
              <a:rPr lang="en-GB" dirty="0"/>
              <a:t>How should we learn about patient safety?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027" y="2201636"/>
            <a:ext cx="9613861" cy="3599316"/>
          </a:xfrm>
        </p:spPr>
        <p:txBody>
          <a:bodyPr/>
          <a:lstStyle/>
          <a:p>
            <a:r>
              <a:rPr lang="en-GB" dirty="0"/>
              <a:t>Learning from mistakes only accounts for 2 %</a:t>
            </a:r>
          </a:p>
          <a:p>
            <a:r>
              <a:rPr lang="en-GB" dirty="0"/>
              <a:t>Potential Learning from when things went well 98%</a:t>
            </a:r>
          </a:p>
          <a:p>
            <a:r>
              <a:rPr lang="en-GB" dirty="0"/>
              <a:t>What about all those in between?</a:t>
            </a:r>
          </a:p>
          <a:p>
            <a:r>
              <a:rPr lang="en-GB" dirty="0"/>
              <a:t>What about the near misses?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418" y="4171950"/>
            <a:ext cx="2876550" cy="26860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7895" y="3429000"/>
            <a:ext cx="6405145" cy="3248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73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403E0-B8B3-6DB5-D0F7-7BDF5E16B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PSIRF and the Foundation programme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1BE354-883F-834A-AD14-AF406CF69F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Reflections on incidents can demonstrate multiple areas of the learning across the curriculum – FPC5 contribute to safe ongoing care, FPC8 upholding values, FPC9 Quality improvement, FPC11 Ethics and law</a:t>
            </a:r>
          </a:p>
          <a:p>
            <a:r>
              <a:rPr lang="en-GB" dirty="0"/>
              <a:t>Quality improvement projects are often developed following incidents which highlight the need for improvement </a:t>
            </a:r>
          </a:p>
          <a:p>
            <a:r>
              <a:rPr lang="en-GB" dirty="0"/>
              <a:t>Form R (part B) requires recording of any significant events, complaints or investigation you are named in. It is important that you reflect on these within the portfolio. </a:t>
            </a:r>
          </a:p>
        </p:txBody>
      </p:sp>
    </p:spTree>
    <p:extLst>
      <p:ext uri="{BB962C8B-B14F-4D97-AF65-F5344CB8AC3E}">
        <p14:creationId xmlns:p14="http://schemas.microsoft.com/office/powerpoint/2010/main" val="3316596727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CDF450EB6F1046B33EE541AA1406A4" ma:contentTypeVersion="22" ma:contentTypeDescription="Create a new document." ma:contentTypeScope="" ma:versionID="a613acded2543ad528f392fad0ea6ab7">
  <xsd:schema xmlns:xsd="http://www.w3.org/2001/XMLSchema" xmlns:xs="http://www.w3.org/2001/XMLSchema" xmlns:p="http://schemas.microsoft.com/office/2006/metadata/properties" xmlns:ns2="4d4de4b5-bb9a-49ca-9a96-bebc32b577e7" xmlns:ns3="4e8ed25f-e524-462f-a0f4-a9a24ef012cf" targetNamespace="http://schemas.microsoft.com/office/2006/metadata/properties" ma:root="true" ma:fieldsID="2a7a9db685593b4d499669f547fcaebe" ns2:_="" ns3:_="">
    <xsd:import namespace="4d4de4b5-bb9a-49ca-9a96-bebc32b577e7"/>
    <xsd:import namespace="4e8ed25f-e524-462f-a0f4-a9a24ef012c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MediaServiceObjectDetectorVersions" minOccurs="0"/>
                <xsd:element ref="ns2:MediaServiceSearchProperties" minOccurs="0"/>
                <xsd:element ref="ns3:_ip_UnifiedCompliancePolicyProperties" minOccurs="0"/>
                <xsd:element ref="ns3:_ip_UnifiedCompliancePolicyUIAc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4de4b5-bb9a-49ca-9a96-bebc32b577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8ed25f-e524-462f-a0f4-a9a24ef012cf" elementFormDefault="qualified">
    <xsd:import namespace="http://schemas.microsoft.com/office/2006/documentManagement/types"/>
    <xsd:import namespace="http://schemas.microsoft.com/office/infopath/2007/PartnerControls"/>
    <xsd:element name="SharedWithUsers" ma:index="6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_ip_UnifiedCompliancePolicyProperties" ma:index="18" nillable="true" ma:displayName="Unified Compliance Policy Properties" ma:internalName="_ip_UnifiedCompliancePolicyProperties" ma:readOnly="false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 ma:readOnly="false">
      <xsd:simpleType>
        <xsd:restriction base="dms:Text"/>
      </xsd:simpleType>
    </xsd:element>
    <xsd:element name="TaxCatchAll" ma:index="22" nillable="true" ma:displayName="Taxonomy Catch All Column" ma:hidden="true" ma:list="{d3f708d2-48ee-4a18-b7aa-4ad2e6a83d8f}" ma:internalName="TaxCatchAll" ma:showField="CatchAllData" ma:web="4e8ed25f-e524-462f-a0f4-a9a24ef012c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d4de4b5-bb9a-49ca-9a96-bebc32b577e7">
      <Terms xmlns="http://schemas.microsoft.com/office/infopath/2007/PartnerControls"/>
    </lcf76f155ced4ddcb4097134ff3c332f>
    <_ip_UnifiedCompliancePolicyUIAction xmlns="4e8ed25f-e524-462f-a0f4-a9a24ef012cf" xsi:nil="true"/>
    <_ip_UnifiedCompliancePolicyProperties xmlns="4e8ed25f-e524-462f-a0f4-a9a24ef012cf" xsi:nil="true"/>
    <TaxCatchAll xmlns="4e8ed25f-e524-462f-a0f4-a9a24ef012cf" xsi:nil="true"/>
  </documentManagement>
</p:properties>
</file>

<file path=customXml/itemProps1.xml><?xml version="1.0" encoding="utf-8"?>
<ds:datastoreItem xmlns:ds="http://schemas.openxmlformats.org/officeDocument/2006/customXml" ds:itemID="{A4F74D94-33ED-4E7F-B022-1B599E497BEC}"/>
</file>

<file path=customXml/itemProps2.xml><?xml version="1.0" encoding="utf-8"?>
<ds:datastoreItem xmlns:ds="http://schemas.openxmlformats.org/officeDocument/2006/customXml" ds:itemID="{B9BDEE3B-34BE-4D7D-95F3-119681134020}"/>
</file>

<file path=customXml/itemProps3.xml><?xml version="1.0" encoding="utf-8"?>
<ds:datastoreItem xmlns:ds="http://schemas.openxmlformats.org/officeDocument/2006/customXml" ds:itemID="{A8A74789-CCE9-4545-8F11-D7EB767A3B41}"/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62</TotalTime>
  <Words>425</Words>
  <Application>Microsoft Office PowerPoint</Application>
  <PresentationFormat>Widescreen</PresentationFormat>
  <Paragraphs>43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Trebuchet MS</vt:lpstr>
      <vt:lpstr>Berlin</vt:lpstr>
      <vt:lpstr>Patient safety: the PSIRF World</vt:lpstr>
      <vt:lpstr>Patient safety before</vt:lpstr>
      <vt:lpstr>Are we counting or are we learning?</vt:lpstr>
      <vt:lpstr>PSIRF</vt:lpstr>
      <vt:lpstr>Key words</vt:lpstr>
      <vt:lpstr>PowerPoint Presentation</vt:lpstr>
      <vt:lpstr>PSIRF tools</vt:lpstr>
      <vt:lpstr>How should we learn about patient safety?</vt:lpstr>
      <vt:lpstr>PSIRF and the Foundation programme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Purves Helen</dc:creator>
  <cp:lastModifiedBy>Purves Helen</cp:lastModifiedBy>
  <cp:revision>1</cp:revision>
  <dcterms:created xsi:type="dcterms:W3CDTF">2025-04-15T08:48:14Z</dcterms:created>
  <dcterms:modified xsi:type="dcterms:W3CDTF">2025-04-15T09:53:03Z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0x01010057CDF450EB6F1046B33EE541AA1406A4</vt:lpwstr>
  </property>
</Properties>
</file>