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5" r:id="rId6"/>
    <p:sldId id="267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>
        <p:scale>
          <a:sx n="128" d="100"/>
          <a:sy n="128" d="100"/>
        </p:scale>
        <p:origin x="-56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6DDD3-7DDF-46A7-AAFE-6C754B305BED}" type="doc">
      <dgm:prSet loTypeId="urn:microsoft.com/office/officeart/2018/2/layout/IconVerticalSolidList" loCatId="icon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AE1D1E-9009-4A3C-94E3-4E2E3012610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Lessons Learnt is a HENW patient safety training programme, which forms part of the formal Foundation Programme teaching sessions over six dates in each year</a:t>
          </a:r>
          <a:endParaRPr lang="en-US" dirty="0"/>
        </a:p>
      </dgm:t>
    </dgm:pt>
    <dgm:pt modelId="{77763179-42BC-447C-B772-5CFB962C50BE}" type="parTrans" cxnId="{00FDF907-DE38-4351-805E-78ECEAD5862C}">
      <dgm:prSet/>
      <dgm:spPr/>
      <dgm:t>
        <a:bodyPr/>
        <a:lstStyle/>
        <a:p>
          <a:endParaRPr lang="en-US"/>
        </a:p>
      </dgm:t>
    </dgm:pt>
    <dgm:pt modelId="{FBECB4EA-FFD9-4D43-A006-5B21D2012CD3}" type="sibTrans" cxnId="{00FDF907-DE38-4351-805E-78ECEAD5862C}">
      <dgm:prSet/>
      <dgm:spPr/>
      <dgm:t>
        <a:bodyPr/>
        <a:lstStyle/>
        <a:p>
          <a:endParaRPr lang="en-US"/>
        </a:p>
      </dgm:t>
    </dgm:pt>
    <dgm:pt modelId="{2D3D57D3-6CD9-464B-A4AF-9020433250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Aims to improve trainee skills and knowledge in Patient Safety and to foster an ‘open and learning’ safety culture</a:t>
          </a:r>
          <a:endParaRPr lang="en-US" dirty="0"/>
        </a:p>
      </dgm:t>
    </dgm:pt>
    <dgm:pt modelId="{3E8AA371-CD65-4B22-B7B7-7CAAD05B9C69}" type="parTrans" cxnId="{4AE85E07-12CF-492F-A36C-478A6873D694}">
      <dgm:prSet/>
      <dgm:spPr/>
      <dgm:t>
        <a:bodyPr/>
        <a:lstStyle/>
        <a:p>
          <a:endParaRPr lang="en-US"/>
        </a:p>
      </dgm:t>
    </dgm:pt>
    <dgm:pt modelId="{237E4A21-6341-47B7-B072-40BB8428E1EB}" type="sibTrans" cxnId="{4AE85E07-12CF-492F-A36C-478A6873D694}">
      <dgm:prSet/>
      <dgm:spPr/>
      <dgm:t>
        <a:bodyPr/>
        <a:lstStyle/>
        <a:p>
          <a:endParaRPr lang="en-US"/>
        </a:p>
      </dgm:t>
    </dgm:pt>
    <dgm:pt modelId="{12419FA0-4F37-48E7-9671-7FF0FFE870F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Provide opportunities for junior doctors to present patient safety concerns and create an action plan for implementing change or Quality Improvement projects</a:t>
          </a:r>
          <a:endParaRPr lang="en-US" dirty="0"/>
        </a:p>
      </dgm:t>
    </dgm:pt>
    <dgm:pt modelId="{771079FE-F2AE-4D80-92ED-5037B33718D1}" type="parTrans" cxnId="{5CF55BBA-9769-434E-8C6F-00E70F581E09}">
      <dgm:prSet/>
      <dgm:spPr/>
      <dgm:t>
        <a:bodyPr/>
        <a:lstStyle/>
        <a:p>
          <a:endParaRPr lang="en-US"/>
        </a:p>
      </dgm:t>
    </dgm:pt>
    <dgm:pt modelId="{103D1577-E285-452B-A080-5CFEEEBEA476}" type="sibTrans" cxnId="{5CF55BBA-9769-434E-8C6F-00E70F581E09}">
      <dgm:prSet/>
      <dgm:spPr/>
      <dgm:t>
        <a:bodyPr/>
        <a:lstStyle/>
        <a:p>
          <a:endParaRPr lang="en-US"/>
        </a:p>
      </dgm:t>
    </dgm:pt>
    <dgm:pt modelId="{67378D17-4196-4190-A9B8-3BAE28D76FC0}" type="pres">
      <dgm:prSet presAssocID="{3136DDD3-7DDF-46A7-AAFE-6C754B305BED}" presName="root" presStyleCnt="0">
        <dgm:presLayoutVars>
          <dgm:dir/>
          <dgm:resizeHandles val="exact"/>
        </dgm:presLayoutVars>
      </dgm:prSet>
      <dgm:spPr/>
    </dgm:pt>
    <dgm:pt modelId="{75C09AA7-CD71-4069-8F6B-A64B75034873}" type="pres">
      <dgm:prSet presAssocID="{B1AE1D1E-9009-4A3C-94E3-4E2E3012610A}" presName="compNode" presStyleCnt="0"/>
      <dgm:spPr/>
    </dgm:pt>
    <dgm:pt modelId="{9E77FE05-5660-481F-BCA6-3D9AA1E5AF9D}" type="pres">
      <dgm:prSet presAssocID="{B1AE1D1E-9009-4A3C-94E3-4E2E3012610A}" presName="bgRect" presStyleLbl="bgShp" presStyleIdx="0" presStyleCnt="3"/>
      <dgm:spPr/>
    </dgm:pt>
    <dgm:pt modelId="{9390AAA2-D1AF-4A1C-A1F2-7329D58D7B57}" type="pres">
      <dgm:prSet presAssocID="{B1AE1D1E-9009-4A3C-94E3-4E2E301261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47AAD84-F6CD-4E63-92E4-E0A5BBF2E709}" type="pres">
      <dgm:prSet presAssocID="{B1AE1D1E-9009-4A3C-94E3-4E2E3012610A}" presName="spaceRect" presStyleCnt="0"/>
      <dgm:spPr/>
    </dgm:pt>
    <dgm:pt modelId="{3ABAA18B-4DB2-4FC3-9A70-794A3A12C176}" type="pres">
      <dgm:prSet presAssocID="{B1AE1D1E-9009-4A3C-94E3-4E2E3012610A}" presName="parTx" presStyleLbl="revTx" presStyleIdx="0" presStyleCnt="3">
        <dgm:presLayoutVars>
          <dgm:chMax val="0"/>
          <dgm:chPref val="0"/>
        </dgm:presLayoutVars>
      </dgm:prSet>
      <dgm:spPr/>
    </dgm:pt>
    <dgm:pt modelId="{ED346A91-6998-4227-8B2E-62872DEC9815}" type="pres">
      <dgm:prSet presAssocID="{FBECB4EA-FFD9-4D43-A006-5B21D2012CD3}" presName="sibTrans" presStyleCnt="0"/>
      <dgm:spPr/>
    </dgm:pt>
    <dgm:pt modelId="{BE609EB2-DC20-40A3-8556-4AE4A32EA6C7}" type="pres">
      <dgm:prSet presAssocID="{2D3D57D3-6CD9-464B-A4AF-90204332508F}" presName="compNode" presStyleCnt="0"/>
      <dgm:spPr/>
    </dgm:pt>
    <dgm:pt modelId="{7CC47DF8-42F4-4CF5-B0CF-B03AD91BA040}" type="pres">
      <dgm:prSet presAssocID="{2D3D57D3-6CD9-464B-A4AF-90204332508F}" presName="bgRect" presStyleLbl="bgShp" presStyleIdx="1" presStyleCnt="3"/>
      <dgm:spPr/>
    </dgm:pt>
    <dgm:pt modelId="{F9AEC095-6E7D-4589-9448-686C760510D2}" type="pres">
      <dgm:prSet presAssocID="{2D3D57D3-6CD9-464B-A4AF-9020433250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A957EC5-7AB7-4FEF-B7C7-92E2D3099523}" type="pres">
      <dgm:prSet presAssocID="{2D3D57D3-6CD9-464B-A4AF-90204332508F}" presName="spaceRect" presStyleCnt="0"/>
      <dgm:spPr/>
    </dgm:pt>
    <dgm:pt modelId="{DD5B2648-18FD-4CC2-9F5A-558A71770F27}" type="pres">
      <dgm:prSet presAssocID="{2D3D57D3-6CD9-464B-A4AF-90204332508F}" presName="parTx" presStyleLbl="revTx" presStyleIdx="1" presStyleCnt="3">
        <dgm:presLayoutVars>
          <dgm:chMax val="0"/>
          <dgm:chPref val="0"/>
        </dgm:presLayoutVars>
      </dgm:prSet>
      <dgm:spPr/>
    </dgm:pt>
    <dgm:pt modelId="{C384D793-F999-4876-8341-8C24DFE16BBD}" type="pres">
      <dgm:prSet presAssocID="{237E4A21-6341-47B7-B072-40BB8428E1EB}" presName="sibTrans" presStyleCnt="0"/>
      <dgm:spPr/>
    </dgm:pt>
    <dgm:pt modelId="{B8F65128-166C-4A6D-BD19-598CE509F65D}" type="pres">
      <dgm:prSet presAssocID="{12419FA0-4F37-48E7-9671-7FF0FFE870FA}" presName="compNode" presStyleCnt="0"/>
      <dgm:spPr/>
    </dgm:pt>
    <dgm:pt modelId="{038C4B7A-10F3-46B5-A887-2B486E399D0A}" type="pres">
      <dgm:prSet presAssocID="{12419FA0-4F37-48E7-9671-7FF0FFE870FA}" presName="bgRect" presStyleLbl="bgShp" presStyleIdx="2" presStyleCnt="3"/>
      <dgm:spPr/>
    </dgm:pt>
    <dgm:pt modelId="{340919C9-91A8-481C-B0F5-65DA6FDBC0D1}" type="pres">
      <dgm:prSet presAssocID="{12419FA0-4F37-48E7-9671-7FF0FFE870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69AD6E5-5A85-4799-B5DE-9250C233C732}" type="pres">
      <dgm:prSet presAssocID="{12419FA0-4F37-48E7-9671-7FF0FFE870FA}" presName="spaceRect" presStyleCnt="0"/>
      <dgm:spPr/>
    </dgm:pt>
    <dgm:pt modelId="{776D47F2-7000-4AB7-B0DD-43B447CB035C}" type="pres">
      <dgm:prSet presAssocID="{12419FA0-4F37-48E7-9671-7FF0FFE870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AE85E07-12CF-492F-A36C-478A6873D694}" srcId="{3136DDD3-7DDF-46A7-AAFE-6C754B305BED}" destId="{2D3D57D3-6CD9-464B-A4AF-90204332508F}" srcOrd="1" destOrd="0" parTransId="{3E8AA371-CD65-4B22-B7B7-7CAAD05B9C69}" sibTransId="{237E4A21-6341-47B7-B072-40BB8428E1EB}"/>
    <dgm:cxn modelId="{00FDF907-DE38-4351-805E-78ECEAD5862C}" srcId="{3136DDD3-7DDF-46A7-AAFE-6C754B305BED}" destId="{B1AE1D1E-9009-4A3C-94E3-4E2E3012610A}" srcOrd="0" destOrd="0" parTransId="{77763179-42BC-447C-B772-5CFB962C50BE}" sibTransId="{FBECB4EA-FFD9-4D43-A006-5B21D2012CD3}"/>
    <dgm:cxn modelId="{C759BB21-290C-4DF1-AE3E-559AF61B04A9}" type="presOf" srcId="{12419FA0-4F37-48E7-9671-7FF0FFE870FA}" destId="{776D47F2-7000-4AB7-B0DD-43B447CB035C}" srcOrd="0" destOrd="0" presId="urn:microsoft.com/office/officeart/2018/2/layout/IconVerticalSolidList"/>
    <dgm:cxn modelId="{5A5BAE3B-7014-4F41-B034-24D594285FEA}" type="presOf" srcId="{B1AE1D1E-9009-4A3C-94E3-4E2E3012610A}" destId="{3ABAA18B-4DB2-4FC3-9A70-794A3A12C176}" srcOrd="0" destOrd="0" presId="urn:microsoft.com/office/officeart/2018/2/layout/IconVerticalSolidList"/>
    <dgm:cxn modelId="{B16C8C54-0535-4108-ABC4-B845ABAB631C}" type="presOf" srcId="{3136DDD3-7DDF-46A7-AAFE-6C754B305BED}" destId="{67378D17-4196-4190-A9B8-3BAE28D76FC0}" srcOrd="0" destOrd="0" presId="urn:microsoft.com/office/officeart/2018/2/layout/IconVerticalSolidList"/>
    <dgm:cxn modelId="{5FE7CB5B-1FF7-4E8A-B169-F550C04EDF02}" type="presOf" srcId="{2D3D57D3-6CD9-464B-A4AF-90204332508F}" destId="{DD5B2648-18FD-4CC2-9F5A-558A71770F27}" srcOrd="0" destOrd="0" presId="urn:microsoft.com/office/officeart/2018/2/layout/IconVerticalSolidList"/>
    <dgm:cxn modelId="{5CF55BBA-9769-434E-8C6F-00E70F581E09}" srcId="{3136DDD3-7DDF-46A7-AAFE-6C754B305BED}" destId="{12419FA0-4F37-48E7-9671-7FF0FFE870FA}" srcOrd="2" destOrd="0" parTransId="{771079FE-F2AE-4D80-92ED-5037B33718D1}" sibTransId="{103D1577-E285-452B-A080-5CFEEEBEA476}"/>
    <dgm:cxn modelId="{D8C5D873-8D96-4BD9-ADA3-8578E4DC65FC}" type="presParOf" srcId="{67378D17-4196-4190-A9B8-3BAE28D76FC0}" destId="{75C09AA7-CD71-4069-8F6B-A64B75034873}" srcOrd="0" destOrd="0" presId="urn:microsoft.com/office/officeart/2018/2/layout/IconVerticalSolidList"/>
    <dgm:cxn modelId="{4D176326-5187-4659-ABCB-1149656BE6A5}" type="presParOf" srcId="{75C09AA7-CD71-4069-8F6B-A64B75034873}" destId="{9E77FE05-5660-481F-BCA6-3D9AA1E5AF9D}" srcOrd="0" destOrd="0" presId="urn:microsoft.com/office/officeart/2018/2/layout/IconVerticalSolidList"/>
    <dgm:cxn modelId="{497A27C0-4305-4266-8683-8D781C33EEE8}" type="presParOf" srcId="{75C09AA7-CD71-4069-8F6B-A64B75034873}" destId="{9390AAA2-D1AF-4A1C-A1F2-7329D58D7B57}" srcOrd="1" destOrd="0" presId="urn:microsoft.com/office/officeart/2018/2/layout/IconVerticalSolidList"/>
    <dgm:cxn modelId="{0696B4F7-BFBC-4D3C-9CCA-BC87DFC88FBA}" type="presParOf" srcId="{75C09AA7-CD71-4069-8F6B-A64B75034873}" destId="{D47AAD84-F6CD-4E63-92E4-E0A5BBF2E709}" srcOrd="2" destOrd="0" presId="urn:microsoft.com/office/officeart/2018/2/layout/IconVerticalSolidList"/>
    <dgm:cxn modelId="{4D5A0396-CFDC-41E5-BC5C-155FA0997B00}" type="presParOf" srcId="{75C09AA7-CD71-4069-8F6B-A64B75034873}" destId="{3ABAA18B-4DB2-4FC3-9A70-794A3A12C176}" srcOrd="3" destOrd="0" presId="urn:microsoft.com/office/officeart/2018/2/layout/IconVerticalSolidList"/>
    <dgm:cxn modelId="{134C804F-8662-44E7-87A8-2CE3B5B5C341}" type="presParOf" srcId="{67378D17-4196-4190-A9B8-3BAE28D76FC0}" destId="{ED346A91-6998-4227-8B2E-62872DEC9815}" srcOrd="1" destOrd="0" presId="urn:microsoft.com/office/officeart/2018/2/layout/IconVerticalSolidList"/>
    <dgm:cxn modelId="{63B9252B-21DD-4EF1-B924-92101B4EDB5D}" type="presParOf" srcId="{67378D17-4196-4190-A9B8-3BAE28D76FC0}" destId="{BE609EB2-DC20-40A3-8556-4AE4A32EA6C7}" srcOrd="2" destOrd="0" presId="urn:microsoft.com/office/officeart/2018/2/layout/IconVerticalSolidList"/>
    <dgm:cxn modelId="{80E389B9-BEB7-4C81-A425-A01E383CE585}" type="presParOf" srcId="{BE609EB2-DC20-40A3-8556-4AE4A32EA6C7}" destId="{7CC47DF8-42F4-4CF5-B0CF-B03AD91BA040}" srcOrd="0" destOrd="0" presId="urn:microsoft.com/office/officeart/2018/2/layout/IconVerticalSolidList"/>
    <dgm:cxn modelId="{0B989745-AA89-45F8-9BA7-3436BA527CF7}" type="presParOf" srcId="{BE609EB2-DC20-40A3-8556-4AE4A32EA6C7}" destId="{F9AEC095-6E7D-4589-9448-686C760510D2}" srcOrd="1" destOrd="0" presId="urn:microsoft.com/office/officeart/2018/2/layout/IconVerticalSolidList"/>
    <dgm:cxn modelId="{2D446D79-1503-4CA5-9110-95FB24057DE4}" type="presParOf" srcId="{BE609EB2-DC20-40A3-8556-4AE4A32EA6C7}" destId="{CA957EC5-7AB7-4FEF-B7C7-92E2D3099523}" srcOrd="2" destOrd="0" presId="urn:microsoft.com/office/officeart/2018/2/layout/IconVerticalSolidList"/>
    <dgm:cxn modelId="{84C2C1EF-68BD-4BD4-8FA1-34F3A2F8629B}" type="presParOf" srcId="{BE609EB2-DC20-40A3-8556-4AE4A32EA6C7}" destId="{DD5B2648-18FD-4CC2-9F5A-558A71770F27}" srcOrd="3" destOrd="0" presId="urn:microsoft.com/office/officeart/2018/2/layout/IconVerticalSolidList"/>
    <dgm:cxn modelId="{1530D4D9-7E1C-43A5-BD0A-C1C8B0AE1E7C}" type="presParOf" srcId="{67378D17-4196-4190-A9B8-3BAE28D76FC0}" destId="{C384D793-F999-4876-8341-8C24DFE16BBD}" srcOrd="3" destOrd="0" presId="urn:microsoft.com/office/officeart/2018/2/layout/IconVerticalSolidList"/>
    <dgm:cxn modelId="{0F07460A-6AC8-4259-8ABF-C717B1CA3589}" type="presParOf" srcId="{67378D17-4196-4190-A9B8-3BAE28D76FC0}" destId="{B8F65128-166C-4A6D-BD19-598CE509F65D}" srcOrd="4" destOrd="0" presId="urn:microsoft.com/office/officeart/2018/2/layout/IconVerticalSolidList"/>
    <dgm:cxn modelId="{0366F6CF-577F-4005-861F-30E9A203D58C}" type="presParOf" srcId="{B8F65128-166C-4A6D-BD19-598CE509F65D}" destId="{038C4B7A-10F3-46B5-A887-2B486E399D0A}" srcOrd="0" destOrd="0" presId="urn:microsoft.com/office/officeart/2018/2/layout/IconVerticalSolidList"/>
    <dgm:cxn modelId="{5A8C1EDA-BBDF-4DB7-9812-83BE9640CDE9}" type="presParOf" srcId="{B8F65128-166C-4A6D-BD19-598CE509F65D}" destId="{340919C9-91A8-481C-B0F5-65DA6FDBC0D1}" srcOrd="1" destOrd="0" presId="urn:microsoft.com/office/officeart/2018/2/layout/IconVerticalSolidList"/>
    <dgm:cxn modelId="{421E0606-EF89-437B-837E-92DC00FBCC26}" type="presParOf" srcId="{B8F65128-166C-4A6D-BD19-598CE509F65D}" destId="{669AD6E5-5A85-4799-B5DE-9250C233C732}" srcOrd="2" destOrd="0" presId="urn:microsoft.com/office/officeart/2018/2/layout/IconVerticalSolidList"/>
    <dgm:cxn modelId="{4C79202F-C656-4FDD-8F84-8F0D21D258B3}" type="presParOf" srcId="{B8F65128-166C-4A6D-BD19-598CE509F65D}" destId="{776D47F2-7000-4AB7-B0DD-43B447CB0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7FE05-5660-481F-BCA6-3D9AA1E5AF9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90AAA2-D1AF-4A1C-A1F2-7329D58D7B5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BAA18B-4DB2-4FC3-9A70-794A3A12C176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Lessons Learnt is a HENW patient safety training programme, which forms part of the formal Foundation Programme teaching sessions over six dates in each year</a:t>
          </a:r>
          <a:endParaRPr lang="en-US" sz="2100" kern="1200" dirty="0"/>
        </a:p>
      </dsp:txBody>
      <dsp:txXfrm>
        <a:off x="1435590" y="531"/>
        <a:ext cx="9080009" cy="1242935"/>
      </dsp:txXfrm>
    </dsp:sp>
    <dsp:sp modelId="{7CC47DF8-42F4-4CF5-B0CF-B03AD91BA040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AEC095-6E7D-4589-9448-686C760510D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5B2648-18FD-4CC2-9F5A-558A71770F27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Aims to improve trainee skills and knowledge in Patient Safety and to foster an ‘open and learning’ safety culture</a:t>
          </a:r>
          <a:endParaRPr lang="en-US" sz="2100" kern="1200" dirty="0"/>
        </a:p>
      </dsp:txBody>
      <dsp:txXfrm>
        <a:off x="1435590" y="1554201"/>
        <a:ext cx="9080009" cy="1242935"/>
      </dsp:txXfrm>
    </dsp:sp>
    <dsp:sp modelId="{038C4B7A-10F3-46B5-A887-2B486E399D0A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0919C9-91A8-481C-B0F5-65DA6FDBC0D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6D47F2-7000-4AB7-B0DD-43B447CB035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Provide opportunities for junior doctors to present patient safety concerns and create an action plan for implementing change or Quality Improvement projects</a:t>
          </a:r>
          <a:endParaRPr lang="en-US" sz="2100" kern="1200" dirty="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47E3-9C79-2439-4523-191125D3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697C9-7208-C70A-BD54-420026332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6CBC3-88F9-70D9-A2E6-151AF5B6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48224-17E3-AD03-5283-2FEE6B14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F2DD-5BD9-D5FE-FF44-440607B6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9B6A-F20B-EF37-6862-F5C14E24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C50C3-6597-3B80-B282-D51A78591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33F6-3778-0DE2-AD58-36407CFF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AD5BE-EA16-0B44-6848-3DE60DCC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3333-AB61-5199-347C-13BCD9A8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1B5AB-CB28-B027-8151-50F8DBB1F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99351-4EF5-056D-80E0-AD430D6DF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1272-834B-64DC-FB00-4EFC99D2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3AD2B-106C-2FE8-359A-0DB6CD26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5A31-C368-17DF-7A59-CB0EE321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7FA0-76B9-F31A-D2C9-0DC48D44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09C3-CA08-8930-A97C-C0B3CEE69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ED09C-2495-DDB1-077A-6C59A662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A1498-6A70-B256-C371-C8859D1C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EB088-35E4-F925-BA53-44DC0011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3CD4-603A-E1E3-141C-AABDCF23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63ED-92F4-1144-3B59-19CC457A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97F5E-5CDE-5B68-3DBE-435ED686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F71F7-FEA4-02A5-1613-CDA0B49C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77F7B-B81D-10E9-2436-4D39F130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08BF-461B-E22F-8CC9-7E4E9293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2188-2565-A667-19A7-F677A9631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7B995-6580-4272-125D-D169E8091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75BC0-6BCA-036F-0648-1EE6461E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34C2-876B-2F83-BF6F-5D133CC4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C094A-9510-DECA-1268-F0610C32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9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85CA-9D79-DBE2-5978-CFA5BD4F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1253-0E93-D2AC-E4B8-B0791DB3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5E660-DC98-68FC-CEFA-F26ADFB15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9D455-8789-47AF-2EB7-BF0E8EF5E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91125-6F59-AD56-C420-F3F3F3B7C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FC5CB-D5D0-9D6B-4163-BBB3E9C9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5B473-0C71-9671-6CA4-59720A7E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0AE67-AB66-1A37-6220-F97A7A4A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3CF9-1974-E73F-334C-D7C597B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827CF-3AB8-0344-8127-F3CCC8AC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E0C85-53AD-1BFA-D7BC-B5BDD385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98D4D-02D5-F69A-64B4-E5868AD2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01D06-FF50-6D2F-F445-4A0C7E86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5CBC8-814F-FE82-E792-9559E3E2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3F3B-901F-8F98-E2AC-A327B887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2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0FD3-EEE1-5306-986E-9DD3323E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E14A-6975-620A-DD76-3CC73C09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0E0D0-31CB-B139-5B4B-1DF13D4E1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7A822-0329-E1FB-3FBC-D284651D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8F214-B33F-BB85-A4A4-4E5F6213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DC5E-3ECE-36EA-E823-AC7C574B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99CA-575E-7E94-CDE2-D6586CED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4EC33-0FA5-6830-8124-E97CDCE09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9E782-2EE8-FAEA-BEC1-3685D1C23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23FE2-0444-EDC5-0316-5084753E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40A32-9522-BE4A-CAFF-32CD3EA7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8938C-1FB5-11F7-7031-9DB38834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85AB3-FF64-88C6-4545-4602D975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E63A0-F688-98AC-08E7-81B60235C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117A-A2DA-C020-9015-8A40F3178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30D52-D9CF-E345-AD38-3843B6735C5B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24F24-A226-CE0F-0845-2C8197765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A5EF-8CB2-CCEE-32E2-69A6606A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2E3DD-B274-F845-B63B-FFBE078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329C-1895-A19B-C923-6B8B9F616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MY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 safety – </a:t>
            </a:r>
            <a:br>
              <a:rPr lang="en-MY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MY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ntroduction for Foundation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MY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E5401-0680-B398-F1C8-377470516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Jie Fei Lau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FY2 Doctor, North West England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UKFPO Fellow 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75BF096B-4E1F-8042-1160-61D6B872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52" y="227836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92DC3D-5A29-5619-1583-458A3E36B2D4}"/>
              </a:ext>
            </a:extLst>
          </p:cNvPr>
          <p:cNvGrpSpPr/>
          <p:nvPr/>
        </p:nvGrpSpPr>
        <p:grpSpPr>
          <a:xfrm>
            <a:off x="9911916" y="4404490"/>
            <a:ext cx="2088232" cy="2163445"/>
            <a:chOff x="0" y="0"/>
            <a:chExt cx="2694305" cy="271018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0D541DA-9B51-C307-F2DF-7A79D8502538}"/>
                </a:ext>
              </a:extLst>
            </p:cNvPr>
            <p:cNvSpPr/>
            <p:nvPr/>
          </p:nvSpPr>
          <p:spPr>
            <a:xfrm>
              <a:off x="248285" y="244475"/>
              <a:ext cx="2193290" cy="2199640"/>
            </a:xfrm>
            <a:prstGeom prst="roundRect">
              <a:avLst>
                <a:gd name="adj" fmla="val 9127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ea typeface="ＭＳ Ｐゴシック"/>
                  <a:cs typeface="Times New Roman"/>
                </a:rPr>
                <a:t> 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34E752-DE01-7033-3F18-5442B5185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694305" cy="2710180"/>
            </a:xfrm>
            <a:prstGeom prst="rect">
              <a:avLst/>
            </a:prstGeom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7D5EBB-876E-FFE3-7B09-F225B89BE344}"/>
              </a:ext>
            </a:extLst>
          </p:cNvPr>
          <p:cNvSpPr/>
          <p:nvPr/>
        </p:nvSpPr>
        <p:spPr>
          <a:xfrm>
            <a:off x="191852" y="4599646"/>
            <a:ext cx="2194161" cy="2038946"/>
          </a:xfrm>
          <a:prstGeom prst="roundRect">
            <a:avLst>
              <a:gd name="adj" fmla="val 10427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80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F4A78-6A90-034C-B5DE-6AAD6303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patient safety?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183C-8E5A-0A4F-DD40-3EF6F243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942641"/>
            <a:ext cx="4958966" cy="206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MY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MY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avoidance</a:t>
            </a:r>
            <a:r>
              <a:rPr lang="en-MY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unintended or unexpected </a:t>
            </a:r>
            <a:r>
              <a:rPr lang="en-MY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harm</a:t>
            </a:r>
            <a:r>
              <a:rPr lang="en-MY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people during the provision of health care (NHS England)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able of medical error&#10;&#10;AI-generated content may be incorrect.">
            <a:extLst>
              <a:ext uri="{FF2B5EF4-FFF2-40B4-BE49-F238E27FC236}">
                <a16:creationId xmlns:a16="http://schemas.microsoft.com/office/drawing/2014/main" id="{976B92D6-D52B-9CEE-D25D-3EEA584E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96" y="2179890"/>
            <a:ext cx="5732047" cy="428470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15E1DE0E-934F-AB82-309D-3A0AC358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52" y="227836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0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4EF8-530A-5356-6953-5C9FEA43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785" y="2778203"/>
            <a:ext cx="6983208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Experience as a Foundation Doctor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4972B-6BA5-69BA-0F56-50A25B782E38}"/>
              </a:ext>
            </a:extLst>
          </p:cNvPr>
          <p:cNvSpPr txBox="1"/>
          <p:nvPr/>
        </p:nvSpPr>
        <p:spPr>
          <a:xfrm>
            <a:off x="840338" y="4609259"/>
            <a:ext cx="28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Reflection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8B640B-F02E-77FF-CCE8-262A355129C6}"/>
              </a:ext>
            </a:extLst>
          </p:cNvPr>
          <p:cNvSpPr txBox="1"/>
          <p:nvPr/>
        </p:nvSpPr>
        <p:spPr>
          <a:xfrm>
            <a:off x="9080816" y="4424593"/>
            <a:ext cx="28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Debriefing with senior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8E701-3178-8B8C-27A9-8A1C7B31EE48}"/>
              </a:ext>
            </a:extLst>
          </p:cNvPr>
          <p:cNvSpPr txBox="1"/>
          <p:nvPr/>
        </p:nvSpPr>
        <p:spPr>
          <a:xfrm>
            <a:off x="4486116" y="5668751"/>
            <a:ext cx="28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each 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FE3E6-1ED7-3EB5-3857-5406CABD57B3}"/>
              </a:ext>
            </a:extLst>
          </p:cNvPr>
          <p:cNvSpPr txBox="1"/>
          <p:nvPr/>
        </p:nvSpPr>
        <p:spPr>
          <a:xfrm>
            <a:off x="707142" y="1626379"/>
            <a:ext cx="283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stigma around being involved in “incidents”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7AFDCF-DAEF-CAFD-B781-413C3D872C2C}"/>
              </a:ext>
            </a:extLst>
          </p:cNvPr>
          <p:cNvSpPr txBox="1"/>
          <p:nvPr/>
        </p:nvSpPr>
        <p:spPr>
          <a:xfrm>
            <a:off x="9335852" y="1869256"/>
            <a:ext cx="28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Blame culture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DED00-7201-23A0-F03F-23036FCD688D}"/>
              </a:ext>
            </a:extLst>
          </p:cNvPr>
          <p:cNvSpPr txBox="1"/>
          <p:nvPr/>
        </p:nvSpPr>
        <p:spPr>
          <a:xfrm>
            <a:off x="5027427" y="659220"/>
            <a:ext cx="314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Miscommunication</a:t>
            </a:r>
          </a:p>
        </p:txBody>
      </p:sp>
      <p:pic>
        <p:nvPicPr>
          <p:cNvPr id="6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D757D773-3197-9869-6D47-177B90901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52" y="227836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9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416-9DB8-672D-7376-74B39E8C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7D308-086D-03EA-AD60-8B50430E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3" y="298133"/>
            <a:ext cx="7772400" cy="1392555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B2C967-0154-825E-8638-67562929D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749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41902EEB-5815-62F3-ADB4-2141F942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52" y="227836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0DC5AF-B12E-D096-22A9-D5AB8D13F3AC}"/>
              </a:ext>
            </a:extLst>
          </p:cNvPr>
          <p:cNvSpPr txBox="1"/>
          <p:nvPr/>
        </p:nvSpPr>
        <p:spPr>
          <a:xfrm>
            <a:off x="9335852" y="631190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(Edwards H, 2019)</a:t>
            </a:r>
          </a:p>
        </p:txBody>
      </p:sp>
    </p:spTree>
    <p:extLst>
      <p:ext uri="{BB962C8B-B14F-4D97-AF65-F5344CB8AC3E}">
        <p14:creationId xmlns:p14="http://schemas.microsoft.com/office/powerpoint/2010/main" val="143289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E9AD-441A-C4E4-AEA5-154EEA64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it happen?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8D35EF-BF04-CA0F-77C0-48644482D228}"/>
              </a:ext>
            </a:extLst>
          </p:cNvPr>
          <p:cNvGraphicFramePr>
            <a:graphicFrameLocks/>
          </p:cNvGraphicFramePr>
          <p:nvPr/>
        </p:nvGraphicFramePr>
        <p:xfrm>
          <a:off x="278297" y="2084546"/>
          <a:ext cx="11595652" cy="453258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245127">
                  <a:extLst>
                    <a:ext uri="{9D8B030D-6E8A-4147-A177-3AD203B41FA5}">
                      <a16:colId xmlns:a16="http://schemas.microsoft.com/office/drawing/2014/main" val="2651842437"/>
                    </a:ext>
                  </a:extLst>
                </a:gridCol>
                <a:gridCol w="5350525">
                  <a:extLst>
                    <a:ext uri="{9D8B030D-6E8A-4147-A177-3AD203B41FA5}">
                      <a16:colId xmlns:a16="http://schemas.microsoft.com/office/drawing/2014/main" val="2392737235"/>
                    </a:ext>
                  </a:extLst>
                </a:gridCol>
              </a:tblGrid>
              <a:tr h="38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u="sng" dirty="0"/>
                        <a:t>Contributory factor</a:t>
                      </a:r>
                      <a:endParaRPr lang="en-GB" sz="1800" i="0" u="sng" dirty="0"/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u="sng" dirty="0"/>
                        <a:t>Details</a:t>
                      </a:r>
                      <a:endParaRPr lang="en-GB" sz="1800" i="0" u="sng" dirty="0"/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3376592387"/>
                  </a:ext>
                </a:extLst>
              </a:tr>
              <a:tr h="104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Patient factors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/>
                        <a:t>Patient’s condition (complexity and seriousness); language &amp; communication; personality &amp; social factors </a:t>
                      </a: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2888011385"/>
                  </a:ext>
                </a:extLst>
              </a:tr>
              <a:tr h="1642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Task &amp; Technology factors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/>
                        <a:t>Task design &amp; clarity of structure; availability &amp; use of protocols/ guidelines; availability &amp; accuracy of test results; decision making aids </a:t>
                      </a: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761240897"/>
                  </a:ext>
                </a:extLst>
              </a:tr>
              <a:tr h="146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/>
                        <a:t>Individual staff factors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/>
                        <a:t>Knowledge &amp; skills; competence; physical &amp; mental health </a:t>
                      </a: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111647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95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E9AD-441A-C4E4-AEA5-154EEA64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we do to prevent similar incidents from occurring?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8D35EF-BF04-CA0F-77C0-48644482D228}"/>
              </a:ext>
            </a:extLst>
          </p:cNvPr>
          <p:cNvGraphicFramePr>
            <a:graphicFrameLocks/>
          </p:cNvGraphicFramePr>
          <p:nvPr/>
        </p:nvGraphicFramePr>
        <p:xfrm>
          <a:off x="278297" y="2084546"/>
          <a:ext cx="11595651" cy="442625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41516">
                  <a:extLst>
                    <a:ext uri="{9D8B030D-6E8A-4147-A177-3AD203B41FA5}">
                      <a16:colId xmlns:a16="http://schemas.microsoft.com/office/drawing/2014/main" val="2651842437"/>
                    </a:ext>
                  </a:extLst>
                </a:gridCol>
                <a:gridCol w="8354135">
                  <a:extLst>
                    <a:ext uri="{9D8B030D-6E8A-4147-A177-3AD203B41FA5}">
                      <a16:colId xmlns:a16="http://schemas.microsoft.com/office/drawing/2014/main" val="2392737235"/>
                    </a:ext>
                  </a:extLst>
                </a:gridCol>
              </a:tblGrid>
              <a:tr h="707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u="sng" dirty="0"/>
                        <a:t>Contributory factor</a:t>
                      </a:r>
                      <a:endParaRPr lang="en-GB" sz="1800" i="0" u="sng" dirty="0"/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Actions for learning or improvement</a:t>
                      </a:r>
                      <a:endParaRPr lang="en-GB" sz="180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(e.g. disseminate relevant guidance; implement new training; work with rota-master to redesign rota)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592387"/>
                  </a:ext>
                </a:extLst>
              </a:tr>
              <a:tr h="104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0" dirty="0"/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2888011385"/>
                  </a:ext>
                </a:extLst>
              </a:tr>
              <a:tr h="28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0" dirty="0"/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761240897"/>
                  </a:ext>
                </a:extLst>
              </a:tr>
              <a:tr h="146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0" dirty="0"/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/>
                        <a:t> </a:t>
                      </a: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111647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01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2118-9A3A-D562-A18F-63E2A558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Takeaways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9779-388D-2221-723B-3D065059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844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reflection / debriefing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discussions/simulations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Proactive learners and safety champions 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C4D62F44-DEBC-45BF-0D73-013591BA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52" y="227836"/>
            <a:ext cx="2664296" cy="12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45AAE3B-A826-9723-9AD0-12A2183E30A5}"/>
              </a:ext>
            </a:extLst>
          </p:cNvPr>
          <p:cNvGrpSpPr/>
          <p:nvPr/>
        </p:nvGrpSpPr>
        <p:grpSpPr>
          <a:xfrm>
            <a:off x="9911916" y="4466719"/>
            <a:ext cx="2088232" cy="2163445"/>
            <a:chOff x="0" y="0"/>
            <a:chExt cx="2694305" cy="271018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AC9A399-F160-810D-1DCC-3E24DCDCF65D}"/>
                </a:ext>
              </a:extLst>
            </p:cNvPr>
            <p:cNvSpPr/>
            <p:nvPr/>
          </p:nvSpPr>
          <p:spPr>
            <a:xfrm>
              <a:off x="248285" y="244475"/>
              <a:ext cx="2193290" cy="2199640"/>
            </a:xfrm>
            <a:prstGeom prst="roundRect">
              <a:avLst>
                <a:gd name="adj" fmla="val 9127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ea typeface="ＭＳ Ｐゴシック"/>
                  <a:cs typeface="Times New Roman"/>
                </a:rPr>
                <a:t> 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01CAF3-D0A0-2C3A-8D56-BA72F4E1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2694305" cy="2710180"/>
            </a:xfrm>
            <a:prstGeom prst="rect">
              <a:avLst/>
            </a:prstGeom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49F2AE-775E-77EA-0E6E-23904152485C}"/>
              </a:ext>
            </a:extLst>
          </p:cNvPr>
          <p:cNvSpPr/>
          <p:nvPr/>
        </p:nvSpPr>
        <p:spPr>
          <a:xfrm>
            <a:off x="191852" y="4466719"/>
            <a:ext cx="2294173" cy="2163446"/>
          </a:xfrm>
          <a:prstGeom prst="roundRect">
            <a:avLst>
              <a:gd name="adj" fmla="val 10427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0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9800-64D8-8E4D-D5F0-20E2717F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F9F9-CB09-B1D7-EFBD-BD6841F6F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0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Edwards H. Lessons learnt programme - engaging junior doctors in patient safety. Future </a:t>
            </a:r>
            <a:r>
              <a:rPr lang="en-MY" sz="20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Healthc</a:t>
            </a:r>
            <a:r>
              <a:rPr lang="en-MY" sz="20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J. 2019 Mar;6(</a:t>
            </a:r>
            <a:r>
              <a:rPr lang="en-MY" sz="20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MY" sz="20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1):190-191. </a:t>
            </a:r>
            <a:r>
              <a:rPr lang="en-MY" sz="20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MY" sz="20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10.7861/futurehosp.6-1-s190. PMID: 31363702; PMCID: PMC6616793.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9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Props1.xml><?xml version="1.0" encoding="utf-8"?>
<ds:datastoreItem xmlns:ds="http://schemas.openxmlformats.org/officeDocument/2006/customXml" ds:itemID="{1B224BBC-D53A-4505-82B3-B4BE935466C1}"/>
</file>

<file path=customXml/itemProps2.xml><?xml version="1.0" encoding="utf-8"?>
<ds:datastoreItem xmlns:ds="http://schemas.openxmlformats.org/officeDocument/2006/customXml" ds:itemID="{869C5DFD-7A8C-4A43-A1A4-821EDE462B76}"/>
</file>

<file path=customXml/itemProps3.xml><?xml version="1.0" encoding="utf-8"?>
<ds:datastoreItem xmlns:ds="http://schemas.openxmlformats.org/officeDocument/2006/customXml" ds:itemID="{6171A155-EAA5-4D65-9A89-D850767C4275}"/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333</Words>
  <Application>Microsoft Macintosh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Aptos</vt:lpstr>
      <vt:lpstr>Aptos Display</vt:lpstr>
      <vt:lpstr>Arial</vt:lpstr>
      <vt:lpstr>Calibri</vt:lpstr>
      <vt:lpstr>Office Theme</vt:lpstr>
      <vt:lpstr>Patient safety –  An Introduction for Foundation Doctors</vt:lpstr>
      <vt:lpstr>What is patient safety? </vt:lpstr>
      <vt:lpstr>My Experience as a Foundation Doctor </vt:lpstr>
      <vt:lpstr>Lessons Learnt </vt:lpstr>
      <vt:lpstr>Why did it happen? </vt:lpstr>
      <vt:lpstr>What can we do to prevent similar incidents from occurring? </vt:lpstr>
      <vt:lpstr>Key Takeaways 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LAU, JIE (UG)</dc:creator>
  <cp:lastModifiedBy>LAU, JIE (UG)</cp:lastModifiedBy>
  <cp:revision>28</cp:revision>
  <dcterms:created xsi:type="dcterms:W3CDTF">2025-02-18T12:28:07Z</dcterms:created>
  <dcterms:modified xsi:type="dcterms:W3CDTF">2025-04-14T15:49:22Z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</Properties>
</file>