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57" r:id="rId5"/>
    <p:sldId id="323" r:id="rId6"/>
    <p:sldId id="337" r:id="rId7"/>
    <p:sldId id="345" r:id="rId8"/>
    <p:sldId id="348" r:id="rId9"/>
    <p:sldId id="324" r:id="rId10"/>
    <p:sldId id="346" r:id="rId11"/>
    <p:sldId id="347" r:id="rId12"/>
    <p:sldId id="360" r:id="rId13"/>
    <p:sldId id="350" r:id="rId14"/>
    <p:sldId id="334" r:id="rId15"/>
    <p:sldId id="336" r:id="rId16"/>
    <p:sldId id="342" r:id="rId17"/>
    <p:sldId id="352" r:id="rId18"/>
    <p:sldId id="351" r:id="rId19"/>
    <p:sldId id="353" r:id="rId20"/>
    <p:sldId id="349" r:id="rId21"/>
    <p:sldId id="354" r:id="rId22"/>
    <p:sldId id="343" r:id="rId23"/>
    <p:sldId id="356" r:id="rId24"/>
    <p:sldId id="357" r:id="rId25"/>
    <p:sldId id="358" r:id="rId26"/>
    <p:sldId id="359"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31C2DA-3FB7-A759-0AEB-B80E756AA9F3}" name="ISAAC2, Amelia (FOUNDATION PROGRAMME)" initials="AI" userId="S::amelia.isaac2@nhs.net::92e1d96c-c999-4628-824c-6370885dd72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00058"/>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894"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F193E9-DD2C-4CA1-BB23-50067FDFC3E1}" type="datetimeFigureOut">
              <a:rPr lang="en-GB" smtClean="0"/>
              <a:t>11/02/2025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1878B5-891B-4E7A-B6A8-644C60EEEB30}" type="slidenum">
              <a:rPr lang="en-GB" smtClean="0"/>
              <a:t>‹#›</a:t>
            </a:fld>
            <a:endParaRPr lang="en-GB"/>
          </a:p>
        </p:txBody>
      </p:sp>
    </p:spTree>
    <p:extLst>
      <p:ext uri="{BB962C8B-B14F-4D97-AF65-F5344CB8AC3E}">
        <p14:creationId xmlns:p14="http://schemas.microsoft.com/office/powerpoint/2010/main" val="1368297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9813979-235C-4E21-A030-726A16730457}" type="slidenum">
              <a:rPr lang="en-GB" smtClean="0"/>
              <a:t>1</a:t>
            </a:fld>
            <a:endParaRPr lang="en-GB"/>
          </a:p>
        </p:txBody>
      </p:sp>
    </p:spTree>
    <p:extLst>
      <p:ext uri="{BB962C8B-B14F-4D97-AF65-F5344CB8AC3E}">
        <p14:creationId xmlns:p14="http://schemas.microsoft.com/office/powerpoint/2010/main" val="177072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C0AA4-AE00-E4F1-6C01-ECE7A8F642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25609-B97B-96A7-2013-5388E30EE4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13AF02-5281-E0E3-D7FB-F7C9BD65CAF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5DFC566-9398-4BFE-4B0F-F52FDA911ADB}"/>
              </a:ext>
            </a:extLst>
          </p:cNvPr>
          <p:cNvSpPr>
            <a:spLocks noGrp="1"/>
          </p:cNvSpPr>
          <p:nvPr>
            <p:ph type="sldNum" sz="quarter" idx="10"/>
          </p:nvPr>
        </p:nvSpPr>
        <p:spPr/>
        <p:txBody>
          <a:bodyPr/>
          <a:lstStyle/>
          <a:p>
            <a:fld id="{29813979-235C-4E21-A030-726A16730457}" type="slidenum">
              <a:rPr lang="en-GB" smtClean="0"/>
              <a:t>10</a:t>
            </a:fld>
            <a:endParaRPr lang="en-GB"/>
          </a:p>
        </p:txBody>
      </p:sp>
    </p:spTree>
    <p:extLst>
      <p:ext uri="{BB962C8B-B14F-4D97-AF65-F5344CB8AC3E}">
        <p14:creationId xmlns:p14="http://schemas.microsoft.com/office/powerpoint/2010/main" val="3622645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6AE27-0F0B-8201-7145-101557D70A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E5A20B-21E2-B3CA-D5BB-E0EA302CE7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68BEFC-DC8B-E290-89CB-A56D410DCCE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FA7EC2F-F766-432C-9EF0-D0B9513D3EBE}"/>
              </a:ext>
            </a:extLst>
          </p:cNvPr>
          <p:cNvSpPr>
            <a:spLocks noGrp="1"/>
          </p:cNvSpPr>
          <p:nvPr>
            <p:ph type="sldNum" sz="quarter" idx="10"/>
          </p:nvPr>
        </p:nvSpPr>
        <p:spPr/>
        <p:txBody>
          <a:bodyPr/>
          <a:lstStyle/>
          <a:p>
            <a:fld id="{29813979-235C-4E21-A030-726A16730457}" type="slidenum">
              <a:rPr lang="en-GB" smtClean="0"/>
              <a:t>11</a:t>
            </a:fld>
            <a:endParaRPr lang="en-GB"/>
          </a:p>
        </p:txBody>
      </p:sp>
    </p:spTree>
    <p:extLst>
      <p:ext uri="{BB962C8B-B14F-4D97-AF65-F5344CB8AC3E}">
        <p14:creationId xmlns:p14="http://schemas.microsoft.com/office/powerpoint/2010/main" val="44690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521A7-9F60-6DA5-D4D9-A64E0C0C87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3E468E-AD3A-D69C-851D-40A48EA1C4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3910AB-3D4F-2581-A452-E65537CA32D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E13E2AF-A4F6-AECC-20DD-D9044254D045}"/>
              </a:ext>
            </a:extLst>
          </p:cNvPr>
          <p:cNvSpPr>
            <a:spLocks noGrp="1"/>
          </p:cNvSpPr>
          <p:nvPr>
            <p:ph type="sldNum" sz="quarter" idx="10"/>
          </p:nvPr>
        </p:nvSpPr>
        <p:spPr/>
        <p:txBody>
          <a:bodyPr/>
          <a:lstStyle/>
          <a:p>
            <a:fld id="{29813979-235C-4E21-A030-726A16730457}" type="slidenum">
              <a:rPr lang="en-GB" smtClean="0"/>
              <a:t>12</a:t>
            </a:fld>
            <a:endParaRPr lang="en-GB"/>
          </a:p>
        </p:txBody>
      </p:sp>
    </p:spTree>
    <p:extLst>
      <p:ext uri="{BB962C8B-B14F-4D97-AF65-F5344CB8AC3E}">
        <p14:creationId xmlns:p14="http://schemas.microsoft.com/office/powerpoint/2010/main" val="507706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D5A02-B26A-1C07-1856-9BA5A8214E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74EA0C-4EAB-8DC0-345C-8D48D74C36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F0C828-147E-A239-38B8-B19D0F1B286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B418333-0868-D6CC-A336-0BFD164FFFDD}"/>
              </a:ext>
            </a:extLst>
          </p:cNvPr>
          <p:cNvSpPr>
            <a:spLocks noGrp="1"/>
          </p:cNvSpPr>
          <p:nvPr>
            <p:ph type="sldNum" sz="quarter" idx="10"/>
          </p:nvPr>
        </p:nvSpPr>
        <p:spPr/>
        <p:txBody>
          <a:bodyPr/>
          <a:lstStyle/>
          <a:p>
            <a:fld id="{29813979-235C-4E21-A030-726A16730457}" type="slidenum">
              <a:rPr lang="en-GB" smtClean="0"/>
              <a:t>13</a:t>
            </a:fld>
            <a:endParaRPr lang="en-GB"/>
          </a:p>
        </p:txBody>
      </p:sp>
    </p:spTree>
    <p:extLst>
      <p:ext uri="{BB962C8B-B14F-4D97-AF65-F5344CB8AC3E}">
        <p14:creationId xmlns:p14="http://schemas.microsoft.com/office/powerpoint/2010/main" val="3254693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123A4-D823-58B9-8155-8A90235151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32A1C1-4923-E229-A296-FD4208647B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FF61DF-68D8-CBF5-CE1B-EF037C76DCF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F4C64C0-9D20-48B0-64E8-C54BAF056E38}"/>
              </a:ext>
            </a:extLst>
          </p:cNvPr>
          <p:cNvSpPr>
            <a:spLocks noGrp="1"/>
          </p:cNvSpPr>
          <p:nvPr>
            <p:ph type="sldNum" sz="quarter" idx="10"/>
          </p:nvPr>
        </p:nvSpPr>
        <p:spPr/>
        <p:txBody>
          <a:bodyPr/>
          <a:lstStyle/>
          <a:p>
            <a:fld id="{29813979-235C-4E21-A030-726A16730457}" type="slidenum">
              <a:rPr lang="en-GB" smtClean="0"/>
              <a:t>14</a:t>
            </a:fld>
            <a:endParaRPr lang="en-GB"/>
          </a:p>
        </p:txBody>
      </p:sp>
    </p:spTree>
    <p:extLst>
      <p:ext uri="{BB962C8B-B14F-4D97-AF65-F5344CB8AC3E}">
        <p14:creationId xmlns:p14="http://schemas.microsoft.com/office/powerpoint/2010/main" val="4070631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D4117-5A80-5F43-9CAC-98D1877399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0ED1FD-57EE-B309-6280-451E428B3C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078BBE-9C5C-124D-5EDD-CCA68CA9E4F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85A51F2-3DDA-786C-496E-C42F3D8FF550}"/>
              </a:ext>
            </a:extLst>
          </p:cNvPr>
          <p:cNvSpPr>
            <a:spLocks noGrp="1"/>
          </p:cNvSpPr>
          <p:nvPr>
            <p:ph type="sldNum" sz="quarter" idx="10"/>
          </p:nvPr>
        </p:nvSpPr>
        <p:spPr/>
        <p:txBody>
          <a:bodyPr/>
          <a:lstStyle/>
          <a:p>
            <a:fld id="{29813979-235C-4E21-A030-726A16730457}" type="slidenum">
              <a:rPr lang="en-GB" smtClean="0"/>
              <a:t>15</a:t>
            </a:fld>
            <a:endParaRPr lang="en-GB"/>
          </a:p>
        </p:txBody>
      </p:sp>
    </p:spTree>
    <p:extLst>
      <p:ext uri="{BB962C8B-B14F-4D97-AF65-F5344CB8AC3E}">
        <p14:creationId xmlns:p14="http://schemas.microsoft.com/office/powerpoint/2010/main" val="2545306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78526-5A93-7ABE-2C55-240B2ABD10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419EA2-44E9-ED39-2962-0C58CC3E2B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B0EA9E-5806-D273-6A4D-55D703985E5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8980D48-BBDA-21E7-1CD2-C599064EC477}"/>
              </a:ext>
            </a:extLst>
          </p:cNvPr>
          <p:cNvSpPr>
            <a:spLocks noGrp="1"/>
          </p:cNvSpPr>
          <p:nvPr>
            <p:ph type="sldNum" sz="quarter" idx="10"/>
          </p:nvPr>
        </p:nvSpPr>
        <p:spPr/>
        <p:txBody>
          <a:bodyPr/>
          <a:lstStyle/>
          <a:p>
            <a:fld id="{29813979-235C-4E21-A030-726A16730457}" type="slidenum">
              <a:rPr lang="en-GB" smtClean="0"/>
              <a:t>16</a:t>
            </a:fld>
            <a:endParaRPr lang="en-GB"/>
          </a:p>
        </p:txBody>
      </p:sp>
    </p:spTree>
    <p:extLst>
      <p:ext uri="{BB962C8B-B14F-4D97-AF65-F5344CB8AC3E}">
        <p14:creationId xmlns:p14="http://schemas.microsoft.com/office/powerpoint/2010/main" val="2070828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D8EDB-C592-084F-74F8-E90DCA12B3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66C0E4-7A45-03FD-3F62-77FEB3104B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4B93B6-39DA-5F4F-D5B9-61C35C75F47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27EB423-4C21-A43F-87EB-611C56A3463D}"/>
              </a:ext>
            </a:extLst>
          </p:cNvPr>
          <p:cNvSpPr>
            <a:spLocks noGrp="1"/>
          </p:cNvSpPr>
          <p:nvPr>
            <p:ph type="sldNum" sz="quarter" idx="10"/>
          </p:nvPr>
        </p:nvSpPr>
        <p:spPr/>
        <p:txBody>
          <a:bodyPr/>
          <a:lstStyle/>
          <a:p>
            <a:fld id="{29813979-235C-4E21-A030-726A16730457}" type="slidenum">
              <a:rPr lang="en-GB" smtClean="0"/>
              <a:t>17</a:t>
            </a:fld>
            <a:endParaRPr lang="en-GB"/>
          </a:p>
        </p:txBody>
      </p:sp>
    </p:spTree>
    <p:extLst>
      <p:ext uri="{BB962C8B-B14F-4D97-AF65-F5344CB8AC3E}">
        <p14:creationId xmlns:p14="http://schemas.microsoft.com/office/powerpoint/2010/main" val="901360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BFA1D-F76E-E723-5C2B-A85831DA0C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1C88C5-A479-D0E1-AD4B-3B9D8D9018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DB06E5-889C-2612-31D7-F85BEC53FC0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2D5DEB7-54DC-4993-AAC9-AF9892D7DF28}"/>
              </a:ext>
            </a:extLst>
          </p:cNvPr>
          <p:cNvSpPr>
            <a:spLocks noGrp="1"/>
          </p:cNvSpPr>
          <p:nvPr>
            <p:ph type="sldNum" sz="quarter" idx="10"/>
          </p:nvPr>
        </p:nvSpPr>
        <p:spPr/>
        <p:txBody>
          <a:bodyPr/>
          <a:lstStyle/>
          <a:p>
            <a:fld id="{29813979-235C-4E21-A030-726A16730457}" type="slidenum">
              <a:rPr lang="en-GB" smtClean="0"/>
              <a:t>18</a:t>
            </a:fld>
            <a:endParaRPr lang="en-GB"/>
          </a:p>
        </p:txBody>
      </p:sp>
    </p:spTree>
    <p:extLst>
      <p:ext uri="{BB962C8B-B14F-4D97-AF65-F5344CB8AC3E}">
        <p14:creationId xmlns:p14="http://schemas.microsoft.com/office/powerpoint/2010/main" val="2018159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51E9F-FEE8-6E78-E50E-9669CC4911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5844DB-AF77-5897-8B02-A0026579B3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25F0E-8AB7-89FB-FAEF-B6181134B5C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3E2B46F-FD78-EBF9-1B1E-A12161A500DE}"/>
              </a:ext>
            </a:extLst>
          </p:cNvPr>
          <p:cNvSpPr>
            <a:spLocks noGrp="1"/>
          </p:cNvSpPr>
          <p:nvPr>
            <p:ph type="sldNum" sz="quarter" idx="10"/>
          </p:nvPr>
        </p:nvSpPr>
        <p:spPr/>
        <p:txBody>
          <a:bodyPr/>
          <a:lstStyle/>
          <a:p>
            <a:fld id="{29813979-235C-4E21-A030-726A16730457}" type="slidenum">
              <a:rPr lang="en-GB" smtClean="0"/>
              <a:t>19</a:t>
            </a:fld>
            <a:endParaRPr lang="en-GB"/>
          </a:p>
        </p:txBody>
      </p:sp>
    </p:spTree>
    <p:extLst>
      <p:ext uri="{BB962C8B-B14F-4D97-AF65-F5344CB8AC3E}">
        <p14:creationId xmlns:p14="http://schemas.microsoft.com/office/powerpoint/2010/main" val="917627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9813979-235C-4E21-A030-726A16730457}" type="slidenum">
              <a:rPr lang="en-GB" smtClean="0"/>
              <a:t>2</a:t>
            </a:fld>
            <a:endParaRPr lang="en-GB"/>
          </a:p>
        </p:txBody>
      </p:sp>
    </p:spTree>
    <p:extLst>
      <p:ext uri="{BB962C8B-B14F-4D97-AF65-F5344CB8AC3E}">
        <p14:creationId xmlns:p14="http://schemas.microsoft.com/office/powerpoint/2010/main" val="2301217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6E325-58CF-FB3A-16A7-1E00A3257A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9D9FDA-390F-4AD8-6349-CFA8658C05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B5377E-9EAB-792C-A490-5E76CF580CB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646170E-9283-A6A7-BD52-B5EFA56F1158}"/>
              </a:ext>
            </a:extLst>
          </p:cNvPr>
          <p:cNvSpPr>
            <a:spLocks noGrp="1"/>
          </p:cNvSpPr>
          <p:nvPr>
            <p:ph type="sldNum" sz="quarter" idx="10"/>
          </p:nvPr>
        </p:nvSpPr>
        <p:spPr/>
        <p:txBody>
          <a:bodyPr/>
          <a:lstStyle/>
          <a:p>
            <a:fld id="{29813979-235C-4E21-A030-726A16730457}" type="slidenum">
              <a:rPr lang="en-GB" smtClean="0"/>
              <a:t>20</a:t>
            </a:fld>
            <a:endParaRPr lang="en-GB"/>
          </a:p>
        </p:txBody>
      </p:sp>
    </p:spTree>
    <p:extLst>
      <p:ext uri="{BB962C8B-B14F-4D97-AF65-F5344CB8AC3E}">
        <p14:creationId xmlns:p14="http://schemas.microsoft.com/office/powerpoint/2010/main" val="3050379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A3DCB-B21A-5F09-5AD9-38BF6EF638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149435-2FE3-98A0-8CEA-C67D979C6F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539493-D52F-1CEC-AFEA-DA427DF399D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DC06590-9B4B-F183-C01D-55635C67FB78}"/>
              </a:ext>
            </a:extLst>
          </p:cNvPr>
          <p:cNvSpPr>
            <a:spLocks noGrp="1"/>
          </p:cNvSpPr>
          <p:nvPr>
            <p:ph type="sldNum" sz="quarter" idx="10"/>
          </p:nvPr>
        </p:nvSpPr>
        <p:spPr/>
        <p:txBody>
          <a:bodyPr/>
          <a:lstStyle/>
          <a:p>
            <a:fld id="{29813979-235C-4E21-A030-726A16730457}" type="slidenum">
              <a:rPr lang="en-GB" smtClean="0"/>
              <a:t>21</a:t>
            </a:fld>
            <a:endParaRPr lang="en-GB"/>
          </a:p>
        </p:txBody>
      </p:sp>
    </p:spTree>
    <p:extLst>
      <p:ext uri="{BB962C8B-B14F-4D97-AF65-F5344CB8AC3E}">
        <p14:creationId xmlns:p14="http://schemas.microsoft.com/office/powerpoint/2010/main" val="2891465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06ADE-4235-1E3F-97F7-B0386618B6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2014F1-5B9C-BB08-2855-5E5AD533A3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CE0525-5490-F02C-12BB-9E91B379A94E}"/>
              </a:ext>
            </a:extLst>
          </p:cNvPr>
          <p:cNvSpPr>
            <a:spLocks noGrp="1"/>
          </p:cNvSpPr>
          <p:nvPr>
            <p:ph type="body" idx="1"/>
          </p:nvPr>
        </p:nvSpPr>
        <p:spPr/>
        <p:txBody>
          <a:bodyPr/>
          <a:lstStyle/>
          <a:p>
            <a:r>
              <a:rPr lang="en-GB"/>
              <a:t>Managing expectations</a:t>
            </a:r>
          </a:p>
          <a:p>
            <a:r>
              <a:rPr lang="en-GB"/>
              <a:t>Certain groups may find additional challenges to starting Foundation </a:t>
            </a:r>
          </a:p>
          <a:p>
            <a:r>
              <a:rPr lang="en-GB"/>
              <a:t>Additional support to specific groups: </a:t>
            </a:r>
          </a:p>
          <a:p>
            <a:r>
              <a:rPr lang="en-GB"/>
              <a:t>IMGs </a:t>
            </a:r>
          </a:p>
          <a:p>
            <a:r>
              <a:rPr lang="en-GB"/>
              <a:t>Graduate entry/older</a:t>
            </a:r>
          </a:p>
          <a:p>
            <a:endParaRPr lang="en-GB"/>
          </a:p>
        </p:txBody>
      </p:sp>
      <p:sp>
        <p:nvSpPr>
          <p:cNvPr id="4" name="Slide Number Placeholder 3">
            <a:extLst>
              <a:ext uri="{FF2B5EF4-FFF2-40B4-BE49-F238E27FC236}">
                <a16:creationId xmlns:a16="http://schemas.microsoft.com/office/drawing/2014/main" id="{9EDE9831-E747-5866-FFBD-EFB78C61BC3D}"/>
              </a:ext>
            </a:extLst>
          </p:cNvPr>
          <p:cNvSpPr>
            <a:spLocks noGrp="1"/>
          </p:cNvSpPr>
          <p:nvPr>
            <p:ph type="sldNum" sz="quarter" idx="10"/>
          </p:nvPr>
        </p:nvSpPr>
        <p:spPr/>
        <p:txBody>
          <a:bodyPr/>
          <a:lstStyle/>
          <a:p>
            <a:fld id="{29813979-235C-4E21-A030-726A16730457}" type="slidenum">
              <a:rPr lang="en-GB" smtClean="0"/>
              <a:t>22</a:t>
            </a:fld>
            <a:endParaRPr lang="en-GB"/>
          </a:p>
        </p:txBody>
      </p:sp>
    </p:spTree>
    <p:extLst>
      <p:ext uri="{BB962C8B-B14F-4D97-AF65-F5344CB8AC3E}">
        <p14:creationId xmlns:p14="http://schemas.microsoft.com/office/powerpoint/2010/main" val="1780763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B987B-FB25-941F-C9EB-9A0A675AD3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22AEB1-177B-D364-B242-767993CE16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8FEBE7-B6D8-AE9D-4C43-72429BB1A596}"/>
              </a:ext>
            </a:extLst>
          </p:cNvPr>
          <p:cNvSpPr>
            <a:spLocks noGrp="1"/>
          </p:cNvSpPr>
          <p:nvPr>
            <p:ph type="body" idx="1"/>
          </p:nvPr>
        </p:nvSpPr>
        <p:spPr/>
        <p:txBody>
          <a:bodyPr/>
          <a:lstStyle/>
          <a:p>
            <a:r>
              <a:rPr lang="en-GB"/>
              <a:t>Managing expectations</a:t>
            </a:r>
          </a:p>
          <a:p>
            <a:r>
              <a:rPr lang="en-GB"/>
              <a:t>Certain groups may find additional challenges to starting Foundation </a:t>
            </a:r>
          </a:p>
          <a:p>
            <a:r>
              <a:rPr lang="en-GB"/>
              <a:t>Additional support to specific groups: </a:t>
            </a:r>
          </a:p>
          <a:p>
            <a:r>
              <a:rPr lang="en-GB"/>
              <a:t>IMGs </a:t>
            </a:r>
          </a:p>
          <a:p>
            <a:r>
              <a:rPr lang="en-GB"/>
              <a:t>Graduate entry/older</a:t>
            </a:r>
          </a:p>
          <a:p>
            <a:endParaRPr lang="en-GB"/>
          </a:p>
        </p:txBody>
      </p:sp>
      <p:sp>
        <p:nvSpPr>
          <p:cNvPr id="4" name="Slide Number Placeholder 3">
            <a:extLst>
              <a:ext uri="{FF2B5EF4-FFF2-40B4-BE49-F238E27FC236}">
                <a16:creationId xmlns:a16="http://schemas.microsoft.com/office/drawing/2014/main" id="{83323833-829B-DE49-B312-3E6C80A478C4}"/>
              </a:ext>
            </a:extLst>
          </p:cNvPr>
          <p:cNvSpPr>
            <a:spLocks noGrp="1"/>
          </p:cNvSpPr>
          <p:nvPr>
            <p:ph type="sldNum" sz="quarter" idx="10"/>
          </p:nvPr>
        </p:nvSpPr>
        <p:spPr/>
        <p:txBody>
          <a:bodyPr/>
          <a:lstStyle/>
          <a:p>
            <a:fld id="{29813979-235C-4E21-A030-726A16730457}" type="slidenum">
              <a:rPr lang="en-GB" smtClean="0"/>
              <a:t>23</a:t>
            </a:fld>
            <a:endParaRPr lang="en-GB"/>
          </a:p>
        </p:txBody>
      </p:sp>
    </p:spTree>
    <p:extLst>
      <p:ext uri="{BB962C8B-B14F-4D97-AF65-F5344CB8AC3E}">
        <p14:creationId xmlns:p14="http://schemas.microsoft.com/office/powerpoint/2010/main" val="3627109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09AC6-5625-F435-ABC0-D91F52C974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4D8B9B-D460-A486-C096-63A2243D86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0A3613-A8E7-C3C9-02D7-BD23F3A7410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95335B1-E0C1-A057-8F0F-D8C4F7417A59}"/>
              </a:ext>
            </a:extLst>
          </p:cNvPr>
          <p:cNvSpPr>
            <a:spLocks noGrp="1"/>
          </p:cNvSpPr>
          <p:nvPr>
            <p:ph type="sldNum" sz="quarter" idx="10"/>
          </p:nvPr>
        </p:nvSpPr>
        <p:spPr/>
        <p:txBody>
          <a:bodyPr/>
          <a:lstStyle/>
          <a:p>
            <a:fld id="{29813979-235C-4E21-A030-726A16730457}" type="slidenum">
              <a:rPr lang="en-GB" smtClean="0"/>
              <a:t>3</a:t>
            </a:fld>
            <a:endParaRPr lang="en-GB"/>
          </a:p>
        </p:txBody>
      </p:sp>
    </p:spTree>
    <p:extLst>
      <p:ext uri="{BB962C8B-B14F-4D97-AF65-F5344CB8AC3E}">
        <p14:creationId xmlns:p14="http://schemas.microsoft.com/office/powerpoint/2010/main" val="2422095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B1D9F-AE00-CF4F-0E40-5B826911B3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79A7A3-515E-4963-47C1-19C82E5114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F28A25-E50E-AACA-2D09-D6C18E5CC31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28C5048-4A25-A242-09AA-0C30F0C3927A}"/>
              </a:ext>
            </a:extLst>
          </p:cNvPr>
          <p:cNvSpPr>
            <a:spLocks noGrp="1"/>
          </p:cNvSpPr>
          <p:nvPr>
            <p:ph type="sldNum" sz="quarter" idx="10"/>
          </p:nvPr>
        </p:nvSpPr>
        <p:spPr/>
        <p:txBody>
          <a:bodyPr/>
          <a:lstStyle/>
          <a:p>
            <a:fld id="{29813979-235C-4E21-A030-726A16730457}" type="slidenum">
              <a:rPr lang="en-GB" smtClean="0"/>
              <a:t>4</a:t>
            </a:fld>
            <a:endParaRPr lang="en-GB"/>
          </a:p>
        </p:txBody>
      </p:sp>
    </p:spTree>
    <p:extLst>
      <p:ext uri="{BB962C8B-B14F-4D97-AF65-F5344CB8AC3E}">
        <p14:creationId xmlns:p14="http://schemas.microsoft.com/office/powerpoint/2010/main" val="2972528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C9FDC-5CBC-A24E-256F-5E3208F327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251605-B1B5-8B40-BF42-99A542536E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B7D5E7-5F48-A9A8-AEFF-AFA2C3C3A84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STEP form enables this to happen. For UK medical graduates this will be online. Signed by medical school. Fir IMGs, word document</a:t>
            </a:r>
          </a:p>
          <a:p>
            <a:endParaRPr lang="en-GB"/>
          </a:p>
        </p:txBody>
      </p:sp>
      <p:sp>
        <p:nvSpPr>
          <p:cNvPr id="4" name="Slide Number Placeholder 3">
            <a:extLst>
              <a:ext uri="{FF2B5EF4-FFF2-40B4-BE49-F238E27FC236}">
                <a16:creationId xmlns:a16="http://schemas.microsoft.com/office/drawing/2014/main" id="{3A735E5D-EF41-48D3-7BBA-83CA4F31A2C4}"/>
              </a:ext>
            </a:extLst>
          </p:cNvPr>
          <p:cNvSpPr>
            <a:spLocks noGrp="1"/>
          </p:cNvSpPr>
          <p:nvPr>
            <p:ph type="sldNum" sz="quarter" idx="10"/>
          </p:nvPr>
        </p:nvSpPr>
        <p:spPr/>
        <p:txBody>
          <a:bodyPr/>
          <a:lstStyle/>
          <a:p>
            <a:fld id="{29813979-235C-4E21-A030-726A16730457}" type="slidenum">
              <a:rPr lang="en-GB" smtClean="0"/>
              <a:t>5</a:t>
            </a:fld>
            <a:endParaRPr lang="en-GB"/>
          </a:p>
        </p:txBody>
      </p:sp>
    </p:spTree>
    <p:extLst>
      <p:ext uri="{BB962C8B-B14F-4D97-AF65-F5344CB8AC3E}">
        <p14:creationId xmlns:p14="http://schemas.microsoft.com/office/powerpoint/2010/main" val="3945823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9813979-235C-4E21-A030-726A16730457}" type="slidenum">
              <a:rPr lang="en-GB" smtClean="0"/>
              <a:t>6</a:t>
            </a:fld>
            <a:endParaRPr lang="en-GB"/>
          </a:p>
        </p:txBody>
      </p:sp>
    </p:spTree>
    <p:extLst>
      <p:ext uri="{BB962C8B-B14F-4D97-AF65-F5344CB8AC3E}">
        <p14:creationId xmlns:p14="http://schemas.microsoft.com/office/powerpoint/2010/main" val="2301217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AE3AB-BCDC-B09C-716D-DFA4A85818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BA7547-CE7C-77B1-CE61-F738F6D833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AF7660-C461-78EC-BFB1-2513E5F80DF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3C39C55-2954-3C71-7EAC-7BFB8FDB67CB}"/>
              </a:ext>
            </a:extLst>
          </p:cNvPr>
          <p:cNvSpPr>
            <a:spLocks noGrp="1"/>
          </p:cNvSpPr>
          <p:nvPr>
            <p:ph type="sldNum" sz="quarter" idx="10"/>
          </p:nvPr>
        </p:nvSpPr>
        <p:spPr/>
        <p:txBody>
          <a:bodyPr/>
          <a:lstStyle/>
          <a:p>
            <a:fld id="{29813979-235C-4E21-A030-726A16730457}" type="slidenum">
              <a:rPr lang="en-GB" smtClean="0"/>
              <a:t>7</a:t>
            </a:fld>
            <a:endParaRPr lang="en-GB"/>
          </a:p>
        </p:txBody>
      </p:sp>
    </p:spTree>
    <p:extLst>
      <p:ext uri="{BB962C8B-B14F-4D97-AF65-F5344CB8AC3E}">
        <p14:creationId xmlns:p14="http://schemas.microsoft.com/office/powerpoint/2010/main" val="1443538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82119-36F4-176E-D74D-5D857CFE2D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CF5480-02B9-A4B2-1042-14FCE6C842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BB5516-EC14-B812-3D71-9895E5550F4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2998127-2E32-D428-2D04-EBFF8521CF88}"/>
              </a:ext>
            </a:extLst>
          </p:cNvPr>
          <p:cNvSpPr>
            <a:spLocks noGrp="1"/>
          </p:cNvSpPr>
          <p:nvPr>
            <p:ph type="sldNum" sz="quarter" idx="10"/>
          </p:nvPr>
        </p:nvSpPr>
        <p:spPr/>
        <p:txBody>
          <a:bodyPr/>
          <a:lstStyle/>
          <a:p>
            <a:fld id="{29813979-235C-4E21-A030-726A16730457}" type="slidenum">
              <a:rPr lang="en-GB" smtClean="0"/>
              <a:t>8</a:t>
            </a:fld>
            <a:endParaRPr lang="en-GB"/>
          </a:p>
        </p:txBody>
      </p:sp>
    </p:spTree>
    <p:extLst>
      <p:ext uri="{BB962C8B-B14F-4D97-AF65-F5344CB8AC3E}">
        <p14:creationId xmlns:p14="http://schemas.microsoft.com/office/powerpoint/2010/main" val="3781523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29114-AE92-DCCA-2225-EC09941FE2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071EFC-8F40-4FAB-E782-D0AC5B8059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78899E-8AE2-2EC3-63F6-B9FC0B16165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078967D-13F7-DD77-79D2-F44B906529EE}"/>
              </a:ext>
            </a:extLst>
          </p:cNvPr>
          <p:cNvSpPr>
            <a:spLocks noGrp="1"/>
          </p:cNvSpPr>
          <p:nvPr>
            <p:ph type="sldNum" sz="quarter" idx="10"/>
          </p:nvPr>
        </p:nvSpPr>
        <p:spPr/>
        <p:txBody>
          <a:bodyPr/>
          <a:lstStyle/>
          <a:p>
            <a:fld id="{29813979-235C-4E21-A030-726A16730457}" type="slidenum">
              <a:rPr lang="en-GB" smtClean="0"/>
              <a:t>9</a:t>
            </a:fld>
            <a:endParaRPr lang="en-GB"/>
          </a:p>
        </p:txBody>
      </p:sp>
    </p:spTree>
    <p:extLst>
      <p:ext uri="{BB962C8B-B14F-4D97-AF65-F5344CB8AC3E}">
        <p14:creationId xmlns:p14="http://schemas.microsoft.com/office/powerpoint/2010/main" val="3038512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7C5D942-8FE6-49B3-90A2-642025510A30}" type="datetimeFigureOut">
              <a:rPr lang="en-GB" smtClean="0"/>
              <a:t>11/02/2025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BDB9F1-C7FD-4B8B-860B-2EF9F4176FF7}" type="slidenum">
              <a:rPr lang="en-GB" smtClean="0"/>
              <a:t>‹#›</a:t>
            </a:fld>
            <a:endParaRPr lang="en-GB"/>
          </a:p>
        </p:txBody>
      </p:sp>
    </p:spTree>
    <p:extLst>
      <p:ext uri="{BB962C8B-B14F-4D97-AF65-F5344CB8AC3E}">
        <p14:creationId xmlns:p14="http://schemas.microsoft.com/office/powerpoint/2010/main" val="2462080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5D942-8FE6-49B3-90A2-642025510A30}" type="datetimeFigureOut">
              <a:rPr lang="en-GB" smtClean="0"/>
              <a:t>11/02/2025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BDB9F1-C7FD-4B8B-860B-2EF9F4176FF7}" type="slidenum">
              <a:rPr lang="en-GB" smtClean="0"/>
              <a:t>‹#›</a:t>
            </a:fld>
            <a:endParaRPr lang="en-GB"/>
          </a:p>
        </p:txBody>
      </p:sp>
    </p:spTree>
    <p:extLst>
      <p:ext uri="{BB962C8B-B14F-4D97-AF65-F5344CB8AC3E}">
        <p14:creationId xmlns:p14="http://schemas.microsoft.com/office/powerpoint/2010/main" val="1485765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5D942-8FE6-49B3-90A2-642025510A30}" type="datetimeFigureOut">
              <a:rPr lang="en-GB" smtClean="0"/>
              <a:t>11/02/2025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BDB9F1-C7FD-4B8B-860B-2EF9F4176FF7}" type="slidenum">
              <a:rPr lang="en-GB" smtClean="0"/>
              <a:t>‹#›</a:t>
            </a:fld>
            <a:endParaRPr lang="en-GB"/>
          </a:p>
        </p:txBody>
      </p:sp>
    </p:spTree>
    <p:extLst>
      <p:ext uri="{BB962C8B-B14F-4D97-AF65-F5344CB8AC3E}">
        <p14:creationId xmlns:p14="http://schemas.microsoft.com/office/powerpoint/2010/main" val="1756008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5D942-8FE6-49B3-90A2-642025510A30}" type="datetimeFigureOut">
              <a:rPr lang="en-GB" smtClean="0"/>
              <a:t>11/02/2025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BDB9F1-C7FD-4B8B-860B-2EF9F4176FF7}" type="slidenum">
              <a:rPr lang="en-GB" smtClean="0"/>
              <a:t>‹#›</a:t>
            </a:fld>
            <a:endParaRPr lang="en-GB"/>
          </a:p>
        </p:txBody>
      </p:sp>
    </p:spTree>
    <p:extLst>
      <p:ext uri="{BB962C8B-B14F-4D97-AF65-F5344CB8AC3E}">
        <p14:creationId xmlns:p14="http://schemas.microsoft.com/office/powerpoint/2010/main" val="3025311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C5D942-8FE6-49B3-90A2-642025510A30}" type="datetimeFigureOut">
              <a:rPr lang="en-GB" smtClean="0"/>
              <a:t>11/02/2025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BDB9F1-C7FD-4B8B-860B-2EF9F4176FF7}" type="slidenum">
              <a:rPr lang="en-GB" smtClean="0"/>
              <a:t>‹#›</a:t>
            </a:fld>
            <a:endParaRPr lang="en-GB"/>
          </a:p>
        </p:txBody>
      </p:sp>
    </p:spTree>
    <p:extLst>
      <p:ext uri="{BB962C8B-B14F-4D97-AF65-F5344CB8AC3E}">
        <p14:creationId xmlns:p14="http://schemas.microsoft.com/office/powerpoint/2010/main" val="944099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C5D942-8FE6-49B3-90A2-642025510A30}" type="datetimeFigureOut">
              <a:rPr lang="en-GB" smtClean="0"/>
              <a:t>11/02/2025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BDB9F1-C7FD-4B8B-860B-2EF9F4176FF7}" type="slidenum">
              <a:rPr lang="en-GB" smtClean="0"/>
              <a:t>‹#›</a:t>
            </a:fld>
            <a:endParaRPr lang="en-GB"/>
          </a:p>
        </p:txBody>
      </p:sp>
    </p:spTree>
    <p:extLst>
      <p:ext uri="{BB962C8B-B14F-4D97-AF65-F5344CB8AC3E}">
        <p14:creationId xmlns:p14="http://schemas.microsoft.com/office/powerpoint/2010/main" val="2518352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C5D942-8FE6-49B3-90A2-642025510A30}" type="datetimeFigureOut">
              <a:rPr lang="en-GB" smtClean="0"/>
              <a:t>11/02/2025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2BDB9F1-C7FD-4B8B-860B-2EF9F4176FF7}" type="slidenum">
              <a:rPr lang="en-GB" smtClean="0"/>
              <a:t>‹#›</a:t>
            </a:fld>
            <a:endParaRPr lang="en-GB"/>
          </a:p>
        </p:txBody>
      </p:sp>
    </p:spTree>
    <p:extLst>
      <p:ext uri="{BB962C8B-B14F-4D97-AF65-F5344CB8AC3E}">
        <p14:creationId xmlns:p14="http://schemas.microsoft.com/office/powerpoint/2010/main" val="1841215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C5D942-8FE6-49B3-90A2-642025510A30}" type="datetimeFigureOut">
              <a:rPr lang="en-GB" smtClean="0"/>
              <a:t>11/02/2025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2BDB9F1-C7FD-4B8B-860B-2EF9F4176FF7}" type="slidenum">
              <a:rPr lang="en-GB" smtClean="0"/>
              <a:t>‹#›</a:t>
            </a:fld>
            <a:endParaRPr lang="en-GB"/>
          </a:p>
        </p:txBody>
      </p:sp>
    </p:spTree>
    <p:extLst>
      <p:ext uri="{BB962C8B-B14F-4D97-AF65-F5344CB8AC3E}">
        <p14:creationId xmlns:p14="http://schemas.microsoft.com/office/powerpoint/2010/main" val="13072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5D942-8FE6-49B3-90A2-642025510A30}" type="datetimeFigureOut">
              <a:rPr lang="en-GB" smtClean="0"/>
              <a:t>11/02/2025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2BDB9F1-C7FD-4B8B-860B-2EF9F4176FF7}" type="slidenum">
              <a:rPr lang="en-GB" smtClean="0"/>
              <a:t>‹#›</a:t>
            </a:fld>
            <a:endParaRPr lang="en-GB"/>
          </a:p>
        </p:txBody>
      </p:sp>
    </p:spTree>
    <p:extLst>
      <p:ext uri="{BB962C8B-B14F-4D97-AF65-F5344CB8AC3E}">
        <p14:creationId xmlns:p14="http://schemas.microsoft.com/office/powerpoint/2010/main" val="478889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C5D942-8FE6-49B3-90A2-642025510A30}" type="datetimeFigureOut">
              <a:rPr lang="en-GB" smtClean="0"/>
              <a:t>11/02/2025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BDB9F1-C7FD-4B8B-860B-2EF9F4176FF7}" type="slidenum">
              <a:rPr lang="en-GB" smtClean="0"/>
              <a:t>‹#›</a:t>
            </a:fld>
            <a:endParaRPr lang="en-GB"/>
          </a:p>
        </p:txBody>
      </p:sp>
    </p:spTree>
    <p:extLst>
      <p:ext uri="{BB962C8B-B14F-4D97-AF65-F5344CB8AC3E}">
        <p14:creationId xmlns:p14="http://schemas.microsoft.com/office/powerpoint/2010/main" val="3956777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C5D942-8FE6-49B3-90A2-642025510A30}" type="datetimeFigureOut">
              <a:rPr lang="en-GB" smtClean="0"/>
              <a:t>11/02/2025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BDB9F1-C7FD-4B8B-860B-2EF9F4176FF7}" type="slidenum">
              <a:rPr lang="en-GB" smtClean="0"/>
              <a:t>‹#›</a:t>
            </a:fld>
            <a:endParaRPr lang="en-GB"/>
          </a:p>
        </p:txBody>
      </p:sp>
    </p:spTree>
    <p:extLst>
      <p:ext uri="{BB962C8B-B14F-4D97-AF65-F5344CB8AC3E}">
        <p14:creationId xmlns:p14="http://schemas.microsoft.com/office/powerpoint/2010/main" val="2269034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C5D942-8FE6-49B3-90A2-642025510A30}" type="datetimeFigureOut">
              <a:rPr lang="en-GB" smtClean="0"/>
              <a:t>11/02/2025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BDB9F1-C7FD-4B8B-860B-2EF9F4176FF7}" type="slidenum">
              <a:rPr lang="en-GB" smtClean="0"/>
              <a:t>‹#›</a:t>
            </a:fld>
            <a:endParaRPr lang="en-GB"/>
          </a:p>
        </p:txBody>
      </p:sp>
    </p:spTree>
    <p:extLst>
      <p:ext uri="{BB962C8B-B14F-4D97-AF65-F5344CB8AC3E}">
        <p14:creationId xmlns:p14="http://schemas.microsoft.com/office/powerpoint/2010/main" val="5013527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foundationprogramme.nhs.uk/resources/supporting-trainees-entering-practice-step/"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hyperlink" Target="https://foundationprogramme.nhs.uk/resources/supporting-trainees-entering-practice-step/step-timeline-and-deadlines/"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hyperlink" Target="https://foundationprogramme.nhs.uk/resources/ukfpo-webinar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3884" y="2345096"/>
            <a:ext cx="8276232" cy="4085439"/>
          </a:xfrm>
        </p:spPr>
        <p:txBody>
          <a:bodyPr>
            <a:normAutofit fontScale="90000"/>
          </a:bodyPr>
          <a:lstStyle/>
          <a:p>
            <a:br>
              <a:rPr lang="en-GB" sz="4900" b="1" dirty="0">
                <a:solidFill>
                  <a:srgbClr val="003087"/>
                </a:solidFill>
                <a:latin typeface="Arial" panose="020B0604020202020204" pitchFamily="34" charset="0"/>
                <a:cs typeface="Arial" panose="020B0604020202020204" pitchFamily="34" charset="0"/>
              </a:rPr>
            </a:br>
            <a:br>
              <a:rPr lang="en-GB" sz="4900" b="1" dirty="0">
                <a:solidFill>
                  <a:srgbClr val="003087"/>
                </a:solidFill>
                <a:latin typeface="Arial" panose="020B0604020202020204" pitchFamily="34" charset="0"/>
                <a:cs typeface="Arial" panose="020B0604020202020204" pitchFamily="34" charset="0"/>
              </a:rPr>
            </a:br>
            <a:r>
              <a:rPr lang="en-GB" sz="4900" b="1" dirty="0">
                <a:solidFill>
                  <a:srgbClr val="003087"/>
                </a:solidFill>
                <a:latin typeface="Arial" panose="020B0604020202020204" pitchFamily="34" charset="0"/>
                <a:cs typeface="Arial" panose="020B0604020202020204" pitchFamily="34" charset="0"/>
              </a:rPr>
              <a:t>Supporting Trainees Entering Practice (STEP) webinar</a:t>
            </a:r>
            <a:br>
              <a:rPr lang="en-GB" sz="4900" b="1" dirty="0">
                <a:solidFill>
                  <a:srgbClr val="003087"/>
                </a:solidFill>
                <a:latin typeface="Arial" panose="020B0604020202020204" pitchFamily="34" charset="0"/>
                <a:cs typeface="Arial" panose="020B0604020202020204" pitchFamily="34" charset="0"/>
              </a:rPr>
            </a:br>
            <a:br>
              <a:rPr lang="en-GB" sz="4900" b="1" dirty="0">
                <a:solidFill>
                  <a:srgbClr val="003087"/>
                </a:solidFill>
                <a:latin typeface="Arial" panose="020B0604020202020204" pitchFamily="34" charset="0"/>
                <a:cs typeface="Arial" panose="020B0604020202020204" pitchFamily="34" charset="0"/>
              </a:rPr>
            </a:br>
            <a:r>
              <a:rPr lang="en-GB" sz="4400" b="1" dirty="0">
                <a:solidFill>
                  <a:srgbClr val="B00058"/>
                </a:solidFill>
                <a:latin typeface="Arial" panose="020B0604020202020204" pitchFamily="34" charset="0"/>
                <a:cs typeface="Arial" panose="020B0604020202020204" pitchFamily="34" charset="0"/>
              </a:rPr>
              <a:t>27 February 2024</a:t>
            </a:r>
            <a:br>
              <a:rPr lang="en-GB" sz="4400" b="1" dirty="0">
                <a:solidFill>
                  <a:srgbClr val="B00058"/>
                </a:solidFill>
                <a:latin typeface="Arial" panose="020B0604020202020204" pitchFamily="34" charset="0"/>
                <a:cs typeface="Arial" panose="020B0604020202020204" pitchFamily="34" charset="0"/>
              </a:rPr>
            </a:br>
            <a:br>
              <a:rPr lang="en-GB" sz="4400" dirty="0">
                <a:solidFill>
                  <a:srgbClr val="B00058"/>
                </a:solidFill>
                <a:latin typeface="Arial" panose="020B0604020202020204" pitchFamily="34" charset="0"/>
                <a:cs typeface="Arial" panose="020B0604020202020204" pitchFamily="34" charset="0"/>
              </a:rPr>
            </a:br>
            <a:r>
              <a:rPr lang="en-GB" sz="2000" b="1" dirty="0">
                <a:solidFill>
                  <a:srgbClr val="003087"/>
                </a:solidFill>
                <a:latin typeface="Arial" panose="020B0604020202020204" pitchFamily="34" charset="0"/>
                <a:cs typeface="Arial" panose="020B0604020202020204" pitchFamily="34" charset="0"/>
              </a:rPr>
              <a:t>Dr Clare Van Hamel, FSD, Severn Foundation School</a:t>
            </a:r>
            <a:br>
              <a:rPr lang="en-GB" sz="2000" b="1" dirty="0">
                <a:solidFill>
                  <a:srgbClr val="003087"/>
                </a:solidFill>
                <a:latin typeface="Arial" panose="020B0604020202020204" pitchFamily="34" charset="0"/>
                <a:cs typeface="Arial" panose="020B0604020202020204" pitchFamily="34" charset="0"/>
              </a:rPr>
            </a:br>
            <a:r>
              <a:rPr lang="en-GB" sz="2000" b="1" dirty="0">
                <a:solidFill>
                  <a:srgbClr val="003087"/>
                </a:solidFill>
                <a:latin typeface="Arial" panose="020B0604020202020204" pitchFamily="34" charset="0"/>
                <a:cs typeface="Arial" panose="020B0604020202020204" pitchFamily="34" charset="0"/>
              </a:rPr>
              <a:t>Dr Alice Carter, FSD, London Foundation School </a:t>
            </a:r>
            <a:br>
              <a:rPr lang="en-GB" sz="2000" b="1" dirty="0">
                <a:solidFill>
                  <a:srgbClr val="003087"/>
                </a:solidFill>
                <a:latin typeface="Arial" panose="020B0604020202020204" pitchFamily="34" charset="0"/>
                <a:cs typeface="Arial" panose="020B0604020202020204" pitchFamily="34" charset="0"/>
              </a:rPr>
            </a:br>
            <a:r>
              <a:rPr lang="en-GB" sz="2000" b="1" dirty="0">
                <a:solidFill>
                  <a:srgbClr val="003087"/>
                </a:solidFill>
                <a:latin typeface="Arial" panose="020B0604020202020204" pitchFamily="34" charset="0"/>
                <a:cs typeface="Arial" panose="020B0604020202020204" pitchFamily="34" charset="0"/>
              </a:rPr>
              <a:t>Dr Tom Yapp, Senior Advisor UKFPO &amp; FSD, Wales Foundation School</a:t>
            </a:r>
            <a:br>
              <a:rPr lang="en-GB" sz="2000" b="1" dirty="0">
                <a:solidFill>
                  <a:srgbClr val="003087"/>
                </a:solidFill>
                <a:latin typeface="Arial" panose="020B0604020202020204" pitchFamily="34" charset="0"/>
                <a:cs typeface="Arial" panose="020B0604020202020204" pitchFamily="34" charset="0"/>
              </a:rPr>
            </a:br>
            <a:r>
              <a:rPr lang="en-GB" sz="2000" b="1" dirty="0">
                <a:solidFill>
                  <a:srgbClr val="003087"/>
                </a:solidFill>
                <a:latin typeface="Arial" panose="020B0604020202020204" pitchFamily="34" charset="0"/>
                <a:cs typeface="Arial" panose="020B0604020202020204" pitchFamily="34" charset="0"/>
              </a:rPr>
              <a:t>Elaine Colaco, Head of UKFPO</a:t>
            </a:r>
            <a:br>
              <a:rPr lang="en-GB" sz="2000" b="1" dirty="0">
                <a:solidFill>
                  <a:srgbClr val="003087"/>
                </a:solidFill>
                <a:latin typeface="Arial" panose="020B0604020202020204" pitchFamily="34" charset="0"/>
                <a:cs typeface="Arial" panose="020B0604020202020204" pitchFamily="34" charset="0"/>
              </a:rPr>
            </a:br>
            <a:br>
              <a:rPr lang="en-GB" sz="2000" b="1" dirty="0">
                <a:solidFill>
                  <a:srgbClr val="003087"/>
                </a:solidFill>
                <a:latin typeface="Arial" panose="020B0604020202020204" pitchFamily="34" charset="0"/>
                <a:cs typeface="Arial" panose="020B0604020202020204" pitchFamily="34" charset="0"/>
              </a:rPr>
            </a:br>
            <a:r>
              <a:rPr lang="en-GB" sz="2000" b="1" dirty="0">
                <a:solidFill>
                  <a:schemeClr val="accent3">
                    <a:lumMod val="75000"/>
                  </a:schemeClr>
                </a:solidFill>
                <a:latin typeface="Arial" panose="020B0604020202020204" pitchFamily="34" charset="0"/>
                <a:cs typeface="Arial" panose="020B0604020202020204" pitchFamily="34" charset="0"/>
              </a:rPr>
              <a:t>Content also relevant for 2025 and timeline updated</a:t>
            </a:r>
            <a:br>
              <a:rPr lang="en-GB" sz="800" dirty="0"/>
            </a:br>
            <a:endParaRPr lang="en-GB" sz="2000" dirty="0">
              <a:solidFill>
                <a:srgbClr val="B00058"/>
              </a:solidFill>
              <a:latin typeface="Arial" panose="020B0604020202020204" pitchFamily="34" charset="0"/>
              <a:cs typeface="Arial" panose="020B0604020202020204" pitchFamily="34" charset="0"/>
            </a:endParaRPr>
          </a:p>
        </p:txBody>
      </p:sp>
      <p:pic>
        <p:nvPicPr>
          <p:cNvPr id="3" name="Picture 2" descr="S:\Comms\Policy and programmes comms\Programmes\UKFPO\Branding\UKFPO NEW logo V3.jpg">
            <a:extLst>
              <a:ext uri="{FF2B5EF4-FFF2-40B4-BE49-F238E27FC236}">
                <a16:creationId xmlns:a16="http://schemas.microsoft.com/office/drawing/2014/main" id="{92DB98D5-0014-5D7F-C560-6106B96CE62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95091" y="116632"/>
            <a:ext cx="2516786" cy="1151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424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23719-9B62-1868-489B-416692726E69}"/>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BF9CBDC0-0491-D63C-07D4-2E37F3722208}"/>
              </a:ext>
            </a:extLst>
          </p:cNvPr>
          <p:cNvSpPr txBox="1">
            <a:spLocks/>
          </p:cNvSpPr>
          <p:nvPr/>
        </p:nvSpPr>
        <p:spPr>
          <a:xfrm>
            <a:off x="400124" y="1858297"/>
            <a:ext cx="2716701" cy="2428568"/>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a:solidFill>
                  <a:srgbClr val="003087"/>
                </a:solidFill>
                <a:latin typeface="Arial" panose="020B0604020202020204" pitchFamily="34" charset="0"/>
                <a:cs typeface="Arial" panose="020B0604020202020204" pitchFamily="34" charset="0"/>
              </a:rPr>
              <a:t>Who will the information be shared with ? </a:t>
            </a:r>
          </a:p>
        </p:txBody>
      </p:sp>
      <p:pic>
        <p:nvPicPr>
          <p:cNvPr id="10" name="Picture 9">
            <a:extLst>
              <a:ext uri="{FF2B5EF4-FFF2-40B4-BE49-F238E27FC236}">
                <a16:creationId xmlns:a16="http://schemas.microsoft.com/office/drawing/2014/main" id="{DCD8752B-2C73-9A5E-DC16-D258FFB53281}"/>
              </a:ext>
            </a:extLst>
          </p:cNvPr>
          <p:cNvPicPr>
            <a:picLocks noChangeAspect="1"/>
          </p:cNvPicPr>
          <p:nvPr/>
        </p:nvPicPr>
        <p:blipFill>
          <a:blip r:embed="rId3"/>
          <a:stretch>
            <a:fillRect/>
          </a:stretch>
        </p:blipFill>
        <p:spPr>
          <a:xfrm>
            <a:off x="3116825" y="1268277"/>
            <a:ext cx="5468113" cy="4429743"/>
          </a:xfrm>
          <a:prstGeom prst="rect">
            <a:avLst/>
          </a:prstGeom>
        </p:spPr>
      </p:pic>
      <p:pic>
        <p:nvPicPr>
          <p:cNvPr id="2" name="Picture 2" descr="S:\Comms\Policy and programmes comms\Programmes\UKFPO\Branding\UKFPO NEW logo V3.jpg">
            <a:extLst>
              <a:ext uri="{FF2B5EF4-FFF2-40B4-BE49-F238E27FC236}">
                <a16:creationId xmlns:a16="http://schemas.microsoft.com/office/drawing/2014/main" id="{D0FE7871-8A5F-FC81-65E2-AEF7C84E848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95091" y="116632"/>
            <a:ext cx="2516786" cy="1151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937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7BE80-6DC0-1338-DD0E-91B1E6783B26}"/>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0A246980-B50D-BE75-EBA0-2F5431D98877}"/>
              </a:ext>
            </a:extLst>
          </p:cNvPr>
          <p:cNvSpPr txBox="1">
            <a:spLocks/>
          </p:cNvSpPr>
          <p:nvPr/>
        </p:nvSpPr>
        <p:spPr>
          <a:xfrm>
            <a:off x="361962" y="954585"/>
            <a:ext cx="6264696" cy="792087"/>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a:solidFill>
                  <a:srgbClr val="003087"/>
                </a:solidFill>
                <a:latin typeface="Arial" panose="020B0604020202020204" pitchFamily="34" charset="0"/>
                <a:cs typeface="Arial" panose="020B0604020202020204" pitchFamily="34" charset="0"/>
              </a:rPr>
              <a:t>The STEP form </a:t>
            </a:r>
          </a:p>
        </p:txBody>
      </p:sp>
      <p:sp>
        <p:nvSpPr>
          <p:cNvPr id="5" name="Content Placeholder 2">
            <a:extLst>
              <a:ext uri="{FF2B5EF4-FFF2-40B4-BE49-F238E27FC236}">
                <a16:creationId xmlns:a16="http://schemas.microsoft.com/office/drawing/2014/main" id="{EAD67AD8-4B28-39BB-B323-166A08004424}"/>
              </a:ext>
            </a:extLst>
          </p:cNvPr>
          <p:cNvSpPr txBox="1">
            <a:spLocks/>
          </p:cNvSpPr>
          <p:nvPr/>
        </p:nvSpPr>
        <p:spPr>
          <a:xfrm>
            <a:off x="271127" y="1933485"/>
            <a:ext cx="8253532" cy="258042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lvl="2" indent="-457200" algn="l">
              <a:buFont typeface="Wingdings" panose="05000000000000000000" pitchFamily="2" charset="2"/>
              <a:buChar char="Ø"/>
            </a:pPr>
            <a:r>
              <a:rPr lang="en-GB" sz="2000">
                <a:solidFill>
                  <a:schemeClr val="tx1"/>
                </a:solidFill>
                <a:latin typeface="Arial" panose="020B0604020202020204" pitchFamily="34" charset="0"/>
                <a:cs typeface="Arial" panose="020B0604020202020204" pitchFamily="34" charset="0"/>
              </a:rPr>
              <a:t>The form has four sections: Health, Welfare, Personal Performance and Skills, Professionalism</a:t>
            </a:r>
            <a:br>
              <a:rPr lang="en-GB" sz="2000">
                <a:solidFill>
                  <a:schemeClr val="tx1"/>
                </a:solidFill>
                <a:latin typeface="Arial" panose="020B0604020202020204" pitchFamily="34" charset="0"/>
                <a:cs typeface="Arial" panose="020B0604020202020204" pitchFamily="34" charset="0"/>
              </a:rPr>
            </a:br>
            <a:endParaRPr lang="en-GB" sz="2000">
              <a:solidFill>
                <a:schemeClr val="tx1"/>
              </a:solidFill>
              <a:latin typeface="Arial" panose="020B0604020202020204" pitchFamily="34" charset="0"/>
              <a:cs typeface="Arial" panose="020B0604020202020204" pitchFamily="34" charset="0"/>
            </a:endParaRPr>
          </a:p>
          <a:p>
            <a:pPr marL="457200" lvl="2" indent="-457200" algn="l">
              <a:buFont typeface="Wingdings" panose="05000000000000000000" pitchFamily="2" charset="2"/>
              <a:buChar char="Ø"/>
            </a:pPr>
            <a:r>
              <a:rPr lang="en-GB" sz="2000">
                <a:solidFill>
                  <a:schemeClr val="tx1"/>
                </a:solidFill>
                <a:latin typeface="Arial" panose="020B0604020202020204" pitchFamily="34" charset="0"/>
                <a:cs typeface="Arial" panose="020B0604020202020204" pitchFamily="34" charset="0"/>
              </a:rPr>
              <a:t>Once completed, the forms is reviewed by the nominated medical school staff member(s) to ensure the relevant information has been given.</a:t>
            </a:r>
            <a:br>
              <a:rPr lang="en-GB" sz="2000">
                <a:solidFill>
                  <a:schemeClr val="tx1"/>
                </a:solidFill>
                <a:latin typeface="Arial" panose="020B0604020202020204" pitchFamily="34" charset="0"/>
                <a:cs typeface="Arial" panose="020B0604020202020204" pitchFamily="34" charset="0"/>
              </a:rPr>
            </a:br>
            <a:endParaRPr lang="en-GB" sz="2000">
              <a:solidFill>
                <a:schemeClr val="tx1"/>
              </a:solidFill>
              <a:latin typeface="Arial" panose="020B0604020202020204" pitchFamily="34" charset="0"/>
              <a:cs typeface="Arial" panose="020B0604020202020204" pitchFamily="34" charset="0"/>
            </a:endParaRPr>
          </a:p>
          <a:p>
            <a:pPr marL="0" lvl="2" algn="l"/>
            <a:br>
              <a:rPr lang="en-GB" sz="2000">
                <a:solidFill>
                  <a:schemeClr val="tx1"/>
                </a:solidFill>
                <a:latin typeface="Arial" panose="020B0604020202020204" pitchFamily="34" charset="0"/>
                <a:cs typeface="Arial" panose="020B0604020202020204" pitchFamily="34" charset="0"/>
              </a:rPr>
            </a:br>
            <a:endParaRPr lang="en-GB" sz="2000">
              <a:solidFill>
                <a:schemeClr val="tx1"/>
              </a:solidFill>
              <a:latin typeface="Arial" panose="020B0604020202020204" pitchFamily="34" charset="0"/>
              <a:cs typeface="Arial" panose="020B0604020202020204" pitchFamily="34" charset="0"/>
            </a:endParaRPr>
          </a:p>
          <a:p>
            <a:pPr marL="0" lvl="2" algn="l"/>
            <a:endParaRPr lang="en-GB" sz="2000">
              <a:solidFill>
                <a:schemeClr val="tx1"/>
              </a:solidFill>
              <a:latin typeface="Arial" panose="020B0604020202020204" pitchFamily="34" charset="0"/>
              <a:cs typeface="Arial" panose="020B0604020202020204" pitchFamily="34" charset="0"/>
            </a:endParaRPr>
          </a:p>
          <a:p>
            <a:pPr marL="457200" lvl="2" indent="-457200" algn="l">
              <a:buFont typeface="Wingdings" panose="05000000000000000000" pitchFamily="2" charset="2"/>
              <a:buChar char="Ø"/>
            </a:pPr>
            <a:endParaRPr lang="en-GB" sz="2000">
              <a:solidFill>
                <a:schemeClr val="tx1"/>
              </a:solidFill>
              <a:latin typeface="Arial" panose="020B0604020202020204" pitchFamily="34" charset="0"/>
              <a:cs typeface="Arial" panose="020B0604020202020204" pitchFamily="34" charset="0"/>
            </a:endParaRPr>
          </a:p>
          <a:p>
            <a:pPr marL="0" lvl="2" algn="l"/>
            <a:endParaRPr lang="en-GB" sz="2000">
              <a:solidFill>
                <a:schemeClr val="tx1"/>
              </a:solidFill>
              <a:latin typeface="Arial" panose="020B0604020202020204" pitchFamily="34" charset="0"/>
              <a:cs typeface="Arial" panose="020B0604020202020204" pitchFamily="34" charset="0"/>
            </a:endParaRPr>
          </a:p>
          <a:p>
            <a:pPr marL="457200" lvl="2" indent="-457200" algn="l">
              <a:buFont typeface="Wingdings" panose="05000000000000000000" pitchFamily="2" charset="2"/>
              <a:buChar char="Ø"/>
            </a:pPr>
            <a:endParaRPr lang="en-GB" sz="2000">
              <a:solidFill>
                <a:schemeClr val="tx1"/>
              </a:solidFill>
              <a:latin typeface="Arial" panose="020B0604020202020204" pitchFamily="34" charset="0"/>
              <a:cs typeface="Arial" panose="020B0604020202020204" pitchFamily="34" charset="0"/>
            </a:endParaRPr>
          </a:p>
        </p:txBody>
      </p:sp>
      <p:pic>
        <p:nvPicPr>
          <p:cNvPr id="2" name="Picture 2" descr="S:\Comms\Policy and programmes comms\Programmes\UKFPO\Branding\UKFPO NEW logo V3.jpg">
            <a:extLst>
              <a:ext uri="{FF2B5EF4-FFF2-40B4-BE49-F238E27FC236}">
                <a16:creationId xmlns:a16="http://schemas.microsoft.com/office/drawing/2014/main" id="{F681CD8E-BA34-1A01-074F-195EE62B513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95091" y="116632"/>
            <a:ext cx="2516786" cy="1151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239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E1165-E806-7255-BD66-49A1E36E6EA0}"/>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9F0C2B23-5A5A-B098-39C7-0B997654AE81}"/>
              </a:ext>
            </a:extLst>
          </p:cNvPr>
          <p:cNvSpPr txBox="1">
            <a:spLocks/>
          </p:cNvSpPr>
          <p:nvPr/>
        </p:nvSpPr>
        <p:spPr>
          <a:xfrm>
            <a:off x="654356" y="362554"/>
            <a:ext cx="6264696" cy="1093923"/>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a:solidFill>
                  <a:srgbClr val="003087"/>
                </a:solidFill>
                <a:latin typeface="Arial" panose="020B0604020202020204" pitchFamily="34" charset="0"/>
                <a:cs typeface="Arial" panose="020B0604020202020204" pitchFamily="34" charset="0"/>
              </a:rPr>
              <a:t>STEP </a:t>
            </a:r>
            <a:r>
              <a:rPr lang="en-GB" sz="4000" b="1">
                <a:solidFill>
                  <a:srgbClr val="003087"/>
                </a:solidFill>
                <a:latin typeface="Arial" panose="020B0604020202020204" pitchFamily="34" charset="0"/>
                <a:cs typeface="Arial" panose="020B0604020202020204" pitchFamily="34" charset="0"/>
              </a:rPr>
              <a:t>Guidance</a:t>
            </a:r>
            <a:r>
              <a:rPr lang="en-GB" b="1">
                <a:solidFill>
                  <a:srgbClr val="003087"/>
                </a:solidFill>
                <a:latin typeface="Arial" panose="020B0604020202020204" pitchFamily="34" charset="0"/>
                <a:cs typeface="Arial" panose="020B0604020202020204" pitchFamily="34" charset="0"/>
              </a:rPr>
              <a:t> </a:t>
            </a:r>
          </a:p>
        </p:txBody>
      </p:sp>
      <p:sp>
        <p:nvSpPr>
          <p:cNvPr id="5" name="Content Placeholder 2">
            <a:extLst>
              <a:ext uri="{FF2B5EF4-FFF2-40B4-BE49-F238E27FC236}">
                <a16:creationId xmlns:a16="http://schemas.microsoft.com/office/drawing/2014/main" id="{F81C2150-0473-D14D-9682-6FD7AB093184}"/>
              </a:ext>
            </a:extLst>
          </p:cNvPr>
          <p:cNvSpPr txBox="1">
            <a:spLocks/>
          </p:cNvSpPr>
          <p:nvPr/>
        </p:nvSpPr>
        <p:spPr>
          <a:xfrm>
            <a:off x="327270" y="1579104"/>
            <a:ext cx="8349186" cy="369979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lvl="2" indent="-457200" algn="l">
              <a:buFont typeface="Wingdings" panose="05000000000000000000" pitchFamily="2" charset="2"/>
              <a:buChar char="Ø"/>
            </a:pPr>
            <a:r>
              <a:rPr lang="en-GB" sz="1800">
                <a:solidFill>
                  <a:schemeClr val="tx1"/>
                </a:solidFill>
                <a:latin typeface="Arial" panose="020B0604020202020204" pitchFamily="34" charset="0"/>
                <a:cs typeface="Arial" panose="020B0604020202020204" pitchFamily="34" charset="0"/>
              </a:rPr>
              <a:t>Guidance about the process and completing the form is on the UKFPO website: </a:t>
            </a:r>
            <a:br>
              <a:rPr lang="en-GB" sz="1800">
                <a:solidFill>
                  <a:schemeClr val="tx1"/>
                </a:solidFill>
                <a:latin typeface="Arial" panose="020B0604020202020204" pitchFamily="34" charset="0"/>
                <a:cs typeface="Arial" panose="020B0604020202020204" pitchFamily="34" charset="0"/>
              </a:rPr>
            </a:br>
            <a:r>
              <a:rPr lang="en-GB" sz="1800">
                <a:solidFill>
                  <a:schemeClr val="tx1"/>
                </a:solidFill>
                <a:latin typeface="Arial" panose="020B0604020202020204" pitchFamily="34" charset="0"/>
                <a:cs typeface="Arial" panose="020B0604020202020204" pitchFamily="34" charset="0"/>
                <a:hlinkClick r:id="rId3"/>
              </a:rPr>
              <a:t>https://foundationprogramme.nhs.uk/resources/supporting-trainees-entering-practice-step/</a:t>
            </a:r>
            <a:r>
              <a:rPr lang="en-GB" sz="1800">
                <a:solidFill>
                  <a:schemeClr val="tx1"/>
                </a:solidFill>
                <a:latin typeface="Arial" panose="020B0604020202020204" pitchFamily="34" charset="0"/>
                <a:cs typeface="Arial" panose="020B0604020202020204" pitchFamily="34" charset="0"/>
              </a:rPr>
              <a:t> </a:t>
            </a:r>
            <a:br>
              <a:rPr lang="en-GB" sz="1800">
                <a:solidFill>
                  <a:schemeClr val="tx1"/>
                </a:solidFill>
                <a:latin typeface="Arial" panose="020B0604020202020204" pitchFamily="34" charset="0"/>
                <a:cs typeface="Arial" panose="020B0604020202020204" pitchFamily="34" charset="0"/>
              </a:rPr>
            </a:br>
            <a:endParaRPr lang="en-GB" sz="1800">
              <a:solidFill>
                <a:schemeClr val="tx1"/>
              </a:solidFill>
              <a:latin typeface="Arial" panose="020B0604020202020204" pitchFamily="34" charset="0"/>
              <a:cs typeface="Arial" panose="020B0604020202020204" pitchFamily="34" charset="0"/>
            </a:endParaRPr>
          </a:p>
          <a:p>
            <a:pPr marL="0" lvl="2" algn="l"/>
            <a:br>
              <a:rPr lang="en-GB" sz="1800">
                <a:solidFill>
                  <a:schemeClr val="tx1"/>
                </a:solidFill>
                <a:latin typeface="Arial" panose="020B0604020202020204" pitchFamily="34" charset="0"/>
                <a:cs typeface="Arial" panose="020B0604020202020204" pitchFamily="34" charset="0"/>
              </a:rPr>
            </a:br>
            <a:endParaRPr lang="en-GB" sz="1800">
              <a:solidFill>
                <a:schemeClr val="tx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6488358-58DD-EDA6-0356-2040EF4E2ACA}"/>
              </a:ext>
            </a:extLst>
          </p:cNvPr>
          <p:cNvPicPr>
            <a:picLocks noChangeAspect="1"/>
          </p:cNvPicPr>
          <p:nvPr/>
        </p:nvPicPr>
        <p:blipFill>
          <a:blip r:embed="rId4"/>
          <a:stretch>
            <a:fillRect/>
          </a:stretch>
        </p:blipFill>
        <p:spPr>
          <a:xfrm>
            <a:off x="797563" y="3032975"/>
            <a:ext cx="2910372" cy="3239847"/>
          </a:xfrm>
          <a:prstGeom prst="rect">
            <a:avLst/>
          </a:prstGeom>
          <a:ln w="3175">
            <a:solidFill>
              <a:schemeClr val="tx1"/>
            </a:solidFill>
          </a:ln>
        </p:spPr>
      </p:pic>
      <p:pic>
        <p:nvPicPr>
          <p:cNvPr id="9" name="Picture 8">
            <a:extLst>
              <a:ext uri="{FF2B5EF4-FFF2-40B4-BE49-F238E27FC236}">
                <a16:creationId xmlns:a16="http://schemas.microsoft.com/office/drawing/2014/main" id="{EBF670FC-4D71-C88B-FDD1-68F7D7BB7C14}"/>
              </a:ext>
            </a:extLst>
          </p:cNvPr>
          <p:cNvPicPr>
            <a:picLocks noChangeAspect="1"/>
          </p:cNvPicPr>
          <p:nvPr/>
        </p:nvPicPr>
        <p:blipFill rotWithShape="1">
          <a:blip r:embed="rId5"/>
          <a:srcRect l="3025" r="2627" b="19685"/>
          <a:stretch/>
        </p:blipFill>
        <p:spPr>
          <a:xfrm>
            <a:off x="4099719" y="3207046"/>
            <a:ext cx="3615655" cy="2628985"/>
          </a:xfrm>
          <a:prstGeom prst="rect">
            <a:avLst/>
          </a:prstGeom>
          <a:ln w="3175">
            <a:solidFill>
              <a:schemeClr val="tx1"/>
            </a:solidFill>
          </a:ln>
        </p:spPr>
      </p:pic>
      <p:pic>
        <p:nvPicPr>
          <p:cNvPr id="2" name="Picture 2" descr="S:\Comms\Policy and programmes comms\Programmes\UKFPO\Branding\UKFPO NEW logo V3.jpg">
            <a:extLst>
              <a:ext uri="{FF2B5EF4-FFF2-40B4-BE49-F238E27FC236}">
                <a16:creationId xmlns:a16="http://schemas.microsoft.com/office/drawing/2014/main" id="{610924BD-698E-24C5-1474-EA908EDD5FC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595091" y="116632"/>
            <a:ext cx="2516786" cy="1151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242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03E50-8796-2A94-AA46-2136F2142FB4}"/>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65E2C40C-0884-DA9A-3014-58DCBF49DEE4}"/>
              </a:ext>
            </a:extLst>
          </p:cNvPr>
          <p:cNvSpPr txBox="1">
            <a:spLocks/>
          </p:cNvSpPr>
          <p:nvPr/>
        </p:nvSpPr>
        <p:spPr>
          <a:xfrm>
            <a:off x="567198" y="660775"/>
            <a:ext cx="6264696" cy="1319027"/>
          </a:xfrm>
          <a:prstGeom prst="rect">
            <a:avLst/>
          </a:prstGeom>
          <a:noFill/>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8400" b="1">
                <a:solidFill>
                  <a:srgbClr val="003087"/>
                </a:solidFill>
                <a:latin typeface="Arial" panose="020B0604020202020204" pitchFamily="34" charset="0"/>
                <a:cs typeface="Arial" panose="020B0604020202020204" pitchFamily="34" charset="0"/>
              </a:rPr>
              <a:t>Timeline</a:t>
            </a:r>
          </a:p>
          <a:p>
            <a:pPr algn="l"/>
            <a:br>
              <a:rPr lang="en-GB" sz="340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br>
            <a:r>
              <a:rPr lang="en-GB" sz="340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https://foundationprogramme.nhs.uk/resources/supporting-trainees-entering-practice-step/step-timeline-and-deadlines/</a:t>
            </a:r>
            <a:r>
              <a:rPr lang="en-GB" sz="3400">
                <a:solidFill>
                  <a:srgbClr val="0070C0"/>
                </a:solidFill>
                <a:latin typeface="Arial" panose="020B0604020202020204" pitchFamily="34" charset="0"/>
                <a:cs typeface="Arial" panose="020B0604020202020204" pitchFamily="34" charset="0"/>
              </a:rPr>
              <a:t> </a:t>
            </a:r>
            <a:br>
              <a:rPr lang="en-GB">
                <a:solidFill>
                  <a:srgbClr val="003087"/>
                </a:solidFill>
                <a:latin typeface="Arial" panose="020B0604020202020204" pitchFamily="34" charset="0"/>
                <a:cs typeface="Arial" panose="020B0604020202020204" pitchFamily="34" charset="0"/>
              </a:rPr>
            </a:br>
            <a:endParaRPr lang="en-GB" sz="2000">
              <a:solidFill>
                <a:srgbClr val="003087"/>
              </a:solidFill>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0D801B7B-1B0D-769C-7A2C-18CC812C10AC}"/>
              </a:ext>
            </a:extLst>
          </p:cNvPr>
          <p:cNvSpPr txBox="1">
            <a:spLocks/>
          </p:cNvSpPr>
          <p:nvPr/>
        </p:nvSpPr>
        <p:spPr>
          <a:xfrm>
            <a:off x="303239" y="2312259"/>
            <a:ext cx="8253532" cy="258042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lvl="2" algn="l"/>
            <a:br>
              <a:rPr lang="en-GB" sz="2000">
                <a:solidFill>
                  <a:schemeClr val="tx1"/>
                </a:solidFill>
                <a:latin typeface="Arial" panose="020B0604020202020204" pitchFamily="34" charset="0"/>
                <a:cs typeface="Arial" panose="020B0604020202020204" pitchFamily="34" charset="0"/>
              </a:rPr>
            </a:br>
            <a:endParaRPr lang="en-GB" sz="2000">
              <a:solidFill>
                <a:schemeClr val="tx1"/>
              </a:solidFill>
              <a:latin typeface="Arial" panose="020B0604020202020204" pitchFamily="34" charset="0"/>
              <a:cs typeface="Arial" panose="020B0604020202020204" pitchFamily="34" charset="0"/>
            </a:endParaRPr>
          </a:p>
          <a:p>
            <a:endParaRPr lang="en-GB" sz="2400"/>
          </a:p>
          <a:p>
            <a:endParaRPr lang="en-GB" sz="2400"/>
          </a:p>
          <a:p>
            <a:pPr marL="457200" lvl="2" indent="-457200" algn="l">
              <a:buFont typeface="Wingdings" panose="05000000000000000000" pitchFamily="2" charset="2"/>
              <a:buChar char="Ø"/>
            </a:pPr>
            <a:endParaRPr lang="en-GB" sz="2000">
              <a:solidFill>
                <a:schemeClr val="tx1"/>
              </a:solidFill>
              <a:latin typeface="Arial" panose="020B0604020202020204" pitchFamily="34" charset="0"/>
              <a:cs typeface="Arial" panose="020B0604020202020204" pitchFamily="34" charset="0"/>
            </a:endParaRPr>
          </a:p>
          <a:p>
            <a:pPr marL="0" lvl="2" algn="l"/>
            <a:endParaRPr lang="en-GB" sz="2000">
              <a:solidFill>
                <a:schemeClr val="tx1"/>
              </a:solidFill>
              <a:latin typeface="Arial" panose="020B0604020202020204" pitchFamily="34" charset="0"/>
              <a:cs typeface="Arial" panose="020B0604020202020204" pitchFamily="34" charset="0"/>
            </a:endParaRPr>
          </a:p>
          <a:p>
            <a:pPr marL="457200" lvl="2" indent="-457200" algn="l">
              <a:buFont typeface="Wingdings" panose="05000000000000000000" pitchFamily="2" charset="2"/>
              <a:buChar char="Ø"/>
            </a:pPr>
            <a:endParaRPr lang="en-GB" sz="2000">
              <a:solidFill>
                <a:schemeClr val="tx1"/>
              </a:solidFill>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9942A229-7AFE-0391-4D26-07428F27F7DB}"/>
              </a:ext>
            </a:extLst>
          </p:cNvPr>
          <p:cNvGraphicFramePr>
            <a:graphicFrameLocks noGrp="1"/>
          </p:cNvGraphicFramePr>
          <p:nvPr>
            <p:extLst>
              <p:ext uri="{D42A27DB-BD31-4B8C-83A1-F6EECF244321}">
                <p14:modId xmlns:p14="http://schemas.microsoft.com/office/powerpoint/2010/main" val="3654904274"/>
              </p:ext>
            </p:extLst>
          </p:nvPr>
        </p:nvGraphicFramePr>
        <p:xfrm>
          <a:off x="620785" y="1979802"/>
          <a:ext cx="7956017" cy="3906520"/>
        </p:xfrm>
        <a:graphic>
          <a:graphicData uri="http://schemas.openxmlformats.org/drawingml/2006/table">
            <a:tbl>
              <a:tblPr firstRow="1" bandRow="1">
                <a:tableStyleId>{5C22544A-7EE6-4342-B048-85BDC9FD1C3A}</a:tableStyleId>
              </a:tblPr>
              <a:tblGrid>
                <a:gridCol w="5981351">
                  <a:extLst>
                    <a:ext uri="{9D8B030D-6E8A-4147-A177-3AD203B41FA5}">
                      <a16:colId xmlns:a16="http://schemas.microsoft.com/office/drawing/2014/main" val="2358596907"/>
                    </a:ext>
                  </a:extLst>
                </a:gridCol>
                <a:gridCol w="1974666">
                  <a:extLst>
                    <a:ext uri="{9D8B030D-6E8A-4147-A177-3AD203B41FA5}">
                      <a16:colId xmlns:a16="http://schemas.microsoft.com/office/drawing/2014/main" val="3053346911"/>
                    </a:ext>
                  </a:extLst>
                </a:gridCol>
              </a:tblGrid>
              <a:tr h="370840">
                <a:tc>
                  <a:txBody>
                    <a:bodyPr/>
                    <a:lstStyle/>
                    <a:p>
                      <a:r>
                        <a:rPr lang="en-GB" sz="1400">
                          <a:latin typeface="Arial" panose="020B0604020202020204" pitchFamily="34" charset="0"/>
                          <a:cs typeface="Arial" panose="020B0604020202020204" pitchFamily="34" charset="0"/>
                        </a:rPr>
                        <a:t>What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a:latin typeface="Arial" panose="020B0604020202020204" pitchFamily="34" charset="0"/>
                          <a:cs typeface="Arial" panose="020B0604020202020204" pitchFamily="34" charset="0"/>
                        </a:rPr>
                        <a:t>When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3174649"/>
                  </a:ext>
                </a:extLst>
              </a:tr>
              <a:tr h="370840">
                <a:tc>
                  <a:txBody>
                    <a:bodyPr/>
                    <a:lstStyle/>
                    <a:p>
                      <a:r>
                        <a:rPr lang="en-GB" sz="1400" b="1" i="0">
                          <a:latin typeface="Arial" panose="020B0604020202020204" pitchFamily="34" charset="0"/>
                          <a:cs typeface="Arial" panose="020B0604020202020204" pitchFamily="34" charset="0"/>
                        </a:rPr>
                        <a:t>Online STEP form available for use  (UK medical schools only) </a:t>
                      </a:r>
                    </a:p>
                    <a:p>
                      <a:endParaRPr lang="en-GB" sz="1400" b="1" i="0">
                        <a:latin typeface="Arial" panose="020B0604020202020204" pitchFamily="34" charset="0"/>
                        <a:cs typeface="Arial" panose="020B0604020202020204" pitchFamily="34" charset="0"/>
                      </a:endParaRPr>
                    </a:p>
                    <a:p>
                      <a:r>
                        <a:rPr lang="en-GB" sz="1400" b="1" i="0">
                          <a:latin typeface="Arial" panose="020B0604020202020204" pitchFamily="34" charset="0"/>
                          <a:cs typeface="Arial" panose="020B0604020202020204" pitchFamily="34" charset="0"/>
                        </a:rPr>
                        <a:t>Word version of the form available for use (Eligibility applicants)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b="1" i="0" dirty="0">
                          <a:latin typeface="Arial" panose="020B0604020202020204" pitchFamily="34" charset="0"/>
                          <a:cs typeface="Arial" panose="020B0604020202020204" pitchFamily="34" charset="0"/>
                        </a:rPr>
                        <a:t>Monday 3 March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1032668"/>
                  </a:ext>
                </a:extLst>
              </a:tr>
              <a:tr h="370840">
                <a:tc>
                  <a:txBody>
                    <a:bodyPr/>
                    <a:lstStyle/>
                    <a:p>
                      <a:r>
                        <a:rPr lang="en-GB" sz="1400" b="0" i="0" kern="1200" dirty="0">
                          <a:solidFill>
                            <a:schemeClr val="dk1"/>
                          </a:solidFill>
                          <a:effectLst/>
                          <a:latin typeface="Arial" panose="020B0604020202020204" pitchFamily="34" charset="0"/>
                          <a:ea typeface="+mn-ea"/>
                          <a:cs typeface="Arial" panose="020B0604020202020204" pitchFamily="34" charset="0"/>
                        </a:rPr>
                        <a:t>UK medical schools liaise with their students about the STEP process and completing the form.</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a:latin typeface="Arial" panose="020B0604020202020204" pitchFamily="34" charset="0"/>
                          <a:cs typeface="Arial" panose="020B0604020202020204" pitchFamily="34" charset="0"/>
                        </a:rPr>
                        <a:t>March onwards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3010841"/>
                  </a:ext>
                </a:extLst>
              </a:tr>
              <a:tr h="370840">
                <a:tc>
                  <a:txBody>
                    <a:bodyPr/>
                    <a:lstStyle/>
                    <a:p>
                      <a:r>
                        <a:rPr lang="en-GB" sz="1400" b="0" i="0" kern="1200">
                          <a:solidFill>
                            <a:schemeClr val="dk1"/>
                          </a:solidFill>
                          <a:effectLst/>
                          <a:latin typeface="Arial" panose="020B0604020202020204" pitchFamily="34" charset="0"/>
                          <a:ea typeface="+mn-ea"/>
                          <a:cs typeface="Arial" panose="020B0604020202020204" pitchFamily="34" charset="0"/>
                        </a:rPr>
                        <a:t>UK medical schools review forms. Each form is signed and approved by medical school team</a:t>
                      </a:r>
                      <a:endParaRPr lang="en-GB"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a:latin typeface="Arial" panose="020B0604020202020204" pitchFamily="34" charset="0"/>
                          <a:cs typeface="Arial" panose="020B0604020202020204" pitchFamily="34" charset="0"/>
                        </a:rPr>
                        <a:t>March – May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7467069"/>
                  </a:ext>
                </a:extLst>
              </a:tr>
              <a:tr h="370840">
                <a:tc>
                  <a:txBody>
                    <a:bodyPr/>
                    <a:lstStyle/>
                    <a:p>
                      <a:r>
                        <a:rPr lang="en-GB" sz="1400" b="1" dirty="0">
                          <a:latin typeface="Arial" panose="020B0604020202020204" pitchFamily="34" charset="0"/>
                          <a:cs typeface="Arial" panose="020B0604020202020204" pitchFamily="34" charset="0"/>
                        </a:rPr>
                        <a:t>Deadline for medical schools to have approved &amp; submitted all forms on the online portal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b="1">
                          <a:latin typeface="Arial" panose="020B0604020202020204" pitchFamily="34" charset="0"/>
                          <a:cs typeface="Arial" panose="020B0604020202020204" pitchFamily="34" charset="0"/>
                        </a:rPr>
                        <a:t>Friday 9 May </a:t>
                      </a:r>
                      <a:endParaRPr lang="en-GB" sz="14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7290767"/>
                  </a:ext>
                </a:extLst>
              </a:tr>
              <a:tr h="370840">
                <a:tc>
                  <a:txBody>
                    <a:bodyPr/>
                    <a:lstStyle/>
                    <a:p>
                      <a:r>
                        <a:rPr lang="en-GB" sz="1400" b="0" i="0" kern="1200">
                          <a:solidFill>
                            <a:schemeClr val="dk1"/>
                          </a:solidFill>
                          <a:effectLst/>
                          <a:latin typeface="Arial" panose="020B0604020202020204" pitchFamily="34" charset="0"/>
                          <a:ea typeface="+mn-ea"/>
                          <a:cs typeface="Arial" panose="020B0604020202020204" pitchFamily="34" charset="0"/>
                        </a:rPr>
                        <a:t>Foundation School Director’s (FSDs) in each foundation school review the STEP forms for their incoming F1 doctors</a:t>
                      </a:r>
                      <a:endParaRPr lang="en-GB"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May – June </a:t>
                      </a:r>
                    </a:p>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3885878"/>
                  </a:ext>
                </a:extLst>
              </a:tr>
              <a:tr h="370840">
                <a:tc>
                  <a:txBody>
                    <a:bodyPr/>
                    <a:lstStyle/>
                    <a:p>
                      <a:r>
                        <a:rPr lang="en-GB" sz="1400" b="0" i="0" kern="1200">
                          <a:solidFill>
                            <a:schemeClr val="dk1"/>
                          </a:solidFill>
                          <a:effectLst/>
                          <a:latin typeface="Arial" panose="020B0604020202020204" pitchFamily="34" charset="0"/>
                          <a:ea typeface="+mn-ea"/>
                          <a:cs typeface="Arial" panose="020B0604020202020204" pitchFamily="34" charset="0"/>
                        </a:rPr>
                        <a:t>Foundation schools liaise with employers to ensure that any reasonable adjustments that an applicant requires can be put in place for the start of the training programme.</a:t>
                      </a:r>
                      <a:endParaRPr lang="en-GB"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a:latin typeface="Arial" panose="020B0604020202020204" pitchFamily="34" charset="0"/>
                          <a:cs typeface="Arial" panose="020B0604020202020204" pitchFamily="34" charset="0"/>
                        </a:rPr>
                        <a:t>May – July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3113411"/>
                  </a:ext>
                </a:extLst>
              </a:tr>
            </a:tbl>
          </a:graphicData>
        </a:graphic>
      </p:graphicFrame>
      <p:pic>
        <p:nvPicPr>
          <p:cNvPr id="3" name="Picture 2" descr="S:\Comms\Policy and programmes comms\Programmes\UKFPO\Branding\UKFPO NEW logo V3.jpg">
            <a:extLst>
              <a:ext uri="{FF2B5EF4-FFF2-40B4-BE49-F238E27FC236}">
                <a16:creationId xmlns:a16="http://schemas.microsoft.com/office/drawing/2014/main" id="{DED5D660-EDFA-A807-95A2-25DD3C238F6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95091" y="116632"/>
            <a:ext cx="2516786" cy="1151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372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01D2E9-EF9F-9756-B4A5-015FDF522C3C}"/>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400E5571-D5C3-03D8-5E38-7317789487CE}"/>
              </a:ext>
            </a:extLst>
          </p:cNvPr>
          <p:cNvPicPr>
            <a:picLocks noChangeAspect="1"/>
          </p:cNvPicPr>
          <p:nvPr/>
        </p:nvPicPr>
        <p:blipFill>
          <a:blip r:embed="rId3"/>
          <a:stretch>
            <a:fillRect/>
          </a:stretch>
        </p:blipFill>
        <p:spPr>
          <a:xfrm>
            <a:off x="4859464" y="643467"/>
            <a:ext cx="3649047" cy="5571066"/>
          </a:xfrm>
          <a:prstGeom prst="rect">
            <a:avLst/>
          </a:prstGeom>
        </p:spPr>
      </p:pic>
      <p:pic>
        <p:nvPicPr>
          <p:cNvPr id="6" name="Picture 5">
            <a:extLst>
              <a:ext uri="{FF2B5EF4-FFF2-40B4-BE49-F238E27FC236}">
                <a16:creationId xmlns:a16="http://schemas.microsoft.com/office/drawing/2014/main" id="{EA6825EB-DCF5-7917-DFEA-F0BCE36C6008}"/>
              </a:ext>
            </a:extLst>
          </p:cNvPr>
          <p:cNvPicPr>
            <a:picLocks noChangeAspect="1"/>
          </p:cNvPicPr>
          <p:nvPr/>
        </p:nvPicPr>
        <p:blipFill>
          <a:blip r:embed="rId4"/>
          <a:stretch>
            <a:fillRect/>
          </a:stretch>
        </p:blipFill>
        <p:spPr>
          <a:xfrm>
            <a:off x="787046" y="643467"/>
            <a:ext cx="3662976" cy="5571066"/>
          </a:xfrm>
          <a:prstGeom prst="rect">
            <a:avLst/>
          </a:prstGeom>
        </p:spPr>
      </p:pic>
      <p:sp>
        <p:nvSpPr>
          <p:cNvPr id="8" name="Title 1">
            <a:extLst>
              <a:ext uri="{FF2B5EF4-FFF2-40B4-BE49-F238E27FC236}">
                <a16:creationId xmlns:a16="http://schemas.microsoft.com/office/drawing/2014/main" id="{41AAA082-2B72-F9F4-5BFA-0FC1FEF0FB4C}"/>
              </a:ext>
            </a:extLst>
          </p:cNvPr>
          <p:cNvSpPr txBox="1">
            <a:spLocks/>
          </p:cNvSpPr>
          <p:nvPr/>
        </p:nvSpPr>
        <p:spPr>
          <a:xfrm>
            <a:off x="800391" y="1140458"/>
            <a:ext cx="6264696" cy="792087"/>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endParaRPr lang="en-GB">
              <a:solidFill>
                <a:srgbClr val="003087"/>
              </a:solidFill>
              <a:latin typeface="Arial" panose="020B0604020202020204" pitchFamily="34" charset="0"/>
              <a:cs typeface="Arial" panose="020B0604020202020204" pitchFamily="34" charset="0"/>
            </a:endParaRPr>
          </a:p>
          <a:p>
            <a:pPr algn="l">
              <a:lnSpc>
                <a:spcPct val="90000"/>
              </a:lnSpc>
              <a:spcAft>
                <a:spcPts val="600"/>
              </a:spcAft>
            </a:pPr>
            <a:endParaRPr lang="en-GB">
              <a:solidFill>
                <a:srgbClr val="003087"/>
              </a:solidFill>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BF621B87-3006-666C-BC23-343776933B8C}"/>
              </a:ext>
            </a:extLst>
          </p:cNvPr>
          <p:cNvSpPr txBox="1">
            <a:spLocks/>
          </p:cNvSpPr>
          <p:nvPr/>
        </p:nvSpPr>
        <p:spPr>
          <a:xfrm>
            <a:off x="377604" y="2183906"/>
            <a:ext cx="7724763" cy="3688387"/>
          </a:xfrm>
          <a:prstGeom prst="rect">
            <a:avLst/>
          </a:prstGeom>
        </p:spPr>
        <p:txBody>
          <a:bodyPr vert="horz" lIns="91440" tIns="45720" rIns="91440" bIns="45720" rtlCol="0" anchor="t">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lvl="2" indent="-457200" algn="l">
              <a:buFont typeface="Wingdings" panose="05000000000000000000" pitchFamily="2" charset="2"/>
              <a:buChar char="Ø"/>
            </a:pPr>
            <a:endParaRPr lang="en-GB" sz="1600">
              <a:solidFill>
                <a:schemeClr val="tx1"/>
              </a:solidFill>
              <a:latin typeface="Arial" panose="020B0604020202020204" pitchFamily="34" charset="0"/>
              <a:cs typeface="Arial" panose="020B0604020202020204" pitchFamily="34" charset="0"/>
            </a:endParaRPr>
          </a:p>
          <a:p>
            <a:pPr marL="914400" lvl="3" indent="-457200" algn="l">
              <a:buFont typeface="Wingdings" panose="05000000000000000000" pitchFamily="2" charset="2"/>
              <a:buChar char="§"/>
            </a:pPr>
            <a:endParaRPr lang="en-GB" sz="16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7580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AE6017-BA8A-FC57-5BC9-E1F4D9998767}"/>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BF38D549-6B02-7670-F082-B67170BADDFF}"/>
              </a:ext>
            </a:extLst>
          </p:cNvPr>
          <p:cNvPicPr>
            <a:picLocks noChangeAspect="1"/>
          </p:cNvPicPr>
          <p:nvPr/>
        </p:nvPicPr>
        <p:blipFill>
          <a:blip r:embed="rId3"/>
          <a:stretch>
            <a:fillRect/>
          </a:stretch>
        </p:blipFill>
        <p:spPr>
          <a:xfrm>
            <a:off x="684234" y="643467"/>
            <a:ext cx="3565481" cy="5571066"/>
          </a:xfrm>
          <a:prstGeom prst="rect">
            <a:avLst/>
          </a:prstGeom>
        </p:spPr>
      </p:pic>
      <p:pic>
        <p:nvPicPr>
          <p:cNvPr id="8" name="Picture 7">
            <a:extLst>
              <a:ext uri="{FF2B5EF4-FFF2-40B4-BE49-F238E27FC236}">
                <a16:creationId xmlns:a16="http://schemas.microsoft.com/office/drawing/2014/main" id="{53FF08A1-C188-880D-E5B0-867B4C83675A}"/>
              </a:ext>
            </a:extLst>
          </p:cNvPr>
          <p:cNvPicPr>
            <a:picLocks noChangeAspect="1"/>
          </p:cNvPicPr>
          <p:nvPr/>
        </p:nvPicPr>
        <p:blipFill>
          <a:blip r:embed="rId4"/>
          <a:stretch>
            <a:fillRect/>
          </a:stretch>
        </p:blipFill>
        <p:spPr>
          <a:xfrm>
            <a:off x="4838572" y="643467"/>
            <a:ext cx="3676903" cy="5571066"/>
          </a:xfrm>
          <a:prstGeom prst="rect">
            <a:avLst/>
          </a:prstGeom>
        </p:spPr>
      </p:pic>
      <p:sp>
        <p:nvSpPr>
          <p:cNvPr id="5" name="Content Placeholder 2">
            <a:extLst>
              <a:ext uri="{FF2B5EF4-FFF2-40B4-BE49-F238E27FC236}">
                <a16:creationId xmlns:a16="http://schemas.microsoft.com/office/drawing/2014/main" id="{9D68A9E1-8EC2-565A-CAD3-BD037E317447}"/>
              </a:ext>
            </a:extLst>
          </p:cNvPr>
          <p:cNvSpPr txBox="1">
            <a:spLocks/>
          </p:cNvSpPr>
          <p:nvPr/>
        </p:nvSpPr>
        <p:spPr>
          <a:xfrm>
            <a:off x="377604" y="2183906"/>
            <a:ext cx="7724763" cy="3688387"/>
          </a:xfrm>
          <a:prstGeom prst="rect">
            <a:avLst/>
          </a:prstGeom>
        </p:spPr>
        <p:txBody>
          <a:bodyPr vert="horz" lIns="91440" tIns="45720" rIns="91440" bIns="45720" rtlCol="0" anchor="t">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lvl="2" indent="-457200" algn="l">
              <a:buFont typeface="Wingdings" panose="05000000000000000000" pitchFamily="2" charset="2"/>
              <a:buChar char="Ø"/>
            </a:pPr>
            <a:endParaRPr lang="en-GB" sz="1600">
              <a:solidFill>
                <a:schemeClr val="tx1"/>
              </a:solidFill>
              <a:latin typeface="Arial" panose="020B0604020202020204" pitchFamily="34" charset="0"/>
              <a:cs typeface="Arial" panose="020B0604020202020204" pitchFamily="34" charset="0"/>
            </a:endParaRPr>
          </a:p>
          <a:p>
            <a:pPr marL="914400" lvl="3" indent="-457200" algn="l">
              <a:buFont typeface="Wingdings" panose="05000000000000000000" pitchFamily="2" charset="2"/>
              <a:buChar char="§"/>
            </a:pPr>
            <a:endParaRPr lang="en-GB" sz="16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9847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E85C0E-18AA-B013-F5C1-A698A8E0771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8477D64-6983-74D9-FF59-6114AF041F98}"/>
              </a:ext>
            </a:extLst>
          </p:cNvPr>
          <p:cNvPicPr>
            <a:picLocks noChangeAspect="1"/>
          </p:cNvPicPr>
          <p:nvPr/>
        </p:nvPicPr>
        <p:blipFill>
          <a:blip r:embed="rId3"/>
          <a:stretch>
            <a:fillRect/>
          </a:stretch>
        </p:blipFill>
        <p:spPr>
          <a:xfrm>
            <a:off x="684234" y="643467"/>
            <a:ext cx="3565481" cy="5571066"/>
          </a:xfrm>
          <a:prstGeom prst="rect">
            <a:avLst/>
          </a:prstGeom>
        </p:spPr>
      </p:pic>
      <p:pic>
        <p:nvPicPr>
          <p:cNvPr id="7" name="Picture 6">
            <a:extLst>
              <a:ext uri="{FF2B5EF4-FFF2-40B4-BE49-F238E27FC236}">
                <a16:creationId xmlns:a16="http://schemas.microsoft.com/office/drawing/2014/main" id="{05D1CB07-2F10-7ED5-4A67-F9DFD9B21898}"/>
              </a:ext>
            </a:extLst>
          </p:cNvPr>
          <p:cNvPicPr>
            <a:picLocks noChangeAspect="1"/>
          </p:cNvPicPr>
          <p:nvPr/>
        </p:nvPicPr>
        <p:blipFill>
          <a:blip r:embed="rId4"/>
          <a:stretch>
            <a:fillRect/>
          </a:stretch>
        </p:blipFill>
        <p:spPr>
          <a:xfrm>
            <a:off x="4873391" y="643467"/>
            <a:ext cx="3607264" cy="5571066"/>
          </a:xfrm>
          <a:prstGeom prst="rect">
            <a:avLst/>
          </a:prstGeom>
        </p:spPr>
      </p:pic>
      <p:sp>
        <p:nvSpPr>
          <p:cNvPr id="5" name="Content Placeholder 2">
            <a:extLst>
              <a:ext uri="{FF2B5EF4-FFF2-40B4-BE49-F238E27FC236}">
                <a16:creationId xmlns:a16="http://schemas.microsoft.com/office/drawing/2014/main" id="{16F63C70-A8B6-6F6D-AFED-2F5369CFD7FC}"/>
              </a:ext>
            </a:extLst>
          </p:cNvPr>
          <p:cNvSpPr txBox="1">
            <a:spLocks/>
          </p:cNvSpPr>
          <p:nvPr/>
        </p:nvSpPr>
        <p:spPr>
          <a:xfrm>
            <a:off x="377604" y="2183906"/>
            <a:ext cx="7724763" cy="3688387"/>
          </a:xfrm>
          <a:prstGeom prst="rect">
            <a:avLst/>
          </a:prstGeom>
        </p:spPr>
        <p:txBody>
          <a:bodyPr vert="horz" lIns="91440" tIns="45720" rIns="91440" bIns="45720" rtlCol="0" anchor="t">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lvl="2" indent="-457200" algn="l">
              <a:buFont typeface="Wingdings" panose="05000000000000000000" pitchFamily="2" charset="2"/>
              <a:buChar char="Ø"/>
            </a:pPr>
            <a:endParaRPr lang="en-GB" sz="1600">
              <a:solidFill>
                <a:schemeClr val="tx1"/>
              </a:solidFill>
              <a:latin typeface="Arial" panose="020B0604020202020204" pitchFamily="34" charset="0"/>
              <a:cs typeface="Arial" panose="020B0604020202020204" pitchFamily="34" charset="0"/>
            </a:endParaRPr>
          </a:p>
          <a:p>
            <a:pPr marL="914400" lvl="3" indent="-457200" algn="l">
              <a:buFont typeface="Wingdings" panose="05000000000000000000" pitchFamily="2" charset="2"/>
              <a:buChar char="§"/>
            </a:pPr>
            <a:endParaRPr lang="en-GB" sz="16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3666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535D3-5825-663D-471F-460F5C556CDB}"/>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7D0F50ED-A302-1197-BFE6-84115CA55E16}"/>
              </a:ext>
            </a:extLst>
          </p:cNvPr>
          <p:cNvSpPr txBox="1">
            <a:spLocks/>
          </p:cNvSpPr>
          <p:nvPr/>
        </p:nvSpPr>
        <p:spPr>
          <a:xfrm>
            <a:off x="377604" y="1268277"/>
            <a:ext cx="6264696" cy="792087"/>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solidFill>
                  <a:srgbClr val="003087"/>
                </a:solidFill>
                <a:latin typeface="Arial" panose="020B0604020202020204" pitchFamily="34" charset="0"/>
                <a:cs typeface="Arial" panose="020B0604020202020204" pitchFamily="34" charset="0"/>
              </a:rPr>
              <a:t>Examples</a:t>
            </a:r>
          </a:p>
          <a:p>
            <a:pPr algn="l"/>
            <a:endParaRPr lang="en-GB">
              <a:solidFill>
                <a:srgbClr val="003087"/>
              </a:solidFill>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179F57D4-1048-C04A-D574-34D63C638EBF}"/>
              </a:ext>
            </a:extLst>
          </p:cNvPr>
          <p:cNvSpPr txBox="1">
            <a:spLocks/>
          </p:cNvSpPr>
          <p:nvPr/>
        </p:nvSpPr>
        <p:spPr>
          <a:xfrm>
            <a:off x="377604" y="2183906"/>
            <a:ext cx="7724763" cy="3688387"/>
          </a:xfrm>
          <a:prstGeom prst="rect">
            <a:avLst/>
          </a:prstGeom>
        </p:spPr>
        <p:txBody>
          <a:bodyPr vert="horz" lIns="91440" tIns="45720" rIns="91440" bIns="45720" rtlCol="0" anchor="t">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lvl="2" indent="-457200" algn="l">
              <a:buFont typeface="Wingdings" panose="05000000000000000000" pitchFamily="2" charset="2"/>
              <a:buChar char="Ø"/>
            </a:pPr>
            <a:endParaRPr lang="en-GB" sz="1600">
              <a:solidFill>
                <a:schemeClr val="tx1"/>
              </a:solidFill>
              <a:latin typeface="Arial" panose="020B0604020202020204" pitchFamily="34" charset="0"/>
              <a:cs typeface="Arial" panose="020B0604020202020204" pitchFamily="34" charset="0"/>
            </a:endParaRPr>
          </a:p>
          <a:p>
            <a:pPr marL="914400" lvl="3" indent="-457200" algn="l">
              <a:buFont typeface="Wingdings" panose="05000000000000000000" pitchFamily="2" charset="2"/>
              <a:buChar char="§"/>
            </a:pPr>
            <a:endParaRPr lang="en-GB" sz="1600">
              <a:solidFill>
                <a:schemeClr val="tx1"/>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F525BB03-49F2-9A01-B625-A823F6A24BAC}"/>
              </a:ext>
            </a:extLst>
          </p:cNvPr>
          <p:cNvGrpSpPr/>
          <p:nvPr/>
        </p:nvGrpSpPr>
        <p:grpSpPr>
          <a:xfrm>
            <a:off x="377604" y="2002808"/>
            <a:ext cx="8229600" cy="834228"/>
            <a:chOff x="0" y="503804"/>
            <a:chExt cx="8229600" cy="834228"/>
          </a:xfrm>
        </p:grpSpPr>
        <p:sp>
          <p:nvSpPr>
            <p:cNvPr id="4" name="Rectangle: Rounded Corners 3">
              <a:extLst>
                <a:ext uri="{FF2B5EF4-FFF2-40B4-BE49-F238E27FC236}">
                  <a16:creationId xmlns:a16="http://schemas.microsoft.com/office/drawing/2014/main" id="{1DDB8118-7552-C407-185F-5429C7DE0E19}"/>
                </a:ext>
              </a:extLst>
            </p:cNvPr>
            <p:cNvSpPr/>
            <p:nvPr/>
          </p:nvSpPr>
          <p:spPr>
            <a:xfrm>
              <a:off x="0" y="503804"/>
              <a:ext cx="8229600" cy="83422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6" name="Rectangle: Rounded Corners 4">
              <a:extLst>
                <a:ext uri="{FF2B5EF4-FFF2-40B4-BE49-F238E27FC236}">
                  <a16:creationId xmlns:a16="http://schemas.microsoft.com/office/drawing/2014/main" id="{63FFB48E-F104-194B-AD9A-958D21C8333E}"/>
                </a:ext>
              </a:extLst>
            </p:cNvPr>
            <p:cNvSpPr txBox="1"/>
            <p:nvPr/>
          </p:nvSpPr>
          <p:spPr>
            <a:xfrm>
              <a:off x="40724" y="544528"/>
              <a:ext cx="8148152" cy="7527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An incoming doctor needing hearing loops in areas they will be working</a:t>
              </a:r>
              <a:endParaRPr lang="en-US" sz="2100" kern="1200"/>
            </a:p>
          </p:txBody>
        </p:sp>
      </p:grpSp>
      <p:grpSp>
        <p:nvGrpSpPr>
          <p:cNvPr id="7" name="Group 6">
            <a:extLst>
              <a:ext uri="{FF2B5EF4-FFF2-40B4-BE49-F238E27FC236}">
                <a16:creationId xmlns:a16="http://schemas.microsoft.com/office/drawing/2014/main" id="{835BDB36-D996-0551-21F1-CD773B8E221C}"/>
              </a:ext>
            </a:extLst>
          </p:cNvPr>
          <p:cNvGrpSpPr/>
          <p:nvPr/>
        </p:nvGrpSpPr>
        <p:grpSpPr>
          <a:xfrm>
            <a:off x="377604" y="3011886"/>
            <a:ext cx="8229600" cy="834228"/>
            <a:chOff x="0" y="1398513"/>
            <a:chExt cx="8229600" cy="834228"/>
          </a:xfrm>
        </p:grpSpPr>
        <p:sp>
          <p:nvSpPr>
            <p:cNvPr id="9" name="Rectangle: Rounded Corners 8">
              <a:extLst>
                <a:ext uri="{FF2B5EF4-FFF2-40B4-BE49-F238E27FC236}">
                  <a16:creationId xmlns:a16="http://schemas.microsoft.com/office/drawing/2014/main" id="{E11149D4-9D81-19C5-7720-AF2AD91DACFF}"/>
                </a:ext>
              </a:extLst>
            </p:cNvPr>
            <p:cNvSpPr/>
            <p:nvPr/>
          </p:nvSpPr>
          <p:spPr>
            <a:xfrm>
              <a:off x="0" y="1398513"/>
              <a:ext cx="8229600" cy="83422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0" name="Rectangle: Rounded Corners 4">
              <a:extLst>
                <a:ext uri="{FF2B5EF4-FFF2-40B4-BE49-F238E27FC236}">
                  <a16:creationId xmlns:a16="http://schemas.microsoft.com/office/drawing/2014/main" id="{874C8B5F-3491-0C65-34FE-1C4643E4E9DE}"/>
                </a:ext>
              </a:extLst>
            </p:cNvPr>
            <p:cNvSpPr txBox="1"/>
            <p:nvPr/>
          </p:nvSpPr>
          <p:spPr>
            <a:xfrm>
              <a:off x="40724" y="1439237"/>
              <a:ext cx="8148152" cy="7527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Doctors who have ongoing health appointments;  liaising with their employers about how this can be managed within their work schedules</a:t>
              </a:r>
              <a:endParaRPr lang="en-US" sz="2100" kern="1200"/>
            </a:p>
          </p:txBody>
        </p:sp>
      </p:grpSp>
      <p:grpSp>
        <p:nvGrpSpPr>
          <p:cNvPr id="11" name="Group 10">
            <a:extLst>
              <a:ext uri="{FF2B5EF4-FFF2-40B4-BE49-F238E27FC236}">
                <a16:creationId xmlns:a16="http://schemas.microsoft.com/office/drawing/2014/main" id="{0B381358-FB87-C76B-06FC-FCC4AC8365A1}"/>
              </a:ext>
            </a:extLst>
          </p:cNvPr>
          <p:cNvGrpSpPr/>
          <p:nvPr/>
        </p:nvGrpSpPr>
        <p:grpSpPr>
          <a:xfrm>
            <a:off x="336880" y="4009368"/>
            <a:ext cx="8229600" cy="834228"/>
            <a:chOff x="0" y="2293221"/>
            <a:chExt cx="8229600" cy="834228"/>
          </a:xfrm>
        </p:grpSpPr>
        <p:sp>
          <p:nvSpPr>
            <p:cNvPr id="12" name="Rectangle: Rounded Corners 11">
              <a:extLst>
                <a:ext uri="{FF2B5EF4-FFF2-40B4-BE49-F238E27FC236}">
                  <a16:creationId xmlns:a16="http://schemas.microsoft.com/office/drawing/2014/main" id="{6F3D667E-F8F8-E473-81E2-4B380381CB37}"/>
                </a:ext>
              </a:extLst>
            </p:cNvPr>
            <p:cNvSpPr/>
            <p:nvPr/>
          </p:nvSpPr>
          <p:spPr>
            <a:xfrm>
              <a:off x="0" y="2293221"/>
              <a:ext cx="8229600" cy="83422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3" name="Rectangle: Rounded Corners 4">
              <a:extLst>
                <a:ext uri="{FF2B5EF4-FFF2-40B4-BE49-F238E27FC236}">
                  <a16:creationId xmlns:a16="http://schemas.microsoft.com/office/drawing/2014/main" id="{FA4357B0-69E8-3D9F-E669-C5C236652AFE}"/>
                </a:ext>
              </a:extLst>
            </p:cNvPr>
            <p:cNvSpPr txBox="1"/>
            <p:nvPr/>
          </p:nvSpPr>
          <p:spPr>
            <a:xfrm>
              <a:off x="40724" y="2333945"/>
              <a:ext cx="8148152" cy="7527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Plans to work less than full time (LTFT) and discuss between the department and the doctor how best to deliver this</a:t>
              </a:r>
              <a:endParaRPr lang="en-US" sz="2100" kern="1200"/>
            </a:p>
          </p:txBody>
        </p:sp>
      </p:grpSp>
      <p:grpSp>
        <p:nvGrpSpPr>
          <p:cNvPr id="14" name="Group 13">
            <a:extLst>
              <a:ext uri="{FF2B5EF4-FFF2-40B4-BE49-F238E27FC236}">
                <a16:creationId xmlns:a16="http://schemas.microsoft.com/office/drawing/2014/main" id="{85DEDEBD-E60A-CF33-7A20-B877E2F6F4A3}"/>
              </a:ext>
            </a:extLst>
          </p:cNvPr>
          <p:cNvGrpSpPr/>
          <p:nvPr/>
        </p:nvGrpSpPr>
        <p:grpSpPr>
          <a:xfrm>
            <a:off x="336880" y="5058427"/>
            <a:ext cx="8229600" cy="834228"/>
            <a:chOff x="0" y="3187929"/>
            <a:chExt cx="8229600" cy="834228"/>
          </a:xfrm>
        </p:grpSpPr>
        <p:sp>
          <p:nvSpPr>
            <p:cNvPr id="15" name="Rectangle: Rounded Corners 14">
              <a:extLst>
                <a:ext uri="{FF2B5EF4-FFF2-40B4-BE49-F238E27FC236}">
                  <a16:creationId xmlns:a16="http://schemas.microsoft.com/office/drawing/2014/main" id="{AEBF076E-4AC6-3919-FB25-FABDCA1DA038}"/>
                </a:ext>
              </a:extLst>
            </p:cNvPr>
            <p:cNvSpPr/>
            <p:nvPr/>
          </p:nvSpPr>
          <p:spPr>
            <a:xfrm>
              <a:off x="0" y="3187929"/>
              <a:ext cx="8229600" cy="83422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6" name="Rectangle: Rounded Corners 4">
              <a:extLst>
                <a:ext uri="{FF2B5EF4-FFF2-40B4-BE49-F238E27FC236}">
                  <a16:creationId xmlns:a16="http://schemas.microsoft.com/office/drawing/2014/main" id="{C4E5F6E5-4F02-D9C0-8405-585B2D425864}"/>
                </a:ext>
              </a:extLst>
            </p:cNvPr>
            <p:cNvSpPr txBox="1"/>
            <p:nvPr/>
          </p:nvSpPr>
          <p:spPr>
            <a:xfrm>
              <a:off x="40724" y="3228653"/>
              <a:ext cx="8148152" cy="7527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Anxious doctors put in touch with their future foundation faculty to ensure they know who will be offering support </a:t>
              </a:r>
              <a:endParaRPr lang="en-US" sz="2100" kern="1200"/>
            </a:p>
          </p:txBody>
        </p:sp>
      </p:grpSp>
      <p:pic>
        <p:nvPicPr>
          <p:cNvPr id="2" name="Picture 2" descr="S:\Comms\Policy and programmes comms\Programmes\UKFPO\Branding\UKFPO NEW logo V3.jpg">
            <a:extLst>
              <a:ext uri="{FF2B5EF4-FFF2-40B4-BE49-F238E27FC236}">
                <a16:creationId xmlns:a16="http://schemas.microsoft.com/office/drawing/2014/main" id="{E99D5EE5-A644-2D37-D7B9-FAD5225E3B9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95091" y="116632"/>
            <a:ext cx="2516786" cy="1151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666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3F879-F944-1147-08DC-46D8906BFDE7}"/>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8460B9FB-CCDC-2F1F-73FC-F63CB2CC5ABE}"/>
              </a:ext>
            </a:extLst>
          </p:cNvPr>
          <p:cNvSpPr txBox="1">
            <a:spLocks/>
          </p:cNvSpPr>
          <p:nvPr/>
        </p:nvSpPr>
        <p:spPr>
          <a:xfrm>
            <a:off x="509489" y="611624"/>
            <a:ext cx="6264696" cy="792087"/>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a:solidFill>
                  <a:srgbClr val="003087"/>
                </a:solidFill>
                <a:latin typeface="Arial"/>
                <a:cs typeface="Arial"/>
              </a:rPr>
              <a:t>What STEP does not do</a:t>
            </a:r>
            <a:r>
              <a:rPr lang="en-GB" b="1">
                <a:solidFill>
                  <a:srgbClr val="003087"/>
                </a:solidFill>
                <a:latin typeface="Arial"/>
                <a:cs typeface="Arial"/>
              </a:rPr>
              <a:t> </a:t>
            </a:r>
            <a:endParaRPr lang="en-GB" b="1">
              <a:solidFill>
                <a:srgbClr val="003087"/>
              </a:solidFill>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8BDE0A7B-FD54-9413-A1B1-4B8D8269704F}"/>
              </a:ext>
            </a:extLst>
          </p:cNvPr>
          <p:cNvSpPr txBox="1">
            <a:spLocks/>
          </p:cNvSpPr>
          <p:nvPr/>
        </p:nvSpPr>
        <p:spPr>
          <a:xfrm>
            <a:off x="352437" y="2636912"/>
            <a:ext cx="7724763" cy="369979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lvl="2" indent="-457200" algn="l">
              <a:buFont typeface="Wingdings" panose="05000000000000000000" pitchFamily="2" charset="2"/>
              <a:buChar char="Ø"/>
            </a:pPr>
            <a:endParaRPr lang="en-GB" sz="2000">
              <a:solidFill>
                <a:schemeClr val="tx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04B42A8-FA99-EEB2-0437-86670C177C2A}"/>
              </a:ext>
            </a:extLst>
          </p:cNvPr>
          <p:cNvSpPr txBox="1"/>
          <p:nvPr/>
        </p:nvSpPr>
        <p:spPr>
          <a:xfrm>
            <a:off x="352437" y="1535390"/>
            <a:ext cx="8103666" cy="4801314"/>
          </a:xfrm>
          <a:prstGeom prst="rect">
            <a:avLst/>
          </a:prstGeom>
          <a:noFill/>
        </p:spPr>
        <p:txBody>
          <a:bodyPr wrap="square">
            <a:spAutoFit/>
          </a:bodyPr>
          <a:lstStyle/>
          <a:p>
            <a:pPr marL="285750" indent="-285750">
              <a:buFont typeface="Wingdings" panose="05000000000000000000" pitchFamily="2" charset="2"/>
              <a:buChar char="Ø"/>
            </a:pPr>
            <a:r>
              <a:rPr lang="en-US" sz="1800">
                <a:effectLst/>
                <a:latin typeface="Arial" panose="020B0604020202020204" pitchFamily="34" charset="0"/>
                <a:ea typeface="Calibri" panose="020F0502020204030204" pitchFamily="34" charset="0"/>
              </a:rPr>
              <a:t>Completion of the STEP form does not replace the need to report any fitness to practice issues to the GMC or to inform the employing </a:t>
            </a:r>
            <a:r>
              <a:rPr lang="en-US" sz="1800" err="1">
                <a:latin typeface="Arial" panose="020B0604020202020204" pitchFamily="34" charset="0"/>
              </a:rPr>
              <a:t>organisations</a:t>
            </a:r>
            <a:r>
              <a:rPr lang="en-US" sz="1800">
                <a:latin typeface="Arial" panose="020B0604020202020204" pitchFamily="34" charset="0"/>
              </a:rPr>
              <a:t>/Local Education Provider’s (LEP) HR or Occupational Health departments of any health issues.</a:t>
            </a:r>
          </a:p>
          <a:p>
            <a:pPr marL="285750" indent="-285750">
              <a:buFont typeface="Wingdings" panose="05000000000000000000" pitchFamily="2" charset="2"/>
              <a:buChar char="Ø"/>
            </a:pPr>
            <a:endParaRPr lang="en-GB" sz="1800">
              <a:latin typeface="Arial" panose="020B0604020202020204" pitchFamily="34" charset="0"/>
            </a:endParaRPr>
          </a:p>
          <a:p>
            <a:pPr marL="285750" indent="-285750">
              <a:buFont typeface="Wingdings" panose="05000000000000000000" pitchFamily="2" charset="2"/>
              <a:buChar char="Ø"/>
            </a:pPr>
            <a:r>
              <a:rPr lang="en-GB" sz="1800">
                <a:latin typeface="Arial" panose="020B0604020202020204" pitchFamily="34" charset="0"/>
              </a:rPr>
              <a:t>Doesn’t guarantee all requested adjustments or timeframes for adjustments to be made/put in place </a:t>
            </a:r>
          </a:p>
          <a:p>
            <a:pPr marL="285750" indent="-285750">
              <a:buFont typeface="Wingdings" panose="05000000000000000000" pitchFamily="2" charset="2"/>
              <a:buChar char="Ø"/>
            </a:pPr>
            <a:endParaRPr lang="en-GB" sz="1800">
              <a:latin typeface="Arial" panose="020B0604020202020204" pitchFamily="34" charset="0"/>
            </a:endParaRPr>
          </a:p>
          <a:p>
            <a:pPr marL="285750" indent="-285750">
              <a:buFont typeface="Wingdings" panose="05000000000000000000" pitchFamily="2" charset="2"/>
              <a:buChar char="Ø"/>
            </a:pPr>
            <a:r>
              <a:rPr lang="en-GB" sz="1800">
                <a:latin typeface="Arial" panose="020B0604020202020204" pitchFamily="34" charset="0"/>
                <a:cs typeface="Arial" panose="020B0604020202020204" pitchFamily="34" charset="0"/>
              </a:rPr>
              <a:t>Doesn’t guarantee adjustments to allocated placements/rotations</a:t>
            </a:r>
            <a:br>
              <a:rPr lang="en-GB" sz="1800">
                <a:latin typeface="Arial" panose="020B0604020202020204" pitchFamily="34" charset="0"/>
                <a:cs typeface="Arial" panose="020B0604020202020204" pitchFamily="34" charset="0"/>
              </a:rPr>
            </a:br>
            <a:r>
              <a:rPr lang="en-GB" sz="1800">
                <a:latin typeface="Arial" panose="020B0604020202020204" pitchFamily="34" charset="0"/>
                <a:cs typeface="Arial" panose="020B0604020202020204" pitchFamily="34" charset="0"/>
              </a:rPr>
              <a:t> </a:t>
            </a:r>
          </a:p>
          <a:p>
            <a:pPr marL="285750" indent="-285750">
              <a:buFont typeface="Wingdings" panose="05000000000000000000" pitchFamily="2" charset="2"/>
              <a:buChar char="Ø"/>
            </a:pPr>
            <a:r>
              <a:rPr lang="en-GB" sz="1800">
                <a:latin typeface="Arial" panose="020B0604020202020204" pitchFamily="34" charset="0"/>
                <a:cs typeface="Arial" panose="020B0604020202020204" pitchFamily="34" charset="0"/>
              </a:rPr>
              <a:t> Less than full time </a:t>
            </a:r>
            <a:r>
              <a:rPr lang="en-GB">
                <a:latin typeface="Arial" panose="020B0604020202020204" pitchFamily="34" charset="0"/>
                <a:cs typeface="Arial" panose="020B0604020202020204" pitchFamily="34" charset="0"/>
              </a:rPr>
              <a:t>training (LTFT) has a </a:t>
            </a:r>
            <a:r>
              <a:rPr lang="en-GB" sz="1800">
                <a:latin typeface="Arial" panose="020B0604020202020204" pitchFamily="34" charset="0"/>
                <a:cs typeface="Arial" panose="020B0604020202020204" pitchFamily="34" charset="0"/>
              </a:rPr>
              <a:t>separate application process. Some of the same staff will be involved – info will be on Deanery websites. Foundation School teams can point applicants towards this </a:t>
            </a:r>
            <a:br>
              <a:rPr lang="en-GB" sz="1800">
                <a:latin typeface="Arial" panose="020B0604020202020204" pitchFamily="34" charset="0"/>
                <a:cs typeface="Arial" panose="020B0604020202020204" pitchFamily="34" charset="0"/>
              </a:rPr>
            </a:br>
            <a:endParaRPr lang="en-GB" sz="180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800">
                <a:latin typeface="Arial" panose="020B0604020202020204" pitchFamily="34" charset="0"/>
                <a:cs typeface="Arial" panose="020B0604020202020204" pitchFamily="34" charset="0"/>
              </a:rPr>
              <a:t>Information given by student/medical school in a </a:t>
            </a:r>
            <a:r>
              <a:rPr lang="en-GB" sz="1800" b="1">
                <a:latin typeface="Arial" panose="020B0604020202020204" pitchFamily="34" charset="0"/>
                <a:cs typeface="Arial" panose="020B0604020202020204" pitchFamily="34" charset="0"/>
              </a:rPr>
              <a:t>pre-allocation form </a:t>
            </a:r>
            <a:r>
              <a:rPr lang="en-GB" sz="1800">
                <a:latin typeface="Arial" panose="020B0604020202020204" pitchFamily="34" charset="0"/>
                <a:cs typeface="Arial" panose="020B0604020202020204" pitchFamily="34" charset="0"/>
              </a:rPr>
              <a:t>doesn’t always get passed to the Trust. Sometimes it might get passed onto the FTPD. Important to put same info on STEP form. </a:t>
            </a:r>
          </a:p>
        </p:txBody>
      </p:sp>
      <p:pic>
        <p:nvPicPr>
          <p:cNvPr id="2" name="Picture 2" descr="S:\Comms\Policy and programmes comms\Programmes\UKFPO\Branding\UKFPO NEW logo V3.jpg">
            <a:extLst>
              <a:ext uri="{FF2B5EF4-FFF2-40B4-BE49-F238E27FC236}">
                <a16:creationId xmlns:a16="http://schemas.microsoft.com/office/drawing/2014/main" id="{D8F0964B-CF26-247D-6420-883FB5E1CB5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95091" y="116632"/>
            <a:ext cx="2516786" cy="1151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032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17F43-0B44-43D7-22BD-4F3B8E5D57E9}"/>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EBB36C24-7BBE-4998-A773-DC699978E787}"/>
              </a:ext>
            </a:extLst>
          </p:cNvPr>
          <p:cNvSpPr txBox="1">
            <a:spLocks/>
          </p:cNvSpPr>
          <p:nvPr/>
        </p:nvSpPr>
        <p:spPr>
          <a:xfrm>
            <a:off x="509489" y="611624"/>
            <a:ext cx="6264696" cy="792087"/>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a:solidFill>
                  <a:srgbClr val="003087"/>
                </a:solidFill>
                <a:latin typeface="Arial"/>
                <a:cs typeface="Arial"/>
              </a:rPr>
              <a:t>Examples</a:t>
            </a:r>
            <a:r>
              <a:rPr lang="en-GB" sz="4000">
                <a:solidFill>
                  <a:srgbClr val="003087"/>
                </a:solidFill>
                <a:latin typeface="Arial"/>
                <a:cs typeface="Arial"/>
              </a:rPr>
              <a:t> </a:t>
            </a:r>
            <a:endParaRPr lang="en-GB">
              <a:solidFill>
                <a:srgbClr val="003087"/>
              </a:solidFill>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F868E77B-FEF2-AFA4-A5D7-E1E14EF9031D}"/>
              </a:ext>
            </a:extLst>
          </p:cNvPr>
          <p:cNvSpPr txBox="1">
            <a:spLocks/>
          </p:cNvSpPr>
          <p:nvPr/>
        </p:nvSpPr>
        <p:spPr>
          <a:xfrm>
            <a:off x="352437" y="2636912"/>
            <a:ext cx="7724763" cy="369979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lvl="2" indent="-457200" algn="l">
              <a:buFont typeface="Wingdings" panose="05000000000000000000" pitchFamily="2" charset="2"/>
              <a:buChar char="Ø"/>
            </a:pPr>
            <a:endParaRPr lang="en-GB" sz="2000">
              <a:solidFill>
                <a:schemeClr val="tx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63620A98-3407-FDCD-85A3-E8472D71D3BE}"/>
              </a:ext>
            </a:extLst>
          </p:cNvPr>
          <p:cNvSpPr txBox="1">
            <a:spLocks/>
          </p:cNvSpPr>
          <p:nvPr/>
        </p:nvSpPr>
        <p:spPr>
          <a:xfrm>
            <a:off x="509489" y="1898703"/>
            <a:ext cx="3465438" cy="3425353"/>
          </a:xfrm>
          <a:prstGeom prst="rect">
            <a:avLst/>
          </a:prstGeom>
        </p:spPr>
        <p:txBody>
          <a:bodyPr vert="horz" lIns="68580" tIns="34290" rIns="68580" bIns="3429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a:latin typeface="Arial" panose="020B0604020202020204" pitchFamily="34" charset="0"/>
                <a:cs typeface="Arial" panose="020B0604020202020204" pitchFamily="34" charset="0"/>
              </a:rPr>
              <a:t>If you don’t tell ‘us’ we cannot plan support options in readiness for your transition </a:t>
            </a:r>
          </a:p>
        </p:txBody>
      </p:sp>
      <p:pic>
        <p:nvPicPr>
          <p:cNvPr id="7" name="Picture 6">
            <a:extLst>
              <a:ext uri="{FF2B5EF4-FFF2-40B4-BE49-F238E27FC236}">
                <a16:creationId xmlns:a16="http://schemas.microsoft.com/office/drawing/2014/main" id="{AD833B27-7DC7-3882-11C1-D627A825576D}"/>
              </a:ext>
            </a:extLst>
          </p:cNvPr>
          <p:cNvPicPr>
            <a:picLocks noChangeAspect="1"/>
          </p:cNvPicPr>
          <p:nvPr/>
        </p:nvPicPr>
        <p:blipFill rotWithShape="1">
          <a:blip r:embed="rId3"/>
          <a:srcRect t="966" b="12774"/>
          <a:stretch/>
        </p:blipFill>
        <p:spPr>
          <a:xfrm>
            <a:off x="5046937" y="1879901"/>
            <a:ext cx="4128348" cy="4978099"/>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2" name="Picture 2" descr="S:\Comms\Policy and programmes comms\Programmes\UKFPO\Branding\UKFPO NEW logo V3.jpg">
            <a:extLst>
              <a:ext uri="{FF2B5EF4-FFF2-40B4-BE49-F238E27FC236}">
                <a16:creationId xmlns:a16="http://schemas.microsoft.com/office/drawing/2014/main" id="{5606CF9A-C11F-87AB-993E-FBE24521815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95091" y="116632"/>
            <a:ext cx="2516786" cy="1151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877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559823" y="426161"/>
            <a:ext cx="6264696" cy="1093923"/>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dirty="0">
                <a:solidFill>
                  <a:srgbClr val="003087"/>
                </a:solidFill>
                <a:latin typeface="Arial" panose="020B0604020202020204" pitchFamily="34" charset="0"/>
                <a:cs typeface="Arial" panose="020B0604020202020204" pitchFamily="34" charset="0"/>
              </a:rPr>
              <a:t>Introductions</a:t>
            </a:r>
          </a:p>
        </p:txBody>
      </p:sp>
      <p:sp>
        <p:nvSpPr>
          <p:cNvPr id="5" name="Content Placeholder 2">
            <a:extLst>
              <a:ext uri="{FF2B5EF4-FFF2-40B4-BE49-F238E27FC236}">
                <a16:creationId xmlns:a16="http://schemas.microsoft.com/office/drawing/2014/main" id="{253E595F-2106-4F2C-B25A-12E0E3E10232}"/>
              </a:ext>
            </a:extLst>
          </p:cNvPr>
          <p:cNvSpPr txBox="1">
            <a:spLocks/>
          </p:cNvSpPr>
          <p:nvPr/>
        </p:nvSpPr>
        <p:spPr>
          <a:xfrm>
            <a:off x="181769" y="1792848"/>
            <a:ext cx="8780461" cy="418800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lvl="2" indent="-457200" algn="l">
              <a:buFont typeface="Wingdings" panose="05000000000000000000" pitchFamily="2" charset="2"/>
              <a:buChar char="Ø"/>
            </a:pPr>
            <a:r>
              <a:rPr lang="en-GB" sz="2200" dirty="0">
                <a:solidFill>
                  <a:schemeClr val="tx1"/>
                </a:solidFill>
                <a:latin typeface="Arial" panose="020B0604020202020204" pitchFamily="34" charset="0"/>
                <a:cs typeface="Arial" panose="020B0604020202020204" pitchFamily="34" charset="0"/>
              </a:rPr>
              <a:t>Welcome &amp; introductions </a:t>
            </a:r>
          </a:p>
          <a:p>
            <a:pPr marL="914400" lvl="3" indent="-457200" algn="l">
              <a:buFont typeface="Wingdings" panose="05000000000000000000" pitchFamily="2" charset="2"/>
              <a:buChar char="Ø"/>
            </a:pPr>
            <a:r>
              <a:rPr lang="en-GB" sz="1800" dirty="0">
                <a:solidFill>
                  <a:schemeClr val="tx1"/>
                </a:solidFill>
                <a:latin typeface="Arial" panose="020B0604020202020204" pitchFamily="34" charset="0"/>
                <a:cs typeface="Arial" panose="020B0604020202020204" pitchFamily="34" charset="0"/>
              </a:rPr>
              <a:t>Dr Tom Yapp – UKFPO Senior Advisor, Foundation School Director (Wales) </a:t>
            </a:r>
          </a:p>
          <a:p>
            <a:pPr marL="914400" lvl="3" indent="-457200" algn="l">
              <a:buFont typeface="Wingdings" panose="05000000000000000000" pitchFamily="2" charset="2"/>
              <a:buChar char="Ø"/>
            </a:pPr>
            <a:r>
              <a:rPr lang="en-GB" sz="1800">
                <a:solidFill>
                  <a:schemeClr val="tx1"/>
                </a:solidFill>
                <a:latin typeface="Arial" panose="020B0604020202020204" pitchFamily="34" charset="0"/>
                <a:cs typeface="Arial" panose="020B0604020202020204" pitchFamily="34" charset="0"/>
              </a:rPr>
              <a:t>Dr Alice Carter – Foundation School Director (London) </a:t>
            </a:r>
          </a:p>
          <a:p>
            <a:pPr marL="914400" lvl="3" indent="-457200" algn="l">
              <a:buFont typeface="Wingdings" panose="05000000000000000000" pitchFamily="2" charset="2"/>
              <a:buChar char="Ø"/>
            </a:pPr>
            <a:r>
              <a:rPr lang="en-GB" sz="1800" dirty="0">
                <a:solidFill>
                  <a:schemeClr val="tx1"/>
                </a:solidFill>
                <a:latin typeface="Arial" panose="020B0604020202020204" pitchFamily="34" charset="0"/>
                <a:cs typeface="Arial" panose="020B0604020202020204" pitchFamily="34" charset="0"/>
              </a:rPr>
              <a:t>Dr Clare van Hamel – Foundation School Director (Severn) </a:t>
            </a:r>
          </a:p>
          <a:p>
            <a:pPr marL="914400" lvl="3" indent="-457200" algn="l">
              <a:buFont typeface="Wingdings" panose="05000000000000000000" pitchFamily="2" charset="2"/>
              <a:buChar char="Ø"/>
            </a:pPr>
            <a:r>
              <a:rPr lang="en-GB" sz="1800" dirty="0">
                <a:solidFill>
                  <a:schemeClr val="tx1"/>
                </a:solidFill>
                <a:latin typeface="Arial" panose="020B0604020202020204" pitchFamily="34" charset="0"/>
                <a:cs typeface="Arial" panose="020B0604020202020204" pitchFamily="34" charset="0"/>
              </a:rPr>
              <a:t>Elaine </a:t>
            </a:r>
            <a:r>
              <a:rPr lang="en-GB" sz="1800" dirty="0" err="1">
                <a:solidFill>
                  <a:srgbClr val="0B0C0C"/>
                </a:solidFill>
                <a:effectLst/>
                <a:latin typeface="Arial" panose="020B0604020202020204" pitchFamily="34" charset="0"/>
                <a:ea typeface="Aptos" panose="020B0004020202020204" pitchFamily="34" charset="0"/>
              </a:rPr>
              <a:t>Cola</a:t>
            </a:r>
            <a:r>
              <a:rPr lang="en-GB" sz="1800" dirty="0" err="1">
                <a:solidFill>
                  <a:schemeClr val="tx1"/>
                </a:solidFill>
                <a:effectLst/>
                <a:latin typeface="Arial" panose="020B0604020202020204" pitchFamily="34" charset="0"/>
                <a:ea typeface="Aptos" panose="020B0004020202020204" pitchFamily="34" charset="0"/>
              </a:rPr>
              <a:t>ҫ</a:t>
            </a:r>
            <a:r>
              <a:rPr lang="en-GB" sz="1800" dirty="0" err="1">
                <a:solidFill>
                  <a:srgbClr val="0B0C0C"/>
                </a:solidFill>
                <a:effectLst/>
                <a:latin typeface="Arial" panose="020B0604020202020204" pitchFamily="34" charset="0"/>
                <a:ea typeface="Aptos" panose="020B0004020202020204" pitchFamily="34" charset="0"/>
              </a:rPr>
              <a:t>o</a:t>
            </a:r>
            <a:r>
              <a:rPr lang="en-GB" sz="1800" dirty="0">
                <a:solidFill>
                  <a:srgbClr val="0B0C0C"/>
                </a:solidFill>
                <a:effectLst/>
                <a:latin typeface="Arial" panose="020B0604020202020204" pitchFamily="34" charset="0"/>
                <a:ea typeface="Aptos" panose="020B0004020202020204" pitchFamily="34" charset="0"/>
              </a:rPr>
              <a:t> </a:t>
            </a:r>
            <a:r>
              <a:rPr lang="en-GB" sz="1800" dirty="0">
                <a:solidFill>
                  <a:schemeClr val="tx1"/>
                </a:solidFill>
                <a:latin typeface="Arial" panose="020B0604020202020204" pitchFamily="34" charset="0"/>
                <a:cs typeface="Arial" panose="020B0604020202020204" pitchFamily="34" charset="0"/>
              </a:rPr>
              <a:t> – Head of UKFPO </a:t>
            </a:r>
            <a:br>
              <a:rPr lang="en-GB" sz="1800" dirty="0">
                <a:solidFill>
                  <a:schemeClr val="tx1"/>
                </a:solidFill>
                <a:latin typeface="Arial" panose="020B0604020202020204" pitchFamily="34" charset="0"/>
                <a:cs typeface="Arial" panose="020B0604020202020204" pitchFamily="34" charset="0"/>
              </a:rPr>
            </a:br>
            <a:endParaRPr lang="en-GB" sz="1800" dirty="0">
              <a:solidFill>
                <a:schemeClr val="tx1"/>
              </a:solidFill>
              <a:latin typeface="Arial" panose="020B0604020202020204" pitchFamily="34" charset="0"/>
              <a:cs typeface="Arial" panose="020B0604020202020204" pitchFamily="34" charset="0"/>
            </a:endParaRPr>
          </a:p>
          <a:p>
            <a:pPr marL="457200" lvl="2" indent="-457200" algn="l">
              <a:buFont typeface="Wingdings" panose="05000000000000000000" pitchFamily="2" charset="2"/>
              <a:buChar char="Ø"/>
            </a:pPr>
            <a:r>
              <a:rPr lang="en-GB" sz="2200" dirty="0">
                <a:solidFill>
                  <a:schemeClr val="tx1"/>
                </a:solidFill>
                <a:latin typeface="Arial" panose="020B0604020202020204" pitchFamily="34" charset="0"/>
                <a:cs typeface="Arial" panose="020B0604020202020204" pitchFamily="34" charset="0"/>
              </a:rPr>
              <a:t>Webinar will be recorded, and link will be available on UKFPO </a:t>
            </a:r>
            <a:r>
              <a:rPr lang="en-GB" sz="2200" dirty="0">
                <a:solidFill>
                  <a:schemeClr val="tx1"/>
                </a:solidFill>
                <a:latin typeface="Arial" panose="020B0604020202020204" pitchFamily="34" charset="0"/>
                <a:cs typeface="Arial" panose="020B0604020202020204" pitchFamily="34" charset="0"/>
                <a:hlinkClick r:id="rId3"/>
              </a:rPr>
              <a:t>website</a:t>
            </a:r>
            <a:br>
              <a:rPr lang="en-GB" sz="2200" dirty="0">
                <a:solidFill>
                  <a:schemeClr val="tx1"/>
                </a:solidFill>
                <a:latin typeface="Arial" panose="020B0604020202020204" pitchFamily="34" charset="0"/>
                <a:cs typeface="Arial" panose="020B0604020202020204" pitchFamily="34" charset="0"/>
              </a:rPr>
            </a:br>
            <a:endParaRPr lang="en-GB" sz="2200" dirty="0">
              <a:solidFill>
                <a:schemeClr val="tx1"/>
              </a:solidFill>
              <a:latin typeface="Arial" panose="020B0604020202020204" pitchFamily="34" charset="0"/>
              <a:cs typeface="Arial" panose="020B0604020202020204" pitchFamily="34" charset="0"/>
            </a:endParaRPr>
          </a:p>
          <a:p>
            <a:pPr marL="457200" lvl="2" indent="-457200" algn="l">
              <a:buFont typeface="Wingdings" panose="05000000000000000000" pitchFamily="2" charset="2"/>
              <a:buChar char="Ø"/>
            </a:pPr>
            <a:r>
              <a:rPr lang="en-GB" sz="2200" dirty="0">
                <a:solidFill>
                  <a:schemeClr val="tx1"/>
                </a:solidFill>
                <a:latin typeface="Arial" panose="020B0604020202020204" pitchFamily="34" charset="0"/>
                <a:cs typeface="Arial" panose="020B0604020202020204" pitchFamily="34" charset="0"/>
              </a:rPr>
              <a:t>We will answer pre-submitted questions at the end of the presentation. </a:t>
            </a:r>
          </a:p>
          <a:p>
            <a:pPr marL="0" lvl="2" algn="l"/>
            <a:br>
              <a:rPr lang="en-GB" sz="2000" dirty="0">
                <a:solidFill>
                  <a:schemeClr val="tx1"/>
                </a:solidFill>
                <a:latin typeface="Arial" panose="020B0604020202020204" pitchFamily="34" charset="0"/>
                <a:cs typeface="Arial" panose="020B0604020202020204" pitchFamily="34" charset="0"/>
              </a:rPr>
            </a:br>
            <a:endParaRPr lang="en-GB" sz="2000" dirty="0">
              <a:solidFill>
                <a:schemeClr val="tx1"/>
              </a:solidFill>
              <a:latin typeface="Arial" panose="020B0604020202020204" pitchFamily="34" charset="0"/>
              <a:cs typeface="Arial" panose="020B0604020202020204" pitchFamily="34" charset="0"/>
            </a:endParaRPr>
          </a:p>
        </p:txBody>
      </p:sp>
      <p:pic>
        <p:nvPicPr>
          <p:cNvPr id="2" name="Picture 2" descr="S:\Comms\Policy and programmes comms\Programmes\UKFPO\Branding\UKFPO NEW logo V3.jpg">
            <a:extLst>
              <a:ext uri="{FF2B5EF4-FFF2-40B4-BE49-F238E27FC236}">
                <a16:creationId xmlns:a16="http://schemas.microsoft.com/office/drawing/2014/main" id="{66A8E368-BCE8-CBBE-4A96-4A11E3979E8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95091" y="116632"/>
            <a:ext cx="2516786" cy="1151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255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D06E1-EB5F-2D5A-C813-2EF8309ECFA6}"/>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22E8C767-DFD6-B91D-F17D-CA3D74FF47D9}"/>
              </a:ext>
            </a:extLst>
          </p:cNvPr>
          <p:cNvSpPr txBox="1">
            <a:spLocks/>
          </p:cNvSpPr>
          <p:nvPr/>
        </p:nvSpPr>
        <p:spPr>
          <a:xfrm>
            <a:off x="509489" y="611624"/>
            <a:ext cx="6264696" cy="792087"/>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a:solidFill>
                  <a:srgbClr val="003087"/>
                </a:solidFill>
                <a:latin typeface="Arial"/>
                <a:cs typeface="Arial"/>
              </a:rPr>
              <a:t>Case 1</a:t>
            </a:r>
            <a:endParaRPr lang="en-GB" b="1">
              <a:solidFill>
                <a:srgbClr val="003087"/>
              </a:solidFill>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FAA74EFC-1AFA-E4C1-6E3D-8D4B4CF0026D}"/>
              </a:ext>
            </a:extLst>
          </p:cNvPr>
          <p:cNvSpPr txBox="1">
            <a:spLocks/>
          </p:cNvSpPr>
          <p:nvPr/>
        </p:nvSpPr>
        <p:spPr>
          <a:xfrm>
            <a:off x="352437" y="2636912"/>
            <a:ext cx="7724763" cy="369979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lvl="2" indent="-457200" algn="l">
              <a:buFont typeface="Wingdings" panose="05000000000000000000" pitchFamily="2" charset="2"/>
              <a:buChar char="Ø"/>
            </a:pPr>
            <a:endParaRPr lang="en-GB" sz="2000">
              <a:solidFill>
                <a:schemeClr val="tx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E45DE0C-56DC-8B62-13B7-96DFC392C6FB}"/>
              </a:ext>
            </a:extLst>
          </p:cNvPr>
          <p:cNvSpPr txBox="1"/>
          <p:nvPr/>
        </p:nvSpPr>
        <p:spPr>
          <a:xfrm>
            <a:off x="352437" y="1537395"/>
            <a:ext cx="8439126" cy="3231654"/>
          </a:xfrm>
          <a:prstGeom prst="rect">
            <a:avLst/>
          </a:prstGeom>
          <a:noFill/>
        </p:spPr>
        <p:txBody>
          <a:bodyPr wrap="square">
            <a:spAutoFit/>
          </a:bodyPr>
          <a:lstStyle/>
          <a:p>
            <a:pPr marL="285750" indent="-285750">
              <a:buFont typeface="Wingdings" panose="05000000000000000000" pitchFamily="2" charset="2"/>
              <a:buChar char="Ø"/>
            </a:pPr>
            <a:r>
              <a:rPr lang="en-GB" sz="2400">
                <a:latin typeface="Arial" panose="020B0604020202020204" pitchFamily="34" charset="0"/>
                <a:cs typeface="Arial" panose="020B0604020202020204" pitchFamily="34" charset="0"/>
              </a:rPr>
              <a:t>UK medical graduate </a:t>
            </a:r>
          </a:p>
          <a:p>
            <a:pPr marL="285750" indent="-285750">
              <a:buFont typeface="Wingdings" panose="05000000000000000000" pitchFamily="2" charset="2"/>
              <a:buChar char="Ø"/>
            </a:pPr>
            <a:r>
              <a:rPr lang="en-GB" sz="2400">
                <a:latin typeface="Arial" panose="020B0604020202020204" pitchFamily="34" charset="0"/>
                <a:cs typeface="Arial" panose="020B0604020202020204" pitchFamily="34" charset="0"/>
              </a:rPr>
              <a:t>Known ADHD and dyslexia</a:t>
            </a:r>
          </a:p>
          <a:p>
            <a:pPr marL="285750" indent="-285750">
              <a:buFont typeface="Wingdings" panose="05000000000000000000" pitchFamily="2" charset="2"/>
              <a:buChar char="Ø"/>
            </a:pPr>
            <a:r>
              <a:rPr lang="en-GB" sz="2400">
                <a:latin typeface="Arial" panose="020B0604020202020204" pitchFamily="34" charset="0"/>
                <a:cs typeface="Arial" panose="020B0604020202020204" pitchFamily="34" charset="0"/>
              </a:rPr>
              <a:t>Moving away from family support (Dr’s choice)</a:t>
            </a:r>
          </a:p>
          <a:p>
            <a:endParaRPr lang="en-GB">
              <a:latin typeface="Arial" panose="020B0604020202020204" pitchFamily="34" charset="0"/>
              <a:cs typeface="Arial" panose="020B0604020202020204" pitchFamily="34" charset="0"/>
            </a:endParaRPr>
          </a:p>
          <a:p>
            <a:r>
              <a:rPr lang="en-GB" sz="2400" b="1">
                <a:solidFill>
                  <a:srgbClr val="B00058"/>
                </a:solidFill>
                <a:latin typeface="Arial" panose="020B0604020202020204" pitchFamily="34" charset="0"/>
                <a:cs typeface="Arial" panose="020B0604020202020204" pitchFamily="34" charset="0"/>
              </a:rPr>
              <a:t>Following receipt of STEP form </a:t>
            </a:r>
          </a:p>
          <a:p>
            <a:pPr marL="285750" indent="-285750">
              <a:buFont typeface="Wingdings" panose="05000000000000000000" pitchFamily="2" charset="2"/>
              <a:buChar char="Ø"/>
            </a:pPr>
            <a:r>
              <a:rPr lang="en-GB" sz="2400">
                <a:latin typeface="Arial" panose="020B0604020202020204" pitchFamily="34" charset="0"/>
                <a:cs typeface="Arial" panose="020B0604020202020204" pitchFamily="34" charset="0"/>
              </a:rPr>
              <a:t>ACCESS to work – laptop and software</a:t>
            </a:r>
          </a:p>
          <a:p>
            <a:pPr marL="285750" indent="-285750">
              <a:buFont typeface="Wingdings" panose="05000000000000000000" pitchFamily="2" charset="2"/>
              <a:buChar char="Ø"/>
            </a:pPr>
            <a:r>
              <a:rPr lang="en-GB" sz="2400">
                <a:latin typeface="Arial" panose="020B0604020202020204" pitchFamily="34" charset="0"/>
                <a:cs typeface="Arial" panose="020B0604020202020204" pitchFamily="34" charset="0"/>
              </a:rPr>
              <a:t>Workload reviewed </a:t>
            </a:r>
          </a:p>
          <a:p>
            <a:pPr marL="285750" indent="-285750">
              <a:buFont typeface="Wingdings" panose="05000000000000000000" pitchFamily="2" charset="2"/>
              <a:buChar char="Ø"/>
            </a:pPr>
            <a:r>
              <a:rPr lang="en-GB" sz="2400">
                <a:latin typeface="Arial" panose="020B0604020202020204" pitchFamily="34" charset="0"/>
                <a:cs typeface="Arial" panose="020B0604020202020204" pitchFamily="34" charset="0"/>
              </a:rPr>
              <a:t>FTPD and FSD support meetings </a:t>
            </a:r>
          </a:p>
          <a:p>
            <a:pPr marL="285750" indent="-285750">
              <a:buFont typeface="Wingdings" panose="05000000000000000000" pitchFamily="2" charset="2"/>
              <a:buChar char="Ø"/>
            </a:pPr>
            <a:endParaRPr lang="en-GB" sz="1800">
              <a:latin typeface="Arial" panose="020B0604020202020204" pitchFamily="34" charset="0"/>
              <a:cs typeface="Arial" panose="020B0604020202020204" pitchFamily="34" charset="0"/>
            </a:endParaRPr>
          </a:p>
        </p:txBody>
      </p:sp>
      <p:pic>
        <p:nvPicPr>
          <p:cNvPr id="3" name="Picture 2" descr="S:\Comms\Policy and programmes comms\Programmes\UKFPO\Branding\UKFPO NEW logo V3.jpg">
            <a:extLst>
              <a:ext uri="{FF2B5EF4-FFF2-40B4-BE49-F238E27FC236}">
                <a16:creationId xmlns:a16="http://schemas.microsoft.com/office/drawing/2014/main" id="{825CE36F-CB6A-7357-6D40-80585DFD9F5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95091" y="116632"/>
            <a:ext cx="2516786" cy="1151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62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45C97-0BF6-650C-B7AD-C3D0D79C1DB3}"/>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E19FFB78-CCB8-FBE0-92C8-04D84FA4E3FD}"/>
              </a:ext>
            </a:extLst>
          </p:cNvPr>
          <p:cNvSpPr txBox="1">
            <a:spLocks/>
          </p:cNvSpPr>
          <p:nvPr/>
        </p:nvSpPr>
        <p:spPr>
          <a:xfrm>
            <a:off x="509489" y="611624"/>
            <a:ext cx="6264696" cy="792087"/>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a:solidFill>
                  <a:srgbClr val="003087"/>
                </a:solidFill>
                <a:latin typeface="Arial"/>
                <a:cs typeface="Arial"/>
              </a:rPr>
              <a:t>Case 2</a:t>
            </a:r>
            <a:endParaRPr lang="en-GB" b="1">
              <a:solidFill>
                <a:srgbClr val="003087"/>
              </a:solidFill>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E4135E97-7FE2-9DB6-3F93-EA90720759F3}"/>
              </a:ext>
            </a:extLst>
          </p:cNvPr>
          <p:cNvSpPr txBox="1">
            <a:spLocks/>
          </p:cNvSpPr>
          <p:nvPr/>
        </p:nvSpPr>
        <p:spPr>
          <a:xfrm>
            <a:off x="352437" y="2636912"/>
            <a:ext cx="7724763" cy="369979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lvl="2" indent="-457200" algn="l">
              <a:buFont typeface="Wingdings" panose="05000000000000000000" pitchFamily="2" charset="2"/>
              <a:buChar char="Ø"/>
            </a:pPr>
            <a:endParaRPr lang="en-GB" sz="2000">
              <a:solidFill>
                <a:schemeClr val="tx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5E68CF01-6B1D-B344-616D-F42C2B62A23C}"/>
              </a:ext>
            </a:extLst>
          </p:cNvPr>
          <p:cNvSpPr txBox="1"/>
          <p:nvPr/>
        </p:nvSpPr>
        <p:spPr>
          <a:xfrm>
            <a:off x="509489" y="1628507"/>
            <a:ext cx="8439126" cy="3970318"/>
          </a:xfrm>
          <a:prstGeom prst="rect">
            <a:avLst/>
          </a:prstGeom>
          <a:noFill/>
        </p:spPr>
        <p:txBody>
          <a:bodyPr wrap="square">
            <a:spAutoFit/>
          </a:bodyPr>
          <a:lstStyle/>
          <a:p>
            <a:pPr marL="285750" indent="-285750">
              <a:buFont typeface="Wingdings" panose="05000000000000000000" pitchFamily="2" charset="2"/>
              <a:buChar char="Ø"/>
            </a:pPr>
            <a:r>
              <a:rPr lang="en-GB" sz="2400">
                <a:latin typeface="Arial" panose="020B0604020202020204" pitchFamily="34" charset="0"/>
                <a:cs typeface="Arial" panose="020B0604020202020204" pitchFamily="34" charset="0"/>
              </a:rPr>
              <a:t>International Medical Graduate</a:t>
            </a:r>
          </a:p>
          <a:p>
            <a:pPr marL="285750" indent="-285750">
              <a:buFont typeface="Wingdings" panose="05000000000000000000" pitchFamily="2" charset="2"/>
              <a:buChar char="Ø"/>
            </a:pPr>
            <a:r>
              <a:rPr lang="en-GB" sz="2400">
                <a:latin typeface="Arial" panose="020B0604020202020204" pitchFamily="34" charset="0"/>
                <a:cs typeface="Arial" panose="020B0604020202020204" pitchFamily="34" charset="0"/>
              </a:rPr>
              <a:t>Known health issues at medical school</a:t>
            </a:r>
          </a:p>
          <a:p>
            <a:pPr marL="285750" indent="-285750">
              <a:buFont typeface="Wingdings" panose="05000000000000000000" pitchFamily="2" charset="2"/>
              <a:buChar char="Ø"/>
            </a:pPr>
            <a:r>
              <a:rPr lang="en-GB" sz="2400">
                <a:latin typeface="Arial" panose="020B0604020202020204" pitchFamily="34" charset="0"/>
                <a:cs typeface="Arial" panose="020B0604020202020204" pitchFamily="34" charset="0"/>
              </a:rPr>
              <a:t>Repeated year 1 and year 4</a:t>
            </a:r>
          </a:p>
          <a:p>
            <a:pPr marL="285750" indent="-285750">
              <a:buFont typeface="Wingdings" panose="05000000000000000000" pitchFamily="2" charset="2"/>
              <a:buChar char="Ø"/>
            </a:pPr>
            <a:r>
              <a:rPr lang="en-GB" sz="2400">
                <a:latin typeface="Arial" panose="020B0604020202020204" pitchFamily="34" charset="0"/>
                <a:cs typeface="Arial" panose="020B0604020202020204" pitchFamily="34" charset="0"/>
              </a:rPr>
              <a:t>Reluctant to share information. STEP form not completed.</a:t>
            </a:r>
          </a:p>
          <a:p>
            <a:endParaRPr lang="en-GB">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GB" sz="2400">
                <a:latin typeface="Arial" panose="020B0604020202020204" pitchFamily="34" charset="0"/>
                <a:cs typeface="Arial" panose="020B0604020202020204" pitchFamily="34" charset="0"/>
              </a:rPr>
              <a:t>Deferred start due to mental health reasons</a:t>
            </a:r>
          </a:p>
          <a:p>
            <a:pPr marL="342900" indent="-342900">
              <a:buFont typeface="Wingdings" panose="05000000000000000000" pitchFamily="2" charset="2"/>
              <a:buChar char="Ø"/>
            </a:pPr>
            <a:r>
              <a:rPr lang="en-GB" sz="2400">
                <a:latin typeface="Arial" panose="020B0604020202020204" pitchFamily="34" charset="0"/>
                <a:cs typeface="Arial" panose="020B0604020202020204" pitchFamily="34" charset="0"/>
              </a:rPr>
              <a:t>Started in trust – struggled with post 1</a:t>
            </a:r>
          </a:p>
          <a:p>
            <a:pPr marL="342900" indent="-342900">
              <a:buFont typeface="Wingdings" panose="05000000000000000000" pitchFamily="2" charset="2"/>
              <a:buChar char="Ø"/>
            </a:pPr>
            <a:r>
              <a:rPr lang="en-GB" sz="2400">
                <a:latin typeface="Arial" panose="020B0604020202020204" pitchFamily="34" charset="0"/>
                <a:cs typeface="Arial" panose="020B0604020202020204" pitchFamily="34" charset="0"/>
              </a:rPr>
              <a:t>OH referral made, took a few months, advised reasonable adjustments, supported but further periods off work.</a:t>
            </a:r>
          </a:p>
          <a:p>
            <a:pPr marL="342900" indent="-342900">
              <a:buFont typeface="Wingdings" panose="05000000000000000000" pitchFamily="2" charset="2"/>
              <a:buChar char="Ø"/>
            </a:pPr>
            <a:r>
              <a:rPr lang="en-GB" sz="2400">
                <a:latin typeface="Arial" panose="020B0604020202020204" pitchFamily="34" charset="0"/>
                <a:cs typeface="Arial" panose="020B0604020202020204" pitchFamily="34" charset="0"/>
              </a:rPr>
              <a:t>Extension time required to complete F1. </a:t>
            </a:r>
          </a:p>
          <a:p>
            <a:pPr marL="285750" indent="-285750">
              <a:buFont typeface="Wingdings" panose="05000000000000000000" pitchFamily="2" charset="2"/>
              <a:buChar char="Ø"/>
            </a:pPr>
            <a:endParaRPr lang="en-GB" sz="1800">
              <a:latin typeface="Arial" panose="020B0604020202020204" pitchFamily="34" charset="0"/>
              <a:cs typeface="Arial" panose="020B0604020202020204" pitchFamily="34" charset="0"/>
            </a:endParaRPr>
          </a:p>
        </p:txBody>
      </p:sp>
      <p:pic>
        <p:nvPicPr>
          <p:cNvPr id="3" name="Picture 2" descr="S:\Comms\Policy and programmes comms\Programmes\UKFPO\Branding\UKFPO NEW logo V3.jpg">
            <a:extLst>
              <a:ext uri="{FF2B5EF4-FFF2-40B4-BE49-F238E27FC236}">
                <a16:creationId xmlns:a16="http://schemas.microsoft.com/office/drawing/2014/main" id="{F492197C-2FF1-1242-6856-F4B81DB69B3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95091" y="116632"/>
            <a:ext cx="2516786" cy="1151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707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69899-83A4-454C-CF9F-4E5F256BD66F}"/>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7A16404D-F3D3-6CA3-EDAA-0E3492771EE4}"/>
              </a:ext>
            </a:extLst>
          </p:cNvPr>
          <p:cNvSpPr txBox="1">
            <a:spLocks/>
          </p:cNvSpPr>
          <p:nvPr/>
        </p:nvSpPr>
        <p:spPr>
          <a:xfrm>
            <a:off x="352437" y="643479"/>
            <a:ext cx="6264696" cy="792087"/>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a:solidFill>
                  <a:srgbClr val="003087"/>
                </a:solidFill>
                <a:latin typeface="Arial"/>
                <a:cs typeface="Arial"/>
              </a:rPr>
              <a:t>Case Example</a:t>
            </a:r>
            <a:endParaRPr lang="en-GB" b="1">
              <a:solidFill>
                <a:srgbClr val="003087"/>
              </a:solidFill>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249A3B4C-AF62-41C4-1D77-ACA4E5B6E63D}"/>
              </a:ext>
            </a:extLst>
          </p:cNvPr>
          <p:cNvSpPr txBox="1">
            <a:spLocks/>
          </p:cNvSpPr>
          <p:nvPr/>
        </p:nvSpPr>
        <p:spPr>
          <a:xfrm>
            <a:off x="352437" y="2636912"/>
            <a:ext cx="7724763" cy="369979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lvl="2" indent="-457200" algn="l">
              <a:buFont typeface="Wingdings" panose="05000000000000000000" pitchFamily="2" charset="2"/>
              <a:buChar char="Ø"/>
            </a:pPr>
            <a:endParaRPr lang="en-GB" sz="2000">
              <a:solidFill>
                <a:schemeClr val="tx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EAC03C8-61BA-DA4A-8E33-15810F26BA1C}"/>
              </a:ext>
            </a:extLst>
          </p:cNvPr>
          <p:cNvSpPr txBox="1"/>
          <p:nvPr/>
        </p:nvSpPr>
        <p:spPr>
          <a:xfrm>
            <a:off x="352437" y="1650979"/>
            <a:ext cx="8439126" cy="2308324"/>
          </a:xfrm>
          <a:prstGeom prst="rect">
            <a:avLst/>
          </a:prstGeom>
          <a:noFill/>
        </p:spPr>
        <p:txBody>
          <a:bodyPr wrap="square">
            <a:spAutoFit/>
          </a:bodyPr>
          <a:lstStyle/>
          <a:p>
            <a:r>
              <a:rPr lang="en-GB" sz="2400">
                <a:latin typeface="Arial" panose="020B0604020202020204" pitchFamily="34" charset="0"/>
                <a:cs typeface="Arial" panose="020B0604020202020204" pitchFamily="34" charset="0"/>
              </a:rPr>
              <a:t>Pre-recorded account of an F1 doctor's experience of using the STEP process </a:t>
            </a:r>
            <a:br>
              <a:rPr lang="en-GB" sz="2400">
                <a:latin typeface="Arial" panose="020B0604020202020204" pitchFamily="34" charset="0"/>
                <a:cs typeface="Arial" panose="020B0604020202020204" pitchFamily="34" charset="0"/>
              </a:rPr>
            </a:br>
            <a:endParaRPr lang="en-GB" sz="240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2400">
                <a:latin typeface="Arial" panose="020B0604020202020204" pitchFamily="34" charset="0"/>
                <a:cs typeface="Arial" panose="020B0604020202020204" pitchFamily="34" charset="0"/>
              </a:rPr>
              <a:t>Current F1 doctor, James, from the London Foundation School</a:t>
            </a:r>
          </a:p>
          <a:p>
            <a:endParaRPr lang="en-GB" sz="2400">
              <a:latin typeface="Arial" panose="020B0604020202020204" pitchFamily="34" charset="0"/>
              <a:cs typeface="Arial" panose="020B0604020202020204" pitchFamily="34" charset="0"/>
            </a:endParaRPr>
          </a:p>
        </p:txBody>
      </p:sp>
      <p:pic>
        <p:nvPicPr>
          <p:cNvPr id="3" name="Picture 2" descr="S:\Comms\Policy and programmes comms\Programmes\UKFPO\Branding\UKFPO NEW logo V3.jpg">
            <a:extLst>
              <a:ext uri="{FF2B5EF4-FFF2-40B4-BE49-F238E27FC236}">
                <a16:creationId xmlns:a16="http://schemas.microsoft.com/office/drawing/2014/main" id="{FCE2A789-3234-AAE5-F2D5-51E541FBBF3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95091" y="116632"/>
            <a:ext cx="2516786" cy="1151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80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989B4-68D8-2C5C-6969-EC55BE21B109}"/>
            </a:ext>
          </a:extLst>
        </p:cNvPr>
        <p:cNvGrpSpPr/>
        <p:nvPr/>
      </p:nvGrpSpPr>
      <p:grpSpPr>
        <a:xfrm>
          <a:off x="0" y="0"/>
          <a:ext cx="0" cy="0"/>
          <a:chOff x="0" y="0"/>
          <a:chExt cx="0" cy="0"/>
        </a:xfrm>
      </p:grpSpPr>
      <p:pic>
        <p:nvPicPr>
          <p:cNvPr id="1026" name="Picture 2" descr="S:\Comms\Policy and programmes comms\Programmes\UKFPO\Branding\UKFPO NEW logo V3.jpg">
            <a:extLst>
              <a:ext uri="{FF2B5EF4-FFF2-40B4-BE49-F238E27FC236}">
                <a16:creationId xmlns:a16="http://schemas.microsoft.com/office/drawing/2014/main" id="{1237DDD1-7456-7BEF-EB3A-842F6C3A403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95091" y="116632"/>
            <a:ext cx="2516786" cy="115164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72B77A42-3C1B-FE98-A2B7-979224CCA43E}"/>
              </a:ext>
            </a:extLst>
          </p:cNvPr>
          <p:cNvSpPr txBox="1">
            <a:spLocks/>
          </p:cNvSpPr>
          <p:nvPr/>
        </p:nvSpPr>
        <p:spPr>
          <a:xfrm>
            <a:off x="352437" y="2636912"/>
            <a:ext cx="7724763" cy="369979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lvl="2" indent="-457200" algn="l">
              <a:buFont typeface="Wingdings" panose="05000000000000000000" pitchFamily="2" charset="2"/>
              <a:buChar char="Ø"/>
            </a:pPr>
            <a:endParaRPr lang="en-GB" sz="2000">
              <a:solidFill>
                <a:schemeClr val="tx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0C4FD31-9D91-BC9E-BD46-D27F1D855C38}"/>
              </a:ext>
            </a:extLst>
          </p:cNvPr>
          <p:cNvPicPr>
            <a:picLocks noChangeAspect="1"/>
          </p:cNvPicPr>
          <p:nvPr/>
        </p:nvPicPr>
        <p:blipFill>
          <a:blip r:embed="rId4"/>
          <a:stretch>
            <a:fillRect/>
          </a:stretch>
        </p:blipFill>
        <p:spPr>
          <a:xfrm>
            <a:off x="434622" y="1346906"/>
            <a:ext cx="8455810" cy="4071761"/>
          </a:xfrm>
          <a:prstGeom prst="rect">
            <a:avLst/>
          </a:prstGeom>
        </p:spPr>
      </p:pic>
    </p:spTree>
    <p:extLst>
      <p:ext uri="{BB962C8B-B14F-4D97-AF65-F5344CB8AC3E}">
        <p14:creationId xmlns:p14="http://schemas.microsoft.com/office/powerpoint/2010/main" val="4183154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29E48-3939-4885-22A7-76450F681984}"/>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FF05CEE5-1D64-681A-516F-B7CBB17A7773}"/>
              </a:ext>
            </a:extLst>
          </p:cNvPr>
          <p:cNvSpPr txBox="1">
            <a:spLocks/>
          </p:cNvSpPr>
          <p:nvPr/>
        </p:nvSpPr>
        <p:spPr>
          <a:xfrm>
            <a:off x="660491" y="634852"/>
            <a:ext cx="6264696" cy="1093923"/>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a:solidFill>
                  <a:srgbClr val="003087"/>
                </a:solidFill>
                <a:latin typeface="Arial" panose="020B0604020202020204" pitchFamily="34" charset="0"/>
                <a:cs typeface="Arial" panose="020B0604020202020204" pitchFamily="34" charset="0"/>
              </a:rPr>
              <a:t>Overview </a:t>
            </a:r>
          </a:p>
        </p:txBody>
      </p:sp>
      <p:sp>
        <p:nvSpPr>
          <p:cNvPr id="5" name="Content Placeholder 2">
            <a:extLst>
              <a:ext uri="{FF2B5EF4-FFF2-40B4-BE49-F238E27FC236}">
                <a16:creationId xmlns:a16="http://schemas.microsoft.com/office/drawing/2014/main" id="{FD8AA431-C1A6-E05D-88E1-736894FAA260}"/>
              </a:ext>
            </a:extLst>
          </p:cNvPr>
          <p:cNvSpPr txBox="1">
            <a:spLocks/>
          </p:cNvSpPr>
          <p:nvPr/>
        </p:nvSpPr>
        <p:spPr>
          <a:xfrm>
            <a:off x="360826" y="1902403"/>
            <a:ext cx="8077188" cy="369979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lvl="2" indent="-457200" algn="l">
              <a:buFont typeface="Wingdings" panose="05000000000000000000" pitchFamily="2" charset="2"/>
              <a:buChar char="Ø"/>
            </a:pPr>
            <a:r>
              <a:rPr lang="en-GB" sz="2800">
                <a:solidFill>
                  <a:schemeClr val="tx1"/>
                </a:solidFill>
                <a:latin typeface="Arial" panose="020B0604020202020204" pitchFamily="34" charset="0"/>
                <a:cs typeface="Arial" panose="020B0604020202020204" pitchFamily="34" charset="0"/>
              </a:rPr>
              <a:t>What is a STEP form ? </a:t>
            </a:r>
          </a:p>
          <a:p>
            <a:pPr marL="457200" lvl="2" indent="-457200" algn="l">
              <a:buFont typeface="Wingdings" panose="05000000000000000000" pitchFamily="2" charset="2"/>
              <a:buChar char="Ø"/>
            </a:pPr>
            <a:r>
              <a:rPr lang="en-GB" sz="2800">
                <a:solidFill>
                  <a:schemeClr val="tx1"/>
                </a:solidFill>
                <a:latin typeface="Arial" panose="020B0604020202020204" pitchFamily="34" charset="0"/>
                <a:cs typeface="Arial" panose="020B0604020202020204" pitchFamily="34" charset="0"/>
              </a:rPr>
              <a:t>Who should complete one ? </a:t>
            </a:r>
          </a:p>
          <a:p>
            <a:pPr marL="457200" lvl="2" indent="-457200" algn="l">
              <a:buFont typeface="Wingdings" panose="05000000000000000000" pitchFamily="2" charset="2"/>
              <a:buChar char="Ø"/>
            </a:pPr>
            <a:r>
              <a:rPr lang="en-GB" sz="2800">
                <a:solidFill>
                  <a:schemeClr val="tx1"/>
                </a:solidFill>
                <a:latin typeface="Arial" panose="020B0604020202020204" pitchFamily="34" charset="0"/>
                <a:cs typeface="Arial" panose="020B0604020202020204" pitchFamily="34" charset="0"/>
              </a:rPr>
              <a:t>When to complete it ? </a:t>
            </a:r>
          </a:p>
          <a:p>
            <a:pPr marL="457200" lvl="2" indent="-457200" algn="l">
              <a:buFont typeface="Wingdings" panose="05000000000000000000" pitchFamily="2" charset="2"/>
              <a:buChar char="Ø"/>
            </a:pPr>
            <a:r>
              <a:rPr lang="en-GB" sz="2800">
                <a:solidFill>
                  <a:schemeClr val="tx1"/>
                </a:solidFill>
                <a:latin typeface="Arial" panose="020B0604020202020204" pitchFamily="34" charset="0"/>
                <a:cs typeface="Arial" panose="020B0604020202020204" pitchFamily="34" charset="0"/>
              </a:rPr>
              <a:t>How to complete it ? </a:t>
            </a:r>
          </a:p>
          <a:p>
            <a:pPr marL="457200" lvl="2" indent="-457200" algn="l">
              <a:buFont typeface="Wingdings" panose="05000000000000000000" pitchFamily="2" charset="2"/>
              <a:buChar char="Ø"/>
            </a:pPr>
            <a:r>
              <a:rPr lang="en-GB" sz="2800">
                <a:solidFill>
                  <a:schemeClr val="tx1"/>
                </a:solidFill>
                <a:latin typeface="Arial" panose="020B0604020202020204" pitchFamily="34" charset="0"/>
                <a:cs typeface="Arial" panose="020B0604020202020204" pitchFamily="34" charset="0"/>
              </a:rPr>
              <a:t>Who will it be shared with ? </a:t>
            </a:r>
          </a:p>
          <a:p>
            <a:pPr marL="457200" lvl="2" indent="-457200" algn="l">
              <a:buFont typeface="Wingdings" panose="05000000000000000000" pitchFamily="2" charset="2"/>
              <a:buChar char="Ø"/>
            </a:pPr>
            <a:r>
              <a:rPr lang="en-GB" sz="2800">
                <a:solidFill>
                  <a:schemeClr val="tx1"/>
                </a:solidFill>
                <a:latin typeface="Arial" panose="020B0604020202020204" pitchFamily="34" charset="0"/>
                <a:cs typeface="Arial" panose="020B0604020202020204" pitchFamily="34" charset="0"/>
              </a:rPr>
              <a:t>What happens next ? </a:t>
            </a:r>
            <a:br>
              <a:rPr lang="en-GB" sz="2000">
                <a:solidFill>
                  <a:schemeClr val="tx1"/>
                </a:solidFill>
                <a:latin typeface="Arial" panose="020B0604020202020204" pitchFamily="34" charset="0"/>
                <a:cs typeface="Arial" panose="020B0604020202020204" pitchFamily="34" charset="0"/>
              </a:rPr>
            </a:br>
            <a:endParaRPr lang="en-GB" sz="2000">
              <a:solidFill>
                <a:schemeClr val="tx1"/>
              </a:solidFill>
              <a:latin typeface="Arial" panose="020B0604020202020204" pitchFamily="34" charset="0"/>
              <a:cs typeface="Arial" panose="020B0604020202020204" pitchFamily="34" charset="0"/>
            </a:endParaRPr>
          </a:p>
        </p:txBody>
      </p:sp>
      <p:pic>
        <p:nvPicPr>
          <p:cNvPr id="2" name="Picture 2" descr="S:\Comms\Policy and programmes comms\Programmes\UKFPO\Branding\UKFPO NEW logo V3.jpg">
            <a:extLst>
              <a:ext uri="{FF2B5EF4-FFF2-40B4-BE49-F238E27FC236}">
                <a16:creationId xmlns:a16="http://schemas.microsoft.com/office/drawing/2014/main" id="{B6520E4D-236F-F452-1F29-2E65A81650B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7214" y="104160"/>
            <a:ext cx="2516786" cy="1151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784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F9443-D0B2-AF10-2564-CD38EED66652}"/>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5278BD78-81DC-3BF0-C38C-FC37AAFD546D}"/>
              </a:ext>
            </a:extLst>
          </p:cNvPr>
          <p:cNvSpPr txBox="1">
            <a:spLocks/>
          </p:cNvSpPr>
          <p:nvPr/>
        </p:nvSpPr>
        <p:spPr>
          <a:xfrm>
            <a:off x="660491" y="634852"/>
            <a:ext cx="6264696" cy="1093923"/>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a:solidFill>
                  <a:srgbClr val="003087"/>
                </a:solidFill>
                <a:latin typeface="Arial" panose="020B0604020202020204" pitchFamily="34" charset="0"/>
                <a:cs typeface="Arial" panose="020B0604020202020204" pitchFamily="34" charset="0"/>
              </a:rPr>
              <a:t>What is STEP ? </a:t>
            </a:r>
          </a:p>
        </p:txBody>
      </p:sp>
      <p:sp>
        <p:nvSpPr>
          <p:cNvPr id="5" name="Content Placeholder 2">
            <a:extLst>
              <a:ext uri="{FF2B5EF4-FFF2-40B4-BE49-F238E27FC236}">
                <a16:creationId xmlns:a16="http://schemas.microsoft.com/office/drawing/2014/main" id="{F72BD625-99EF-3D13-96DE-A2E7946B3F9F}"/>
              </a:ext>
            </a:extLst>
          </p:cNvPr>
          <p:cNvSpPr txBox="1">
            <a:spLocks/>
          </p:cNvSpPr>
          <p:nvPr/>
        </p:nvSpPr>
        <p:spPr>
          <a:xfrm>
            <a:off x="302102" y="1579104"/>
            <a:ext cx="8279835" cy="369979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lvl="2" indent="-457200" algn="l">
              <a:buFont typeface="Wingdings" panose="05000000000000000000" pitchFamily="2" charset="2"/>
              <a:buChar char="Ø"/>
            </a:pPr>
            <a:endParaRPr lang="en-GB" sz="2000" b="1" dirty="0">
              <a:solidFill>
                <a:srgbClr val="B00058"/>
              </a:solidFill>
              <a:latin typeface="Arial" panose="020B0604020202020204" pitchFamily="34" charset="0"/>
              <a:cs typeface="Arial" panose="020B0604020202020204" pitchFamily="34" charset="0"/>
            </a:endParaRPr>
          </a:p>
          <a:p>
            <a:pPr marL="457200" lvl="2" indent="-457200" algn="l">
              <a:buFont typeface="Wingdings" panose="05000000000000000000" pitchFamily="2" charset="2"/>
              <a:buChar char="Ø"/>
            </a:pPr>
            <a:r>
              <a:rPr lang="en-GB" sz="2000" b="1" dirty="0">
                <a:solidFill>
                  <a:srgbClr val="B00058"/>
                </a:solidFill>
                <a:latin typeface="Arial" panose="020B0604020202020204" pitchFamily="34" charset="0"/>
                <a:cs typeface="Arial" panose="020B0604020202020204" pitchFamily="34" charset="0"/>
              </a:rPr>
              <a:t>Supportive</a:t>
            </a:r>
            <a:r>
              <a:rPr lang="en-GB" sz="2000" dirty="0">
                <a:solidFill>
                  <a:schemeClr val="tx1"/>
                </a:solidFill>
                <a:latin typeface="Arial" panose="020B0604020202020204" pitchFamily="34" charset="0"/>
                <a:cs typeface="Arial" panose="020B0604020202020204" pitchFamily="34" charset="0"/>
              </a:rPr>
              <a:t> process which aims to help graduates transition into the Foundation Programme and the workplace</a:t>
            </a:r>
          </a:p>
          <a:p>
            <a:pPr marL="457200" lvl="2" indent="-457200" algn="l">
              <a:buFont typeface="Wingdings" panose="05000000000000000000" pitchFamily="2" charset="2"/>
              <a:buChar char="Ø"/>
            </a:pPr>
            <a:endParaRPr lang="en-GB" sz="2000" dirty="0">
              <a:solidFill>
                <a:schemeClr val="tx1"/>
              </a:solidFill>
              <a:latin typeface="Arial" panose="020B0604020202020204" pitchFamily="34" charset="0"/>
              <a:cs typeface="Arial" panose="020B0604020202020204" pitchFamily="34" charset="0"/>
            </a:endParaRPr>
          </a:p>
          <a:p>
            <a:pPr marL="457200" lvl="2" indent="-457200" algn="l">
              <a:buFont typeface="Wingdings" panose="05000000000000000000" pitchFamily="2" charset="2"/>
              <a:buChar char="Ø"/>
            </a:pPr>
            <a:r>
              <a:rPr lang="en-GB" sz="2000" dirty="0">
                <a:solidFill>
                  <a:schemeClr val="tx1"/>
                </a:solidFill>
                <a:latin typeface="Arial" panose="020B0604020202020204" pitchFamily="34" charset="0"/>
                <a:cs typeface="Arial" panose="020B0604020202020204" pitchFamily="34" charset="0"/>
              </a:rPr>
              <a:t>We know that everyone is likely to feel nervous/ anxious as they start the Foundation Programme.</a:t>
            </a:r>
            <a:br>
              <a:rPr lang="en-GB" sz="2000" dirty="0">
                <a:solidFill>
                  <a:schemeClr val="tx1"/>
                </a:solidFill>
                <a:latin typeface="Arial" panose="020B0604020202020204" pitchFamily="34" charset="0"/>
                <a:cs typeface="Arial" panose="020B0604020202020204" pitchFamily="34" charset="0"/>
              </a:rPr>
            </a:br>
            <a:endParaRPr lang="en-GB" sz="2000" dirty="0">
              <a:solidFill>
                <a:schemeClr val="tx1"/>
              </a:solidFill>
              <a:latin typeface="Arial" panose="020B0604020202020204" pitchFamily="34" charset="0"/>
              <a:cs typeface="Arial" panose="020B0604020202020204" pitchFamily="34" charset="0"/>
            </a:endParaRPr>
          </a:p>
          <a:p>
            <a:pPr marL="457200" lvl="2" indent="-457200" algn="l">
              <a:buFont typeface="Wingdings" panose="05000000000000000000" pitchFamily="2" charset="2"/>
              <a:buChar char="Ø"/>
            </a:pPr>
            <a:r>
              <a:rPr lang="en-GB" sz="2000" dirty="0">
                <a:solidFill>
                  <a:schemeClr val="tx1"/>
                </a:solidFill>
                <a:latin typeface="Arial" panose="020B0604020202020204" pitchFamily="34" charset="0"/>
                <a:cs typeface="Arial" panose="020B0604020202020204" pitchFamily="34" charset="0"/>
              </a:rPr>
              <a:t>Opportunity for you to explain previous and ongoing challenges</a:t>
            </a:r>
            <a:br>
              <a:rPr lang="en-GB" sz="2000" dirty="0">
                <a:solidFill>
                  <a:schemeClr val="tx1"/>
                </a:solidFill>
                <a:latin typeface="Arial" panose="020B0604020202020204" pitchFamily="34" charset="0"/>
                <a:cs typeface="Arial" panose="020B0604020202020204" pitchFamily="34" charset="0"/>
              </a:rPr>
            </a:br>
            <a:endParaRPr lang="en-GB" sz="2000" dirty="0">
              <a:solidFill>
                <a:schemeClr val="tx1"/>
              </a:solidFill>
              <a:latin typeface="Arial" panose="020B0604020202020204" pitchFamily="34" charset="0"/>
              <a:cs typeface="Arial" panose="020B0604020202020204" pitchFamily="34" charset="0"/>
            </a:endParaRPr>
          </a:p>
          <a:p>
            <a:pPr marL="457200" lvl="2" indent="-457200" algn="l">
              <a:buFont typeface="Wingdings" panose="05000000000000000000" pitchFamily="2" charset="2"/>
              <a:buChar char="Ø"/>
            </a:pPr>
            <a:r>
              <a:rPr lang="en-GB" sz="2000" dirty="0">
                <a:solidFill>
                  <a:schemeClr val="tx1"/>
                </a:solidFill>
                <a:latin typeface="Arial" panose="020B0604020202020204" pitchFamily="34" charset="0"/>
                <a:cs typeface="Arial" panose="020B0604020202020204" pitchFamily="34" charset="0"/>
              </a:rPr>
              <a:t>Ensures foundation schools and employers have the right information to allow them to </a:t>
            </a:r>
            <a:r>
              <a:rPr lang="en-GB" sz="2000" b="1" dirty="0">
                <a:solidFill>
                  <a:srgbClr val="B00058"/>
                </a:solidFill>
                <a:latin typeface="Arial" panose="020B0604020202020204" pitchFamily="34" charset="0"/>
                <a:cs typeface="Arial" panose="020B0604020202020204" pitchFamily="34" charset="0"/>
              </a:rPr>
              <a:t>provide appropriate support </a:t>
            </a:r>
            <a:r>
              <a:rPr lang="en-GB" sz="2000" dirty="0">
                <a:solidFill>
                  <a:schemeClr val="tx1"/>
                </a:solidFill>
                <a:latin typeface="Arial" panose="020B0604020202020204" pitchFamily="34" charset="0"/>
                <a:cs typeface="Arial" panose="020B0604020202020204" pitchFamily="34" charset="0"/>
              </a:rPr>
              <a:t>and ensure </a:t>
            </a:r>
            <a:r>
              <a:rPr lang="en-GB" sz="2000" b="1" dirty="0">
                <a:solidFill>
                  <a:srgbClr val="B00058"/>
                </a:solidFill>
                <a:latin typeface="Arial" panose="020B0604020202020204" pitchFamily="34" charset="0"/>
                <a:cs typeface="Arial" panose="020B0604020202020204" pitchFamily="34" charset="0"/>
              </a:rPr>
              <a:t>this is in place in a TIMELY way</a:t>
            </a:r>
            <a:br>
              <a:rPr lang="en-GB" sz="2000" dirty="0">
                <a:solidFill>
                  <a:schemeClr val="tx1"/>
                </a:solidFill>
                <a:latin typeface="Arial" panose="020B0604020202020204" pitchFamily="34" charset="0"/>
                <a:cs typeface="Arial" panose="020B0604020202020204" pitchFamily="34" charset="0"/>
              </a:rPr>
            </a:br>
            <a:endParaRPr lang="en-GB" sz="2000" dirty="0">
              <a:solidFill>
                <a:schemeClr val="tx1"/>
              </a:solidFill>
              <a:latin typeface="Arial" panose="020B0604020202020204" pitchFamily="34" charset="0"/>
              <a:cs typeface="Arial" panose="020B0604020202020204" pitchFamily="34" charset="0"/>
            </a:endParaRPr>
          </a:p>
        </p:txBody>
      </p:sp>
      <p:pic>
        <p:nvPicPr>
          <p:cNvPr id="2" name="Picture 2" descr="S:\Comms\Policy and programmes comms\Programmes\UKFPO\Branding\UKFPO NEW logo V3.jpg">
            <a:extLst>
              <a:ext uri="{FF2B5EF4-FFF2-40B4-BE49-F238E27FC236}">
                <a16:creationId xmlns:a16="http://schemas.microsoft.com/office/drawing/2014/main" id="{FF5A7C89-00A2-3B64-5587-A6CA1F4C48E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95091" y="116632"/>
            <a:ext cx="2516786" cy="1151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008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C2121-F8B2-F64D-7F52-C04B7D94C955}"/>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B526BEAD-0D1C-0D83-61C9-23EEFFDB6429}"/>
              </a:ext>
            </a:extLst>
          </p:cNvPr>
          <p:cNvSpPr txBox="1">
            <a:spLocks/>
          </p:cNvSpPr>
          <p:nvPr/>
        </p:nvSpPr>
        <p:spPr>
          <a:xfrm>
            <a:off x="361962" y="867040"/>
            <a:ext cx="6264696" cy="792087"/>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a:solidFill>
                  <a:srgbClr val="003087"/>
                </a:solidFill>
                <a:latin typeface="Arial" panose="020B0604020202020204" pitchFamily="34" charset="0"/>
                <a:cs typeface="Arial" panose="020B0604020202020204" pitchFamily="34" charset="0"/>
              </a:rPr>
              <a:t>The GMC </a:t>
            </a:r>
          </a:p>
        </p:txBody>
      </p:sp>
      <p:sp>
        <p:nvSpPr>
          <p:cNvPr id="5" name="Content Placeholder 2">
            <a:extLst>
              <a:ext uri="{FF2B5EF4-FFF2-40B4-BE49-F238E27FC236}">
                <a16:creationId xmlns:a16="http://schemas.microsoft.com/office/drawing/2014/main" id="{5C316556-8C70-4932-9243-78ED65399A7D}"/>
              </a:ext>
            </a:extLst>
          </p:cNvPr>
          <p:cNvSpPr txBox="1">
            <a:spLocks/>
          </p:cNvSpPr>
          <p:nvPr/>
        </p:nvSpPr>
        <p:spPr>
          <a:xfrm>
            <a:off x="532256" y="1769605"/>
            <a:ext cx="8253532" cy="258042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lgn="ctr">
              <a:buNone/>
            </a:pPr>
            <a:r>
              <a:rPr lang="en-GB" sz="2800" i="1">
                <a:solidFill>
                  <a:schemeClr val="tx1"/>
                </a:solidFill>
              </a:rPr>
              <a:t> ‘Organisations must have a process for sharing information between all relevant organisations whenever they identify safety, wellbeing or fitness to practice concerns about a learner, particularly when a learner is progressing to the next stage of training’</a:t>
            </a:r>
          </a:p>
        </p:txBody>
      </p:sp>
      <p:pic>
        <p:nvPicPr>
          <p:cNvPr id="2" name="Picture 1" descr="Data centre interior">
            <a:extLst>
              <a:ext uri="{FF2B5EF4-FFF2-40B4-BE49-F238E27FC236}">
                <a16:creationId xmlns:a16="http://schemas.microsoft.com/office/drawing/2014/main" id="{52485C71-F1E6-5F42-EF5F-360A67F64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8962" y="4769009"/>
            <a:ext cx="4380121" cy="1576220"/>
          </a:xfrm>
          <a:prstGeom prst="rect">
            <a:avLst/>
          </a:prstGeom>
        </p:spPr>
      </p:pic>
      <p:pic>
        <p:nvPicPr>
          <p:cNvPr id="3" name="Picture 2" descr="S:\Comms\Policy and programmes comms\Programmes\UKFPO\Branding\UKFPO NEW logo V3.jpg">
            <a:extLst>
              <a:ext uri="{FF2B5EF4-FFF2-40B4-BE49-F238E27FC236}">
                <a16:creationId xmlns:a16="http://schemas.microsoft.com/office/drawing/2014/main" id="{4222A71B-357C-3AEC-42B5-52C338248DD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95091" y="116632"/>
            <a:ext cx="2516786" cy="1151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169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546519" y="828678"/>
            <a:ext cx="7624357" cy="1087002"/>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b="1">
                <a:solidFill>
                  <a:srgbClr val="003087"/>
                </a:solidFill>
                <a:latin typeface="Arial" panose="020B0604020202020204" pitchFamily="34" charset="0"/>
                <a:cs typeface="Arial" panose="020B0604020202020204" pitchFamily="34" charset="0"/>
              </a:rPr>
              <a:t>Who should complete a STEP form?</a:t>
            </a:r>
          </a:p>
        </p:txBody>
      </p:sp>
      <p:sp>
        <p:nvSpPr>
          <p:cNvPr id="5" name="Content Placeholder 2">
            <a:extLst>
              <a:ext uri="{FF2B5EF4-FFF2-40B4-BE49-F238E27FC236}">
                <a16:creationId xmlns:a16="http://schemas.microsoft.com/office/drawing/2014/main" id="{253E595F-2106-4F2C-B25A-12E0E3E10232}"/>
              </a:ext>
            </a:extLst>
          </p:cNvPr>
          <p:cNvSpPr txBox="1">
            <a:spLocks/>
          </p:cNvSpPr>
          <p:nvPr/>
        </p:nvSpPr>
        <p:spPr>
          <a:xfrm>
            <a:off x="395518" y="1781456"/>
            <a:ext cx="8077363" cy="242942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lvl="2" indent="-457200" algn="l">
              <a:buFont typeface="Wingdings" panose="05000000000000000000" pitchFamily="2" charset="2"/>
              <a:buChar char="Ø"/>
            </a:pPr>
            <a:r>
              <a:rPr lang="en-GB" sz="2000" u="sng">
                <a:solidFill>
                  <a:schemeClr val="tx1"/>
                </a:solidFill>
                <a:latin typeface="Arial" panose="020B0604020202020204" pitchFamily="34" charset="0"/>
                <a:cs typeface="Arial" panose="020B0604020202020204" pitchFamily="34" charset="0"/>
              </a:rPr>
              <a:t>All</a:t>
            </a:r>
            <a:r>
              <a:rPr lang="en-GB" sz="2000">
                <a:solidFill>
                  <a:schemeClr val="tx1"/>
                </a:solidFill>
                <a:latin typeface="Arial" panose="020B0604020202020204" pitchFamily="34" charset="0"/>
                <a:cs typeface="Arial" panose="020B0604020202020204" pitchFamily="34" charset="0"/>
              </a:rPr>
              <a:t> applicants to the foundation programme must complete a form.</a:t>
            </a:r>
            <a:br>
              <a:rPr lang="en-GB" sz="2000">
                <a:solidFill>
                  <a:schemeClr val="tx1"/>
                </a:solidFill>
                <a:latin typeface="Arial" panose="020B0604020202020204" pitchFamily="34" charset="0"/>
                <a:cs typeface="Arial" panose="020B0604020202020204" pitchFamily="34" charset="0"/>
              </a:rPr>
            </a:br>
            <a:endParaRPr lang="en-GB" sz="2000">
              <a:solidFill>
                <a:schemeClr val="tx1"/>
              </a:solidFill>
              <a:latin typeface="Arial" panose="020B0604020202020204" pitchFamily="34" charset="0"/>
              <a:cs typeface="Arial" panose="020B0604020202020204" pitchFamily="34" charset="0"/>
            </a:endParaRPr>
          </a:p>
          <a:p>
            <a:pPr marL="457200" lvl="2" indent="-457200" algn="l">
              <a:buFont typeface="Wingdings" panose="05000000000000000000" pitchFamily="2" charset="2"/>
              <a:buChar char="Ø"/>
            </a:pPr>
            <a:r>
              <a:rPr lang="en-GB" sz="2000">
                <a:solidFill>
                  <a:schemeClr val="tx1"/>
                </a:solidFill>
                <a:latin typeface="Arial" panose="020B0604020202020204" pitchFamily="34" charset="0"/>
                <a:cs typeface="Arial" panose="020B0604020202020204" pitchFamily="34" charset="0"/>
              </a:rPr>
              <a:t>UK Medical School Students complete the form </a:t>
            </a:r>
            <a:r>
              <a:rPr lang="en-GB" sz="2000" b="1">
                <a:solidFill>
                  <a:srgbClr val="CC0066"/>
                </a:solidFill>
                <a:latin typeface="Arial" panose="020B0604020202020204" pitchFamily="34" charset="0"/>
                <a:cs typeface="Arial" panose="020B0604020202020204" pitchFamily="34" charset="0"/>
              </a:rPr>
              <a:t>online </a:t>
            </a:r>
            <a:r>
              <a:rPr lang="en-GB" sz="2000">
                <a:solidFill>
                  <a:schemeClr val="tx1"/>
                </a:solidFill>
                <a:latin typeface="Arial" panose="020B0604020202020204" pitchFamily="34" charset="0"/>
                <a:cs typeface="Arial" panose="020B0604020202020204" pitchFamily="34" charset="0"/>
              </a:rPr>
              <a:t>– your medical school will contact you about the process</a:t>
            </a:r>
            <a:br>
              <a:rPr lang="en-GB" sz="2000" b="1">
                <a:solidFill>
                  <a:schemeClr val="tx1"/>
                </a:solidFill>
                <a:latin typeface="Arial" panose="020B0604020202020204" pitchFamily="34" charset="0"/>
                <a:cs typeface="Arial" panose="020B0604020202020204" pitchFamily="34" charset="0"/>
              </a:rPr>
            </a:br>
            <a:endParaRPr lang="en-GB" sz="2000" b="1">
              <a:solidFill>
                <a:schemeClr val="tx1"/>
              </a:solidFill>
              <a:latin typeface="Arial" panose="020B0604020202020204" pitchFamily="34" charset="0"/>
              <a:cs typeface="Arial" panose="020B0604020202020204" pitchFamily="34" charset="0"/>
            </a:endParaRPr>
          </a:p>
          <a:p>
            <a:pPr marL="457200" lvl="2" indent="-457200" algn="l">
              <a:buFont typeface="Wingdings" panose="05000000000000000000" pitchFamily="2" charset="2"/>
              <a:buChar char="Ø"/>
            </a:pPr>
            <a:r>
              <a:rPr lang="en-GB" sz="2000">
                <a:solidFill>
                  <a:schemeClr val="tx1"/>
                </a:solidFill>
                <a:latin typeface="Arial" panose="020B0604020202020204" pitchFamily="34" charset="0"/>
                <a:cs typeface="Arial" panose="020B0604020202020204" pitchFamily="34" charset="0"/>
              </a:rPr>
              <a:t>Non-UK/Eligibility applicants complete an </a:t>
            </a:r>
            <a:r>
              <a:rPr lang="en-GB" sz="2000" b="1">
                <a:solidFill>
                  <a:srgbClr val="CC0066"/>
                </a:solidFill>
                <a:latin typeface="Arial" panose="020B0604020202020204" pitchFamily="34" charset="0"/>
                <a:cs typeface="Arial" panose="020B0604020202020204" pitchFamily="34" charset="0"/>
              </a:rPr>
              <a:t>offline</a:t>
            </a:r>
            <a:r>
              <a:rPr lang="en-GB" sz="2000">
                <a:solidFill>
                  <a:schemeClr val="tx1"/>
                </a:solidFill>
                <a:latin typeface="Arial" panose="020B0604020202020204" pitchFamily="34" charset="0"/>
                <a:cs typeface="Arial" panose="020B0604020202020204" pitchFamily="34" charset="0"/>
              </a:rPr>
              <a:t> </a:t>
            </a:r>
            <a:r>
              <a:rPr lang="en-GB" sz="2000" b="1">
                <a:solidFill>
                  <a:srgbClr val="CC0066"/>
                </a:solidFill>
                <a:latin typeface="Arial" panose="020B0604020202020204" pitchFamily="34" charset="0"/>
                <a:cs typeface="Arial" panose="020B0604020202020204" pitchFamily="34" charset="0"/>
              </a:rPr>
              <a:t>Word version </a:t>
            </a:r>
            <a:r>
              <a:rPr lang="en-GB" sz="2000">
                <a:solidFill>
                  <a:schemeClr val="tx1"/>
                </a:solidFill>
                <a:latin typeface="Arial" panose="020B0604020202020204" pitchFamily="34" charset="0"/>
                <a:cs typeface="Arial" panose="020B0604020202020204" pitchFamily="34" charset="0"/>
              </a:rPr>
              <a:t>of the form (this includes UK applicants who graduated 2+ years ago) and email this to the allocated foundation school.</a:t>
            </a:r>
            <a:br>
              <a:rPr lang="en-GB" sz="2000">
                <a:solidFill>
                  <a:schemeClr val="tx1"/>
                </a:solidFill>
                <a:latin typeface="Arial" panose="020B0604020202020204" pitchFamily="34" charset="0"/>
                <a:cs typeface="Arial" panose="020B0604020202020204" pitchFamily="34" charset="0"/>
              </a:rPr>
            </a:br>
            <a:endParaRPr lang="en-GB" sz="2000">
              <a:solidFill>
                <a:schemeClr val="tx1"/>
              </a:solidFill>
              <a:latin typeface="Arial" panose="020B0604020202020204" pitchFamily="34" charset="0"/>
              <a:cs typeface="Arial" panose="020B0604020202020204" pitchFamily="34" charset="0"/>
            </a:endParaRPr>
          </a:p>
          <a:p>
            <a:pPr marL="457200" lvl="2" indent="-457200" algn="l">
              <a:buFont typeface="Wingdings" panose="05000000000000000000" pitchFamily="2" charset="2"/>
              <a:buChar char="Ø"/>
            </a:pPr>
            <a:r>
              <a:rPr lang="en-GB" sz="2000">
                <a:solidFill>
                  <a:schemeClr val="tx1"/>
                </a:solidFill>
                <a:latin typeface="Arial" panose="020B0604020202020204" pitchFamily="34" charset="0"/>
                <a:cs typeface="Arial" panose="020B0604020202020204" pitchFamily="34" charset="0"/>
              </a:rPr>
              <a:t>Completion of the STEP form </a:t>
            </a:r>
            <a:r>
              <a:rPr lang="en-GB" sz="2000" b="1">
                <a:solidFill>
                  <a:srgbClr val="B00058"/>
                </a:solidFill>
                <a:latin typeface="Arial" panose="020B0604020202020204" pitchFamily="34" charset="0"/>
                <a:cs typeface="Arial" panose="020B0604020202020204" pitchFamily="34" charset="0"/>
              </a:rPr>
              <a:t>does </a:t>
            </a:r>
            <a:r>
              <a:rPr lang="en-GB" sz="2000" b="1" u="sng">
                <a:solidFill>
                  <a:srgbClr val="B00058"/>
                </a:solidFill>
                <a:latin typeface="Arial" panose="020B0604020202020204" pitchFamily="34" charset="0"/>
                <a:cs typeface="Arial" panose="020B0604020202020204" pitchFamily="34" charset="0"/>
              </a:rPr>
              <a:t>not</a:t>
            </a:r>
            <a:r>
              <a:rPr lang="en-GB" sz="2000" b="1">
                <a:solidFill>
                  <a:srgbClr val="B00058"/>
                </a:solidFill>
                <a:latin typeface="Arial" panose="020B0604020202020204" pitchFamily="34" charset="0"/>
                <a:cs typeface="Arial" panose="020B0604020202020204" pitchFamily="34" charset="0"/>
              </a:rPr>
              <a:t> impact your foundation school allocation </a:t>
            </a:r>
            <a:r>
              <a:rPr lang="en-GB" sz="2000">
                <a:solidFill>
                  <a:schemeClr val="tx1"/>
                </a:solidFill>
                <a:latin typeface="Arial" panose="020B0604020202020204" pitchFamily="34" charset="0"/>
                <a:cs typeface="Arial" panose="020B0604020202020204" pitchFamily="34" charset="0"/>
              </a:rPr>
              <a:t>(STEP takes place after allocation).  </a:t>
            </a:r>
            <a:br>
              <a:rPr lang="en-GB" sz="2000">
                <a:solidFill>
                  <a:schemeClr val="tx1"/>
                </a:solidFill>
                <a:latin typeface="Arial" panose="020B0604020202020204" pitchFamily="34" charset="0"/>
                <a:cs typeface="Arial" panose="020B0604020202020204" pitchFamily="34" charset="0"/>
              </a:rPr>
            </a:br>
            <a:r>
              <a:rPr lang="en-GB" sz="2000">
                <a:solidFill>
                  <a:schemeClr val="tx1"/>
                </a:solidFill>
                <a:latin typeface="Arial" panose="020B0604020202020204" pitchFamily="34" charset="0"/>
                <a:cs typeface="Arial" panose="020B0604020202020204" pitchFamily="34" charset="0"/>
              </a:rPr>
              <a:t>It is also very unlikely to impact your programme/posts, unless your circumstances require it. </a:t>
            </a:r>
            <a:br>
              <a:rPr lang="en-GB" sz="2000">
                <a:solidFill>
                  <a:schemeClr val="tx1"/>
                </a:solidFill>
                <a:latin typeface="Arial" panose="020B0604020202020204" pitchFamily="34" charset="0"/>
                <a:cs typeface="Arial" panose="020B0604020202020204" pitchFamily="34" charset="0"/>
              </a:rPr>
            </a:br>
            <a:br>
              <a:rPr lang="en-GB" sz="2000">
                <a:solidFill>
                  <a:schemeClr val="tx1"/>
                </a:solidFill>
                <a:latin typeface="Arial" panose="020B0604020202020204" pitchFamily="34" charset="0"/>
                <a:cs typeface="Arial" panose="020B0604020202020204" pitchFamily="34" charset="0"/>
              </a:rPr>
            </a:br>
            <a:endParaRPr lang="en-GB" sz="2000">
              <a:solidFill>
                <a:schemeClr val="tx1"/>
              </a:solidFill>
              <a:latin typeface="Arial" panose="020B0604020202020204" pitchFamily="34" charset="0"/>
              <a:cs typeface="Arial" panose="020B0604020202020204" pitchFamily="34" charset="0"/>
            </a:endParaRPr>
          </a:p>
          <a:p>
            <a:pPr marL="0" lvl="2" algn="l"/>
            <a:endParaRPr lang="en-GB" sz="2000">
              <a:solidFill>
                <a:schemeClr val="tx1"/>
              </a:solidFill>
              <a:latin typeface="Arial" panose="020B0604020202020204" pitchFamily="34" charset="0"/>
              <a:cs typeface="Arial" panose="020B0604020202020204" pitchFamily="34" charset="0"/>
            </a:endParaRPr>
          </a:p>
        </p:txBody>
      </p:sp>
      <p:pic>
        <p:nvPicPr>
          <p:cNvPr id="2" name="Picture 2" descr="S:\Comms\Policy and programmes comms\Programmes\UKFPO\Branding\UKFPO NEW logo V3.jpg">
            <a:extLst>
              <a:ext uri="{FF2B5EF4-FFF2-40B4-BE49-F238E27FC236}">
                <a16:creationId xmlns:a16="http://schemas.microsoft.com/office/drawing/2014/main" id="{FB65D9FA-951E-CF30-B13F-FE6B006F468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95091" y="116632"/>
            <a:ext cx="2256301" cy="1032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732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1AC0B-0E02-0CF2-8A4D-E62F014258D3}"/>
            </a:ext>
          </a:extLst>
        </p:cNvPr>
        <p:cNvGrpSpPr/>
        <p:nvPr/>
      </p:nvGrpSpPr>
      <p:grpSpPr>
        <a:xfrm>
          <a:off x="0" y="0"/>
          <a:ext cx="0" cy="0"/>
          <a:chOff x="0" y="0"/>
          <a:chExt cx="0" cy="0"/>
        </a:xfrm>
      </p:grpSpPr>
      <p:pic>
        <p:nvPicPr>
          <p:cNvPr id="1026" name="Picture 2" descr="S:\Comms\Policy and programmes comms\Programmes\UKFPO\Branding\UKFPO NEW logo V3.jpg">
            <a:extLst>
              <a:ext uri="{FF2B5EF4-FFF2-40B4-BE49-F238E27FC236}">
                <a16:creationId xmlns:a16="http://schemas.microsoft.com/office/drawing/2014/main" id="{BD1D5C1F-E731-3C0B-ADF1-60BD00C81D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6360" y="116633"/>
            <a:ext cx="2375516" cy="1087002"/>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07EAF69E-8AAB-C920-F4AA-EA34314B8F4E}"/>
              </a:ext>
            </a:extLst>
          </p:cNvPr>
          <p:cNvSpPr txBox="1">
            <a:spLocks/>
          </p:cNvSpPr>
          <p:nvPr/>
        </p:nvSpPr>
        <p:spPr>
          <a:xfrm>
            <a:off x="243281" y="3513155"/>
            <a:ext cx="2369271" cy="1696408"/>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a:solidFill>
                  <a:srgbClr val="003087"/>
                </a:solidFill>
                <a:latin typeface="Arial" panose="020B0604020202020204" pitchFamily="34" charset="0"/>
                <a:cs typeface="Arial" panose="020B0604020202020204" pitchFamily="34" charset="0"/>
              </a:rPr>
              <a:t>Foundation Schools </a:t>
            </a:r>
          </a:p>
        </p:txBody>
      </p:sp>
      <p:sp>
        <p:nvSpPr>
          <p:cNvPr id="5" name="Content Placeholder 2">
            <a:extLst>
              <a:ext uri="{FF2B5EF4-FFF2-40B4-BE49-F238E27FC236}">
                <a16:creationId xmlns:a16="http://schemas.microsoft.com/office/drawing/2014/main" id="{9F86CFE9-1B5C-FD8C-1BD1-64FB250AFCCC}"/>
              </a:ext>
            </a:extLst>
          </p:cNvPr>
          <p:cNvSpPr txBox="1">
            <a:spLocks/>
          </p:cNvSpPr>
          <p:nvPr/>
        </p:nvSpPr>
        <p:spPr>
          <a:xfrm>
            <a:off x="2612552" y="3210888"/>
            <a:ext cx="6531448" cy="319619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GB" sz="2400">
                <a:solidFill>
                  <a:schemeClr val="tx1"/>
                </a:solidFill>
                <a:latin typeface="Arial" panose="020B0604020202020204" pitchFamily="34" charset="0"/>
                <a:cs typeface="Arial" panose="020B0604020202020204" pitchFamily="34" charset="0"/>
              </a:rPr>
              <a:t>Conceptual organisations</a:t>
            </a:r>
          </a:p>
          <a:p>
            <a:pPr marL="342900" indent="-342900" algn="l">
              <a:buFont typeface="Arial" panose="020B0604020202020204" pitchFamily="34" charset="0"/>
              <a:buChar char="•"/>
            </a:pPr>
            <a:r>
              <a:rPr lang="en-GB" sz="2400">
                <a:solidFill>
                  <a:schemeClr val="tx1"/>
                </a:solidFill>
                <a:latin typeface="Arial" panose="020B0604020202020204" pitchFamily="34" charset="0"/>
                <a:cs typeface="Arial" panose="020B0604020202020204" pitchFamily="34" charset="0"/>
              </a:rPr>
              <a:t>Organise and deliver training of Foundation Doctors</a:t>
            </a:r>
          </a:p>
          <a:p>
            <a:pPr marL="342900" indent="-342900" algn="l">
              <a:buFont typeface="Arial" panose="020B0604020202020204" pitchFamily="34" charset="0"/>
              <a:buChar char="•"/>
            </a:pPr>
            <a:r>
              <a:rPr lang="en-GB" sz="2400">
                <a:solidFill>
                  <a:schemeClr val="tx1"/>
                </a:solidFill>
                <a:latin typeface="Arial" panose="020B0604020202020204" pitchFamily="34" charset="0"/>
                <a:cs typeface="Arial" panose="020B0604020202020204" pitchFamily="34" charset="0"/>
              </a:rPr>
              <a:t>Coordinate with NHS Trusts / health boards and LEPs (local education providers) </a:t>
            </a:r>
          </a:p>
          <a:p>
            <a:pPr marL="342900" indent="-342900" algn="l">
              <a:buFont typeface="Arial" panose="020B0604020202020204" pitchFamily="34" charset="0"/>
              <a:buChar char="•"/>
            </a:pPr>
            <a:r>
              <a:rPr lang="en-GB" sz="2400">
                <a:solidFill>
                  <a:schemeClr val="tx1"/>
                </a:solidFill>
                <a:latin typeface="Arial" panose="020B0604020202020204" pitchFamily="34" charset="0"/>
                <a:cs typeface="Arial" panose="020B0604020202020204" pitchFamily="34" charset="0"/>
              </a:rPr>
              <a:t>Maintain links with medical school(s)</a:t>
            </a:r>
          </a:p>
          <a:p>
            <a:pPr marL="342900" indent="-342900" algn="l">
              <a:buFont typeface="Arial" panose="020B0604020202020204" pitchFamily="34" charset="0"/>
              <a:buChar char="•"/>
            </a:pPr>
            <a:r>
              <a:rPr lang="en-GB" sz="2400">
                <a:solidFill>
                  <a:schemeClr val="tx1"/>
                </a:solidFill>
                <a:latin typeface="Arial" panose="020B0604020202020204" pitchFamily="34" charset="0"/>
                <a:cs typeface="Arial" panose="020B0604020202020204" pitchFamily="34" charset="0"/>
              </a:rPr>
              <a:t>Offer support to doctors in a range of settings</a:t>
            </a:r>
          </a:p>
          <a:p>
            <a:pPr marL="0" lvl="2" algn="l"/>
            <a:br>
              <a:rPr lang="en-GB" sz="2000">
                <a:solidFill>
                  <a:schemeClr val="tx1"/>
                </a:solidFill>
                <a:latin typeface="Arial" panose="020B0604020202020204" pitchFamily="34" charset="0"/>
                <a:cs typeface="Arial" panose="020B0604020202020204" pitchFamily="34" charset="0"/>
              </a:rPr>
            </a:br>
            <a:br>
              <a:rPr lang="en-GB" sz="2000">
                <a:solidFill>
                  <a:schemeClr val="tx1"/>
                </a:solidFill>
                <a:latin typeface="Arial" panose="020B0604020202020204" pitchFamily="34" charset="0"/>
                <a:cs typeface="Arial" panose="020B0604020202020204" pitchFamily="34" charset="0"/>
              </a:rPr>
            </a:br>
            <a:br>
              <a:rPr lang="en-GB" sz="2000">
                <a:solidFill>
                  <a:schemeClr val="tx1"/>
                </a:solidFill>
                <a:latin typeface="Arial" panose="020B0604020202020204" pitchFamily="34" charset="0"/>
                <a:cs typeface="Arial" panose="020B0604020202020204" pitchFamily="34" charset="0"/>
              </a:rPr>
            </a:br>
            <a:endParaRPr lang="en-GB" sz="2000">
              <a:solidFill>
                <a:schemeClr val="tx1"/>
              </a:solidFill>
              <a:latin typeface="Arial" panose="020B0604020202020204" pitchFamily="34" charset="0"/>
              <a:cs typeface="Arial" panose="020B0604020202020204" pitchFamily="34" charset="0"/>
            </a:endParaRPr>
          </a:p>
          <a:p>
            <a:pPr marL="342900" lvl="2" indent="-342900" algn="l">
              <a:buFont typeface="Arial" panose="020B0604020202020204" pitchFamily="34" charset="0"/>
              <a:buChar char="•"/>
            </a:pPr>
            <a:endParaRPr lang="en-GB" sz="2000">
              <a:solidFill>
                <a:schemeClr val="tx1"/>
              </a:solidFill>
              <a:latin typeface="Arial" panose="020B0604020202020204" pitchFamily="34" charset="0"/>
              <a:cs typeface="Arial" panose="020B0604020202020204" pitchFamily="34" charset="0"/>
            </a:endParaRPr>
          </a:p>
        </p:txBody>
      </p:sp>
      <p:pic>
        <p:nvPicPr>
          <p:cNvPr id="2" name="Picture 1" descr="A metal hanging bridge in a foggy mountain">
            <a:extLst>
              <a:ext uri="{FF2B5EF4-FFF2-40B4-BE49-F238E27FC236}">
                <a16:creationId xmlns:a16="http://schemas.microsoft.com/office/drawing/2014/main" id="{8BA54B5D-7AB6-CC61-0E6A-9609FEFFF65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0" y="0"/>
            <a:ext cx="9143980" cy="3196196"/>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26064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A04DB-0E7A-61A3-8438-9B1952A462C0}"/>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4E9347F2-83A7-EE5E-4389-60C1697F44DF}"/>
              </a:ext>
            </a:extLst>
          </p:cNvPr>
          <p:cNvSpPr txBox="1">
            <a:spLocks/>
          </p:cNvSpPr>
          <p:nvPr/>
        </p:nvSpPr>
        <p:spPr>
          <a:xfrm>
            <a:off x="377792" y="870623"/>
            <a:ext cx="8146370" cy="1087002"/>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a:solidFill>
                  <a:srgbClr val="003087"/>
                </a:solidFill>
                <a:latin typeface="Arial" panose="020B0604020202020204" pitchFamily="34" charset="0"/>
                <a:cs typeface="Arial" panose="020B0604020202020204" pitchFamily="34" charset="0"/>
              </a:rPr>
              <a:t>Role of each organisation in relation to STEP </a:t>
            </a:r>
          </a:p>
        </p:txBody>
      </p:sp>
      <p:sp>
        <p:nvSpPr>
          <p:cNvPr id="5" name="Content Placeholder 2">
            <a:extLst>
              <a:ext uri="{FF2B5EF4-FFF2-40B4-BE49-F238E27FC236}">
                <a16:creationId xmlns:a16="http://schemas.microsoft.com/office/drawing/2014/main" id="{0238EC94-CDBE-1E64-EDBF-54D058AFD5EE}"/>
              </a:ext>
            </a:extLst>
          </p:cNvPr>
          <p:cNvSpPr txBox="1">
            <a:spLocks/>
          </p:cNvSpPr>
          <p:nvPr/>
        </p:nvSpPr>
        <p:spPr>
          <a:xfrm>
            <a:off x="412296" y="1957625"/>
            <a:ext cx="8077363" cy="435928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lvl="2" algn="l"/>
            <a:br>
              <a:rPr lang="en-GB" sz="2000">
                <a:solidFill>
                  <a:schemeClr val="tx1"/>
                </a:solidFill>
                <a:latin typeface="Arial" panose="020B0604020202020204" pitchFamily="34" charset="0"/>
                <a:cs typeface="Arial" panose="020B0604020202020204" pitchFamily="34" charset="0"/>
              </a:rPr>
            </a:br>
            <a:br>
              <a:rPr lang="en-GB" sz="2000">
                <a:solidFill>
                  <a:schemeClr val="tx1"/>
                </a:solidFill>
                <a:latin typeface="Arial" panose="020B0604020202020204" pitchFamily="34" charset="0"/>
                <a:cs typeface="Arial" panose="020B0604020202020204" pitchFamily="34" charset="0"/>
              </a:rPr>
            </a:br>
            <a:br>
              <a:rPr lang="en-GB" sz="2000">
                <a:solidFill>
                  <a:schemeClr val="tx1"/>
                </a:solidFill>
                <a:latin typeface="Arial" panose="020B0604020202020204" pitchFamily="34" charset="0"/>
                <a:cs typeface="Arial" panose="020B0604020202020204" pitchFamily="34" charset="0"/>
              </a:rPr>
            </a:br>
            <a:endParaRPr lang="en-GB" sz="2000">
              <a:solidFill>
                <a:schemeClr val="tx1"/>
              </a:solidFill>
              <a:latin typeface="Arial" panose="020B0604020202020204" pitchFamily="34" charset="0"/>
              <a:cs typeface="Arial" panose="020B0604020202020204" pitchFamily="34" charset="0"/>
            </a:endParaRPr>
          </a:p>
          <a:p>
            <a:pPr marL="0" lvl="2" algn="l"/>
            <a:endParaRPr lang="en-GB" sz="2000">
              <a:solidFill>
                <a:schemeClr val="tx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F51600F-642D-F7C4-0C91-BAA1C786F70C}"/>
              </a:ext>
            </a:extLst>
          </p:cNvPr>
          <p:cNvSpPr txBox="1"/>
          <p:nvPr/>
        </p:nvSpPr>
        <p:spPr>
          <a:xfrm>
            <a:off x="412296" y="1847720"/>
            <a:ext cx="8230259" cy="6001643"/>
          </a:xfrm>
          <a:prstGeom prst="rect">
            <a:avLst/>
          </a:prstGeom>
          <a:noFill/>
        </p:spPr>
        <p:txBody>
          <a:bodyPr wrap="square">
            <a:spAutoFit/>
          </a:bodyPr>
          <a:lstStyle/>
          <a:p>
            <a:r>
              <a:rPr lang="en-GB" sz="2000" b="1">
                <a:solidFill>
                  <a:srgbClr val="B00058"/>
                </a:solidFill>
                <a:latin typeface="Arial" panose="020B0604020202020204" pitchFamily="34" charset="0"/>
                <a:cs typeface="Arial" panose="020B0604020202020204" pitchFamily="34" charset="0"/>
              </a:rPr>
              <a:t>UKFPO</a:t>
            </a:r>
          </a:p>
          <a:p>
            <a:r>
              <a:rPr lang="en-GB" sz="2000">
                <a:latin typeface="Arial" panose="020B0604020202020204" pitchFamily="34" charset="0"/>
                <a:cs typeface="Arial" panose="020B0604020202020204" pitchFamily="34" charset="0"/>
              </a:rPr>
              <a:t>Facilitates STEP process and the online form, provides guidance to medical schools, foundation schools and applicants. </a:t>
            </a:r>
            <a:br>
              <a:rPr lang="en-GB" sz="2000">
                <a:latin typeface="Arial" panose="020B0604020202020204" pitchFamily="34" charset="0"/>
                <a:cs typeface="Arial" panose="020B0604020202020204" pitchFamily="34" charset="0"/>
              </a:rPr>
            </a:br>
            <a:endParaRPr lang="en-GB" sz="2000">
              <a:latin typeface="Arial" panose="020B0604020202020204" pitchFamily="34" charset="0"/>
              <a:cs typeface="Arial" panose="020B0604020202020204" pitchFamily="34" charset="0"/>
            </a:endParaRPr>
          </a:p>
          <a:p>
            <a:r>
              <a:rPr lang="en-GB" sz="2000" b="1">
                <a:solidFill>
                  <a:srgbClr val="B00058"/>
                </a:solidFill>
                <a:latin typeface="Arial" panose="020B0604020202020204" pitchFamily="34" charset="0"/>
                <a:cs typeface="Arial" panose="020B0604020202020204" pitchFamily="34" charset="0"/>
              </a:rPr>
              <a:t>Foundation School </a:t>
            </a:r>
          </a:p>
          <a:p>
            <a:r>
              <a:rPr lang="en-GB" sz="2000" b="1">
                <a:latin typeface="Arial" panose="020B0604020202020204" pitchFamily="34" charset="0"/>
                <a:cs typeface="Arial" panose="020B0604020202020204" pitchFamily="34" charset="0"/>
              </a:rPr>
              <a:t>Foundation School Director (FSD)</a:t>
            </a:r>
          </a:p>
          <a:p>
            <a:pPr marL="342900" indent="-342900">
              <a:buFont typeface="Arial" panose="020B0604020202020204" pitchFamily="34" charset="0"/>
              <a:buChar char="•"/>
            </a:pPr>
            <a:r>
              <a:rPr lang="en-GB" sz="2000">
                <a:latin typeface="Arial" panose="020B0604020202020204" pitchFamily="34" charset="0"/>
                <a:cs typeface="Arial" panose="020B0604020202020204" pitchFamily="34" charset="0"/>
              </a:rPr>
              <a:t>Receives &amp; reviews all STEP forms for incoming F1 doctors.</a:t>
            </a:r>
          </a:p>
          <a:p>
            <a:pPr marL="342900" indent="-342900">
              <a:buFont typeface="Arial" panose="020B0604020202020204" pitchFamily="34" charset="0"/>
              <a:buChar char="•"/>
            </a:pPr>
            <a:r>
              <a:rPr lang="en-GB" sz="2000">
                <a:latin typeface="Arial" panose="020B0604020202020204" pitchFamily="34" charset="0"/>
                <a:cs typeface="Arial" panose="020B0604020202020204" pitchFamily="34" charset="0"/>
              </a:rPr>
              <a:t>They will pass the form on to your Foundation Training Programme Director (FTPD) and Medical Education team.</a:t>
            </a:r>
          </a:p>
          <a:p>
            <a:pPr marL="342900" indent="-342900">
              <a:buFont typeface="Arial" panose="020B0604020202020204" pitchFamily="34" charset="0"/>
              <a:buChar char="•"/>
            </a:pPr>
            <a:r>
              <a:rPr lang="en-GB" sz="2000">
                <a:latin typeface="Arial" panose="020B0604020202020204" pitchFamily="34" charset="0"/>
                <a:cs typeface="Arial" panose="020B0604020202020204" pitchFamily="34" charset="0"/>
              </a:rPr>
              <a:t>There is a box you can tick on the form if happy you are  for the FSD to contact you before you start F1. If you ticked this box, they may contact you once they receive your form to discuss who, apart from the FTPD and Medical Education team, may be best placed to receive this information, bearing in mind the principle that it should only be shared with those who have a real need to be informed . </a:t>
            </a:r>
          </a:p>
          <a:p>
            <a:pPr marL="800100" lvl="1" indent="-342900">
              <a:buFont typeface="Wingdings" panose="05000000000000000000" pitchFamily="2" charset="2"/>
              <a:buChar char="Ø"/>
            </a:pPr>
            <a:endParaRPr lang="en-GB" sz="2000">
              <a:latin typeface="Arial" panose="020B0604020202020204" pitchFamily="34" charset="0"/>
              <a:cs typeface="Arial" panose="020B0604020202020204" pitchFamily="34" charset="0"/>
            </a:endParaRPr>
          </a:p>
          <a:p>
            <a:br>
              <a:rPr lang="en-GB" sz="2000">
                <a:latin typeface="Arial" panose="020B0604020202020204" pitchFamily="34" charset="0"/>
                <a:cs typeface="Arial" panose="020B0604020202020204" pitchFamily="34" charset="0"/>
              </a:rPr>
            </a:br>
            <a:endParaRPr lang="en-GB" sz="2000">
              <a:latin typeface="Arial" panose="020B0604020202020204" pitchFamily="34" charset="0"/>
              <a:cs typeface="Arial" panose="020B0604020202020204" pitchFamily="34" charset="0"/>
            </a:endParaRPr>
          </a:p>
          <a:p>
            <a:r>
              <a:rPr lang="en-GB" sz="2400">
                <a:latin typeface="Arial" panose="020B0604020202020204" pitchFamily="34" charset="0"/>
                <a:cs typeface="Arial" panose="020B0604020202020204" pitchFamily="34" charset="0"/>
              </a:rPr>
              <a:t> </a:t>
            </a:r>
          </a:p>
        </p:txBody>
      </p:sp>
      <p:pic>
        <p:nvPicPr>
          <p:cNvPr id="2" name="Picture 2" descr="S:\Comms\Policy and programmes comms\Programmes\UKFPO\Branding\UKFPO NEW logo V3.jpg">
            <a:extLst>
              <a:ext uri="{FF2B5EF4-FFF2-40B4-BE49-F238E27FC236}">
                <a16:creationId xmlns:a16="http://schemas.microsoft.com/office/drawing/2014/main" id="{AD133F5D-69B4-E6F8-B3FE-673F20D81CC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95091" y="116633"/>
            <a:ext cx="2457469" cy="1124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056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3296A-3693-B65E-15DD-E8ABDF6F9F01}"/>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52628A2D-A627-A3B0-74E5-7681BA39956E}"/>
              </a:ext>
            </a:extLst>
          </p:cNvPr>
          <p:cNvSpPr txBox="1">
            <a:spLocks/>
          </p:cNvSpPr>
          <p:nvPr/>
        </p:nvSpPr>
        <p:spPr>
          <a:xfrm>
            <a:off x="377792" y="870623"/>
            <a:ext cx="8146370" cy="1087002"/>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a:solidFill>
                  <a:srgbClr val="003087"/>
                </a:solidFill>
                <a:latin typeface="Arial" panose="020B0604020202020204" pitchFamily="34" charset="0"/>
                <a:cs typeface="Arial" panose="020B0604020202020204" pitchFamily="34" charset="0"/>
              </a:rPr>
              <a:t>Role of each organisation in relation to STEP continued…..</a:t>
            </a:r>
          </a:p>
        </p:txBody>
      </p:sp>
      <p:sp>
        <p:nvSpPr>
          <p:cNvPr id="5" name="Content Placeholder 2">
            <a:extLst>
              <a:ext uri="{FF2B5EF4-FFF2-40B4-BE49-F238E27FC236}">
                <a16:creationId xmlns:a16="http://schemas.microsoft.com/office/drawing/2014/main" id="{0B7DD1BC-B96C-D468-E46D-9111C4A448E0}"/>
              </a:ext>
            </a:extLst>
          </p:cNvPr>
          <p:cNvSpPr txBox="1">
            <a:spLocks/>
          </p:cNvSpPr>
          <p:nvPr/>
        </p:nvSpPr>
        <p:spPr>
          <a:xfrm>
            <a:off x="412296" y="1957625"/>
            <a:ext cx="8077363" cy="435928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lvl="2" algn="l"/>
            <a:br>
              <a:rPr lang="en-GB" sz="2000">
                <a:solidFill>
                  <a:schemeClr val="tx1"/>
                </a:solidFill>
                <a:latin typeface="Arial" panose="020B0604020202020204" pitchFamily="34" charset="0"/>
                <a:cs typeface="Arial" panose="020B0604020202020204" pitchFamily="34" charset="0"/>
              </a:rPr>
            </a:br>
            <a:br>
              <a:rPr lang="en-GB" sz="2000">
                <a:solidFill>
                  <a:schemeClr val="tx1"/>
                </a:solidFill>
                <a:latin typeface="Arial" panose="020B0604020202020204" pitchFamily="34" charset="0"/>
                <a:cs typeface="Arial" panose="020B0604020202020204" pitchFamily="34" charset="0"/>
              </a:rPr>
            </a:br>
            <a:br>
              <a:rPr lang="en-GB" sz="2000">
                <a:solidFill>
                  <a:schemeClr val="tx1"/>
                </a:solidFill>
                <a:latin typeface="Arial" panose="020B0604020202020204" pitchFamily="34" charset="0"/>
                <a:cs typeface="Arial" panose="020B0604020202020204" pitchFamily="34" charset="0"/>
              </a:rPr>
            </a:br>
            <a:endParaRPr lang="en-GB" sz="2000">
              <a:solidFill>
                <a:schemeClr val="tx1"/>
              </a:solidFill>
              <a:latin typeface="Arial" panose="020B0604020202020204" pitchFamily="34" charset="0"/>
              <a:cs typeface="Arial" panose="020B0604020202020204" pitchFamily="34" charset="0"/>
            </a:endParaRPr>
          </a:p>
          <a:p>
            <a:pPr marL="0" lvl="2" algn="l"/>
            <a:endParaRPr lang="en-GB" sz="2000">
              <a:solidFill>
                <a:schemeClr val="tx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851FF12-D490-BC5E-EDAB-FE1495655752}"/>
              </a:ext>
            </a:extLst>
          </p:cNvPr>
          <p:cNvSpPr txBox="1"/>
          <p:nvPr/>
        </p:nvSpPr>
        <p:spPr>
          <a:xfrm>
            <a:off x="412296" y="1957625"/>
            <a:ext cx="8485898" cy="4431983"/>
          </a:xfrm>
          <a:prstGeom prst="rect">
            <a:avLst/>
          </a:prstGeom>
          <a:noFill/>
        </p:spPr>
        <p:txBody>
          <a:bodyPr wrap="square">
            <a:spAutoFit/>
          </a:bodyPr>
          <a:lstStyle/>
          <a:p>
            <a:r>
              <a:rPr lang="en-GB" sz="2000" b="1">
                <a:solidFill>
                  <a:srgbClr val="B00058"/>
                </a:solidFill>
                <a:latin typeface="Arial" panose="020B0604020202020204" pitchFamily="34" charset="0"/>
                <a:cs typeface="Arial" panose="020B0604020202020204" pitchFamily="34" charset="0"/>
              </a:rPr>
              <a:t>Employer (NHS Trust / Health board / LEP)</a:t>
            </a:r>
            <a:endParaRPr lang="en-GB" sz="2000">
              <a:latin typeface="Arial" panose="020B0604020202020204" pitchFamily="34" charset="0"/>
              <a:cs typeface="Arial" panose="020B0604020202020204" pitchFamily="34" charset="0"/>
            </a:endParaRPr>
          </a:p>
          <a:p>
            <a:r>
              <a:rPr lang="en-GB" sz="2000" b="1">
                <a:latin typeface="Arial" panose="020B0604020202020204" pitchFamily="34" charset="0"/>
                <a:cs typeface="Arial" panose="020B0604020202020204" pitchFamily="34" charset="0"/>
              </a:rPr>
              <a:t>Foundation Training Programme Director (FTPD) &amp; </a:t>
            </a:r>
            <a:br>
              <a:rPr lang="en-GB" sz="2000" b="1">
                <a:latin typeface="Arial" panose="020B0604020202020204" pitchFamily="34" charset="0"/>
                <a:cs typeface="Arial" panose="020B0604020202020204" pitchFamily="34" charset="0"/>
              </a:rPr>
            </a:br>
            <a:r>
              <a:rPr lang="en-GB" sz="2000" b="1">
                <a:latin typeface="Arial" panose="020B0604020202020204" pitchFamily="34" charset="0"/>
                <a:cs typeface="Arial" panose="020B0604020202020204" pitchFamily="34" charset="0"/>
              </a:rPr>
              <a:t>Medical Education Team</a:t>
            </a:r>
          </a:p>
          <a:p>
            <a:r>
              <a:rPr lang="en-GB">
                <a:latin typeface="Arial" panose="020B0604020202020204" pitchFamily="34" charset="0"/>
                <a:cs typeface="Arial" panose="020B0604020202020204" pitchFamily="34" charset="0"/>
              </a:rPr>
              <a:t>They look after foundation training in your allocated trust/health board/LEP. </a:t>
            </a:r>
          </a:p>
          <a:p>
            <a:pPr algn="l"/>
            <a:r>
              <a:rPr lang="en-GB">
                <a:latin typeface="Arial" panose="020B0604020202020204" pitchFamily="34" charset="0"/>
                <a:cs typeface="Arial" panose="020B0604020202020204" pitchFamily="34" charset="0"/>
              </a:rPr>
              <a:t>They may feel that your Educational Supervisor, who is responsible for educational development and progress, needs to see the contents of your form and will discuss this with you. The contents of your form will only be shared with your Educational Supervisor or anyone else, with your consent.</a:t>
            </a:r>
          </a:p>
          <a:p>
            <a:endParaRPr lang="en-GB">
              <a:latin typeface="Arial" panose="020B0604020202020204" pitchFamily="34" charset="0"/>
              <a:cs typeface="Arial" panose="020B0604020202020204" pitchFamily="34" charset="0"/>
            </a:endParaRPr>
          </a:p>
          <a:p>
            <a:r>
              <a:rPr lang="en-GB" b="1">
                <a:latin typeface="Arial" panose="020B0604020202020204" pitchFamily="34" charset="0"/>
                <a:cs typeface="Arial" panose="020B0604020202020204" pitchFamily="34" charset="0"/>
              </a:rPr>
              <a:t>Medical Staffing &amp; Occupational Health</a:t>
            </a:r>
          </a:p>
          <a:p>
            <a:r>
              <a:rPr lang="en-GB">
                <a:latin typeface="Arial" panose="020B0604020202020204" pitchFamily="34" charset="0"/>
                <a:cs typeface="Arial" panose="020B0604020202020204" pitchFamily="34" charset="0"/>
              </a:rPr>
              <a:t>In some cases, information may need to be shared with these departments at your allocated employer as they have legal duties that the information will help them to fulfil. E.g. they have a legal duty to consider making reasonable adjustments for employees. This will only be done with your consent.</a:t>
            </a:r>
          </a:p>
          <a:p>
            <a:r>
              <a:rPr lang="en-GB" sz="2400">
                <a:latin typeface="Arial" panose="020B0604020202020204" pitchFamily="34" charset="0"/>
                <a:cs typeface="Arial" panose="020B0604020202020204" pitchFamily="34" charset="0"/>
              </a:rPr>
              <a:t> </a:t>
            </a:r>
          </a:p>
        </p:txBody>
      </p:sp>
      <p:pic>
        <p:nvPicPr>
          <p:cNvPr id="2" name="Picture 2" descr="S:\Comms\Policy and programmes comms\Programmes\UKFPO\Branding\UKFPO NEW logo V3.jpg">
            <a:extLst>
              <a:ext uri="{FF2B5EF4-FFF2-40B4-BE49-F238E27FC236}">
                <a16:creationId xmlns:a16="http://schemas.microsoft.com/office/drawing/2014/main" id="{C696CF50-03C2-0356-9DC1-06908DE2CD4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95091" y="116632"/>
            <a:ext cx="1929071" cy="882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1967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4e8ed25f-e524-462f-a0f4-a9a24ef012cf" xsi:nil="true"/>
    <lcf76f155ced4ddcb4097134ff3c332f xmlns="b7d8ff00-7dbb-4b56-a186-8fcee31c9231">
      <Terms xmlns="http://schemas.microsoft.com/office/infopath/2007/PartnerControls"/>
    </lcf76f155ced4ddcb4097134ff3c332f>
    <_ip_UnifiedCompliancePolicyProperties xmlns="4e8ed25f-e524-462f-a0f4-a9a24ef012cf" xsi:nil="true"/>
    <TaxCatchAll xmlns="4e8ed25f-e524-462f-a0f4-a9a24ef012cf" xsi:nil="true"/>
    <SharedWithUsers xmlns="4e8ed25f-e524-462f-a0f4-a9a24ef012cf">
      <UserInfo>
        <DisplayName>Amelia Isaac</DisplayName>
        <AccountId>61</AccountId>
        <AccountType/>
      </UserInfo>
    </SharedWithUsers>
    <_Flow_SignoffStatus xmlns="b7d8ff00-7dbb-4b56-a186-8fcee31c923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77279C1332CFA41851B75DA20EEFD61" ma:contentTypeVersion="20" ma:contentTypeDescription="Create a new document." ma:contentTypeScope="" ma:versionID="bca7151c6635085507abead99be882bc">
  <xsd:schema xmlns:xsd="http://www.w3.org/2001/XMLSchema" xmlns:xs="http://www.w3.org/2001/XMLSchema" xmlns:p="http://schemas.microsoft.com/office/2006/metadata/properties" xmlns:ns2="b7d8ff00-7dbb-4b56-a186-8fcee31c9231" xmlns:ns3="4e8ed25f-e524-462f-a0f4-a9a24ef012cf" targetNamespace="http://schemas.microsoft.com/office/2006/metadata/properties" ma:root="true" ma:fieldsID="5cd5d60cc137e8939c4a1f7afb2d80fb" ns2:_="" ns3:_="">
    <xsd:import namespace="b7d8ff00-7dbb-4b56-a186-8fcee31c9231"/>
    <xsd:import namespace="4e8ed25f-e524-462f-a0f4-a9a24ef012cf"/>
    <xsd:element name="properties">
      <xsd:complexType>
        <xsd:sequence>
          <xsd:element name="documentManagement">
            <xsd:complexType>
              <xsd:all>
                <xsd:element ref="ns2:_Flow_SignoffStatus" minOccurs="0"/>
                <xsd:element ref="ns3:SharedWithUsers" minOccurs="0"/>
                <xsd:element ref="ns3:SharedWithDetails" minOccurs="0"/>
                <xsd:element ref="ns2:MediaServiceMetadata" minOccurs="0"/>
                <xsd:element ref="ns2:MediaServiceFastMetadata" minOccurs="0"/>
                <xsd:element ref="ns2:MediaServiceObjectDetectorVersions" minOccurs="0"/>
                <xsd:element ref="ns3:_ip_UnifiedCompliancePolicyProperties" minOccurs="0"/>
                <xsd:element ref="ns3:_ip_UnifiedCompliancePolicyUIAction"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d8ff00-7dbb-4b56-a186-8fcee31c9231" elementFormDefault="qualified">
    <xsd:import namespace="http://schemas.microsoft.com/office/2006/documentManagement/types"/>
    <xsd:import namespace="http://schemas.microsoft.com/office/infopath/2007/PartnerControls"/>
    <xsd:element name="_Flow_SignoffStatus" ma:index="4" nillable="true" ma:displayName="Sign-off status" ma:internalName="Sign_x002d_off_x0020_status" ma:readOnly="false">
      <xsd:simpleType>
        <xsd:restriction base="dms:Text"/>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descriptio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descrip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e8ed25f-e524-462f-a0f4-a9a24ef012cf" elementFormDefault="qualified">
    <xsd:import namespace="http://schemas.microsoft.com/office/2006/documentManagement/types"/>
    <xsd:import namespace="http://schemas.microsoft.com/office/infopath/2007/PartnerControls"/>
    <xsd:element name="SharedWithUsers" ma:index="9"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_ip_UnifiedCompliancePolicyProperties" ma:index="14" nillable="true" ma:displayName="Unified Compliance Policy Properties" ma:internalName="_ip_UnifiedCompliancePolicyProperties" ma:readOnly="false">
      <xsd:simpleType>
        <xsd:restriction base="dms:Note"/>
      </xsd:simpleType>
    </xsd:element>
    <xsd:element name="_ip_UnifiedCompliancePolicyUIAction" ma:index="15" nillable="true" ma:displayName="Unified Compliance Policy UI Action" ma:hidden="true" ma:internalName="_ip_UnifiedCompliancePolicyUIAction" ma:readOnly="false">
      <xsd:simpleType>
        <xsd:restriction base="dms:Text"/>
      </xsd:simpleType>
    </xsd:element>
    <xsd:element name="TaxCatchAll" ma:index="22" nillable="true" ma:displayName="Taxonomy Catch All Column" ma:hidden="true" ma:list="{d3f708d2-48ee-4a18-b7aa-4ad2e6a83d8f}" ma:internalName="TaxCatchAll" ma:showField="CatchAllData" ma:web="4e8ed25f-e524-462f-a0f4-a9a24ef012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8F215E-E49C-4765-8132-32A1523A7F3F}">
  <ds:schemaRefs>
    <ds:schemaRef ds:uri="http://schemas.microsoft.com/office/infopath/2007/PartnerControls"/>
    <ds:schemaRef ds:uri="http://www.w3.org/XML/1998/namespace"/>
    <ds:schemaRef ds:uri="http://purl.org/dc/dcmitype/"/>
    <ds:schemaRef ds:uri="http://purl.org/dc/terms/"/>
    <ds:schemaRef ds:uri="http://schemas.microsoft.com/office/2006/documentManagement/types"/>
    <ds:schemaRef ds:uri="b7d8ff00-7dbb-4b56-a186-8fcee31c9231"/>
    <ds:schemaRef ds:uri="http://purl.org/dc/elements/1.1/"/>
    <ds:schemaRef ds:uri="http://schemas.microsoft.com/office/2006/metadata/properties"/>
    <ds:schemaRef ds:uri="http://schemas.openxmlformats.org/package/2006/metadata/core-properties"/>
    <ds:schemaRef ds:uri="4e8ed25f-e524-462f-a0f4-a9a24ef012cf"/>
  </ds:schemaRefs>
</ds:datastoreItem>
</file>

<file path=customXml/itemProps2.xml><?xml version="1.0" encoding="utf-8"?>
<ds:datastoreItem xmlns:ds="http://schemas.openxmlformats.org/officeDocument/2006/customXml" ds:itemID="{AEC7E6DB-1E99-4CE8-BACF-B34B44C4D3CF}">
  <ds:schemaRefs>
    <ds:schemaRef ds:uri="http://schemas.microsoft.com/sharepoint/v3/contenttype/forms"/>
  </ds:schemaRefs>
</ds:datastoreItem>
</file>

<file path=customXml/itemProps3.xml><?xml version="1.0" encoding="utf-8"?>
<ds:datastoreItem xmlns:ds="http://schemas.openxmlformats.org/officeDocument/2006/customXml" ds:itemID="{653F463B-9CFC-43CA-926F-A3DD14E6A9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d8ff00-7dbb-4b56-a186-8fcee31c9231"/>
    <ds:schemaRef ds:uri="4e8ed25f-e524-462f-a0f4-a9a24ef012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Office 2013 - 2022 Theme</Template>
  <TotalTime>64</TotalTime>
  <Words>1487</Words>
  <Application>Microsoft Office PowerPoint</Application>
  <PresentationFormat>On-screen Show (4:3)</PresentationFormat>
  <Paragraphs>163</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Wingdings</vt:lpstr>
      <vt:lpstr>Office Theme</vt:lpstr>
      <vt:lpstr>  Supporting Trainees Entering Practice (STEP) webinar  27 February 2024  Dr Clare Van Hamel, FSD, Severn Foundation School Dr Alice Carter, FSD, London Foundation School  Dr Tom Yapp, Senior Advisor UKFPO &amp; FSD, Wales Foundation School Elaine Colaco, Head of UKFPO  Content also relevant for 2025 and timeline updated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Heath Education England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meeting with Medical Schools and Foundation Schools</dc:title>
  <dc:creator>Elaine Colaco</dc:creator>
  <cp:lastModifiedBy>JOHN, Tamika (FOUNDATION PROGRAMME)</cp:lastModifiedBy>
  <cp:revision>9</cp:revision>
  <dcterms:created xsi:type="dcterms:W3CDTF">2024-02-16T16:08:18Z</dcterms:created>
  <dcterms:modified xsi:type="dcterms:W3CDTF">2025-02-11T09:23:16Z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0x010100877279C1332CFA41851B75DA20EEFD61</vt:lpwstr>
  </property>
  <property fmtid="{D5CDD505-2E9C-101B-9397-08002B2CF9AE}" pid="3" name="MediaServiceImageTags">
    <vt:lpwstr/>
  </property>
</Properties>
</file>