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 id="2147483684" r:id="rId6"/>
  </p:sldMasterIdLst>
  <p:notesMasterIdLst>
    <p:notesMasterId r:id="rId18"/>
  </p:notesMasterIdLst>
  <p:sldIdLst>
    <p:sldId id="259" r:id="rId7"/>
    <p:sldId id="546" r:id="rId8"/>
    <p:sldId id="551" r:id="rId9"/>
    <p:sldId id="552" r:id="rId10"/>
    <p:sldId id="553" r:id="rId11"/>
    <p:sldId id="554" r:id="rId12"/>
    <p:sldId id="535" r:id="rId13"/>
    <p:sldId id="542" r:id="rId14"/>
    <p:sldId id="544" r:id="rId15"/>
    <p:sldId id="543" r:id="rId16"/>
    <p:sldId id="545" r:id="rId17"/>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9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52B1E"/>
    <a:srgbClr val="666666"/>
    <a:srgbClr val="000000"/>
    <a:srgbClr val="B5121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581AC41-7970-6E1C-63F2-26809FEB001E}" v="1" dt="2024-11-05T15:06:18.45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171" autoAdjust="0"/>
    <p:restoredTop sz="88807" autoAdjust="0"/>
  </p:normalViewPr>
  <p:slideViewPr>
    <p:cSldViewPr>
      <p:cViewPr varScale="1">
        <p:scale>
          <a:sx n="99" d="100"/>
          <a:sy n="99" d="100"/>
        </p:scale>
        <p:origin x="1422" y="84"/>
      </p:cViewPr>
      <p:guideLst>
        <p:guide orient="horz" pos="2160"/>
        <p:guide pos="393"/>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9.xml"/><Relationship Id="rId23" Type="http://schemas.microsoft.com/office/2016/11/relationships/changesInfo" Target="changesInfos/changesInfo1.xml"/><Relationship Id="rId10" Type="http://schemas.openxmlformats.org/officeDocument/2006/relationships/slide" Target="slides/slide4.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HN, Tamika (FOUNDATION PROGRAMME)" userId="S::tamika.john1@nhs.net::57ad5db9-f815-4cd3-bba6-582606229c6d" providerId="AD" clId="Web-{7195BE77-5764-ED64-CD35-22DBA1BE82F6}"/>
    <pc:docChg chg="modSld">
      <pc:chgData name="JOHN, Tamika (FOUNDATION PROGRAMME)" userId="S::tamika.john1@nhs.net::57ad5db9-f815-4cd3-bba6-582606229c6d" providerId="AD" clId="Web-{7195BE77-5764-ED64-CD35-22DBA1BE82F6}" dt="2024-10-15T14:43:34.975" v="4"/>
      <pc:docMkLst>
        <pc:docMk/>
      </pc:docMkLst>
      <pc:sldChg chg="addSp modSp">
        <pc:chgData name="JOHN, Tamika (FOUNDATION PROGRAMME)" userId="S::tamika.john1@nhs.net::57ad5db9-f815-4cd3-bba6-582606229c6d" providerId="AD" clId="Web-{7195BE77-5764-ED64-CD35-22DBA1BE82F6}" dt="2024-10-15T14:30:44.326" v="2" actId="1076"/>
        <pc:sldMkLst>
          <pc:docMk/>
          <pc:sldMk cId="0" sldId="259"/>
        </pc:sldMkLst>
        <pc:picChg chg="add mod">
          <ac:chgData name="JOHN, Tamika (FOUNDATION PROGRAMME)" userId="S::tamika.john1@nhs.net::57ad5db9-f815-4cd3-bba6-582606229c6d" providerId="AD" clId="Web-{7195BE77-5764-ED64-CD35-22DBA1BE82F6}" dt="2024-10-15T14:30:44.326" v="2" actId="1076"/>
          <ac:picMkLst>
            <pc:docMk/>
            <pc:sldMk cId="0" sldId="259"/>
            <ac:picMk id="6" creationId="{A5199464-B038-D1A1-CAB5-F6C014C67705}"/>
          </ac:picMkLst>
        </pc:picChg>
      </pc:sldChg>
      <pc:sldChg chg="addSp delSp">
        <pc:chgData name="JOHN, Tamika (FOUNDATION PROGRAMME)" userId="S::tamika.john1@nhs.net::57ad5db9-f815-4cd3-bba6-582606229c6d" providerId="AD" clId="Web-{7195BE77-5764-ED64-CD35-22DBA1BE82F6}" dt="2024-10-15T14:43:34.975" v="4"/>
        <pc:sldMkLst>
          <pc:docMk/>
          <pc:sldMk cId="1720399815" sldId="546"/>
        </pc:sldMkLst>
        <pc:picChg chg="add del">
          <ac:chgData name="JOHN, Tamika (FOUNDATION PROGRAMME)" userId="S::tamika.john1@nhs.net::57ad5db9-f815-4cd3-bba6-582606229c6d" providerId="AD" clId="Web-{7195BE77-5764-ED64-CD35-22DBA1BE82F6}" dt="2024-10-15T14:43:34.975" v="4"/>
          <ac:picMkLst>
            <pc:docMk/>
            <pc:sldMk cId="1720399815" sldId="546"/>
            <ac:picMk id="3" creationId="{763054E6-9D8A-320C-728C-D683E0C25485}"/>
          </ac:picMkLst>
        </pc:picChg>
      </pc:sldChg>
    </pc:docChg>
  </pc:docChgLst>
  <pc:docChgLst>
    <pc:chgData name="JOHN, Tamika (FOUNDATION PROGRAMME)" userId="S::tamika.john1@nhs.net::57ad5db9-f815-4cd3-bba6-582606229c6d" providerId="AD" clId="Web-{7581AC41-7970-6E1C-63F2-26809FEB001E}"/>
    <pc:docChg chg="modSld">
      <pc:chgData name="JOHN, Tamika (FOUNDATION PROGRAMME)" userId="S::tamika.john1@nhs.net::57ad5db9-f815-4cd3-bba6-582606229c6d" providerId="AD" clId="Web-{7581AC41-7970-6E1C-63F2-26809FEB001E}" dt="2024-11-05T15:06:18.453" v="0"/>
      <pc:docMkLst>
        <pc:docMk/>
      </pc:docMkLst>
      <pc:sldChg chg="delSp">
        <pc:chgData name="JOHN, Tamika (FOUNDATION PROGRAMME)" userId="S::tamika.john1@nhs.net::57ad5db9-f815-4cd3-bba6-582606229c6d" providerId="AD" clId="Web-{7581AC41-7970-6E1C-63F2-26809FEB001E}" dt="2024-11-05T15:06:18.453" v="0"/>
        <pc:sldMkLst>
          <pc:docMk/>
          <pc:sldMk cId="0" sldId="259"/>
        </pc:sldMkLst>
        <pc:picChg chg="del">
          <ac:chgData name="JOHN, Tamika (FOUNDATION PROGRAMME)" userId="S::tamika.john1@nhs.net::57ad5db9-f815-4cd3-bba6-582606229c6d" providerId="AD" clId="Web-{7581AC41-7970-6E1C-63F2-26809FEB001E}" dt="2024-11-05T15:06:18.453" v="0"/>
          <ac:picMkLst>
            <pc:docMk/>
            <pc:sldMk cId="0" sldId="259"/>
            <ac:picMk id="6" creationId="{A5199464-B038-D1A1-CAB5-F6C014C67705}"/>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4" y="0"/>
            <a:ext cx="2945659" cy="496332"/>
          </a:xfrm>
          <a:prstGeom prst="rect">
            <a:avLst/>
          </a:prstGeom>
        </p:spPr>
        <p:txBody>
          <a:bodyPr vert="horz" lIns="91440" tIns="45720" rIns="91440" bIns="45720" rtlCol="0"/>
          <a:lstStyle>
            <a:lvl1pPr algn="r">
              <a:defRPr sz="1200"/>
            </a:lvl1pPr>
          </a:lstStyle>
          <a:p>
            <a:fld id="{B02CDB6F-9360-4AC5-A1A4-B746F8B27D7E}" type="datetimeFigureOut">
              <a:rPr lang="en-GB" smtClean="0"/>
              <a:pPr/>
              <a:t>05/11/2024</a:t>
            </a:fld>
            <a:endParaRPr lang="en-GB"/>
          </a:p>
        </p:txBody>
      </p:sp>
      <p:sp>
        <p:nvSpPr>
          <p:cNvPr id="4" name="Slide Image Placeholder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154"/>
            <a:ext cx="5438140" cy="446698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1" y="9428584"/>
            <a:ext cx="2945659"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4" y="9428584"/>
            <a:ext cx="2945659" cy="496332"/>
          </a:xfrm>
          <a:prstGeom prst="rect">
            <a:avLst/>
          </a:prstGeom>
        </p:spPr>
        <p:txBody>
          <a:bodyPr vert="horz" lIns="91440" tIns="45720" rIns="91440" bIns="45720" rtlCol="0" anchor="b"/>
          <a:lstStyle>
            <a:lvl1pPr algn="r">
              <a:defRPr sz="1200"/>
            </a:lvl1pPr>
          </a:lstStyle>
          <a:p>
            <a:fld id="{0EC8AF62-0413-459D-A055-9BD345497D1F}" type="slidenum">
              <a:rPr lang="en-GB" smtClean="0"/>
              <a:pPr/>
              <a:t>‹#›</a:t>
            </a:fld>
            <a:endParaRPr lang="en-GB"/>
          </a:p>
        </p:txBody>
      </p:sp>
    </p:spTree>
    <p:extLst>
      <p:ext uri="{BB962C8B-B14F-4D97-AF65-F5344CB8AC3E}">
        <p14:creationId xmlns:p14="http://schemas.microsoft.com/office/powerpoint/2010/main" val="37731651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488" y="744538"/>
            <a:ext cx="6616700" cy="3722687"/>
          </a:xfrm>
        </p:spPr>
      </p:sp>
      <p:sp>
        <p:nvSpPr>
          <p:cNvPr id="3" name="Notes Placeholder 2"/>
          <p:cNvSpPr>
            <a:spLocks noGrp="1"/>
          </p:cNvSpPr>
          <p:nvPr>
            <p:ph type="body" idx="1"/>
          </p:nvPr>
        </p:nvSpPr>
        <p:spPr/>
        <p:txBody>
          <a:bodyPr>
            <a:normAutofit/>
          </a:bodyPr>
          <a:lstStyle/>
          <a:p>
            <a:pPr eaLnBrk="1" hangingPunct="1"/>
            <a:endParaRPr lang="en-US" sz="1200" kern="1200" dirty="0">
              <a:solidFill>
                <a:srgbClr val="731F43"/>
              </a:solidFill>
              <a:latin typeface="Lucida Grande" pitchFamily="80" charset="0"/>
              <a:ea typeface="ＭＳ Ｐゴシック" charset="-128"/>
              <a:cs typeface="+mn-cs"/>
            </a:endParaRPr>
          </a:p>
        </p:txBody>
      </p:sp>
      <p:sp>
        <p:nvSpPr>
          <p:cNvPr id="4" name="Slide Number Placeholder 3"/>
          <p:cNvSpPr>
            <a:spLocks noGrp="1"/>
          </p:cNvSpPr>
          <p:nvPr>
            <p:ph type="sldNum" sz="quarter" idx="10"/>
          </p:nvPr>
        </p:nvSpPr>
        <p:spPr/>
        <p:txBody>
          <a:bodyPr/>
          <a:lstStyle/>
          <a:p>
            <a:fld id="{0EC8AF62-0413-459D-A055-9BD345497D1F}" type="slidenum">
              <a:rPr lang="en-GB" smtClean="0"/>
              <a:pPr/>
              <a:t>1</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1: presentation title">
    <p:spTree>
      <p:nvGrpSpPr>
        <p:cNvPr id="1" name=""/>
        <p:cNvGrpSpPr/>
        <p:nvPr/>
      </p:nvGrpSpPr>
      <p:grpSpPr>
        <a:xfrm>
          <a:off x="0" y="0"/>
          <a:ext cx="0" cy="0"/>
          <a:chOff x="0" y="0"/>
          <a:chExt cx="0" cy="0"/>
        </a:xfrm>
      </p:grpSpPr>
      <p:sp>
        <p:nvSpPr>
          <p:cNvPr id="2" name="Title 1"/>
          <p:cNvSpPr>
            <a:spLocks noGrp="1"/>
          </p:cNvSpPr>
          <p:nvPr>
            <p:ph type="ctrTitle"/>
          </p:nvPr>
        </p:nvSpPr>
        <p:spPr>
          <a:xfrm>
            <a:off x="623392" y="1556793"/>
            <a:ext cx="10945216" cy="1010543"/>
          </a:xfrm>
          <a:prstGeom prst="rect">
            <a:avLst/>
          </a:prstGeom>
        </p:spPr>
        <p:txBody>
          <a:bodyPr/>
          <a:lstStyle>
            <a:lvl1pPr algn="l">
              <a:lnSpc>
                <a:spcPts val="3500"/>
              </a:lnSpc>
              <a:defRPr sz="3600">
                <a:solidFill>
                  <a:srgbClr val="B5121B"/>
                </a:solidFill>
              </a:defRPr>
            </a:lvl1pPr>
          </a:lstStyle>
          <a:p>
            <a:r>
              <a:rPr lang="en-US" dirty="0"/>
              <a:t>Click to edit Master title style</a:t>
            </a:r>
            <a:endParaRPr lang="en-GB" dirty="0"/>
          </a:p>
        </p:txBody>
      </p:sp>
      <p:sp>
        <p:nvSpPr>
          <p:cNvPr id="3" name="Subtitle 2"/>
          <p:cNvSpPr>
            <a:spLocks noGrp="1"/>
          </p:cNvSpPr>
          <p:nvPr>
            <p:ph type="subTitle" idx="1"/>
          </p:nvPr>
        </p:nvSpPr>
        <p:spPr>
          <a:xfrm>
            <a:off x="623392" y="2852936"/>
            <a:ext cx="10945216" cy="720080"/>
          </a:xfrm>
          <a:prstGeom prst="rect">
            <a:avLst/>
          </a:prstGeom>
        </p:spPr>
        <p:txBody>
          <a:bodyPr/>
          <a:lstStyle>
            <a:lvl1pPr marL="0" indent="0" algn="l">
              <a:spcBef>
                <a:spcPts val="0"/>
              </a:spcBef>
              <a:buNone/>
              <a:defRPr sz="1600">
                <a:solidFill>
                  <a:srgbClr val="66666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lide 8: blank slide">
    <p:spTree>
      <p:nvGrpSpPr>
        <p:cNvPr id="1" name=""/>
        <p:cNvGrpSpPr/>
        <p:nvPr/>
      </p:nvGrpSpPr>
      <p:grpSpPr>
        <a:xfrm>
          <a:off x="0" y="0"/>
          <a:ext cx="0" cy="0"/>
          <a:chOff x="0" y="0"/>
          <a:chExt cx="0" cy="0"/>
        </a:xfrm>
      </p:grpSpPr>
      <p:sp>
        <p:nvSpPr>
          <p:cNvPr id="3" name="Title 1"/>
          <p:cNvSpPr>
            <a:spLocks noGrp="1"/>
          </p:cNvSpPr>
          <p:nvPr>
            <p:ph type="ctrTitle"/>
          </p:nvPr>
        </p:nvSpPr>
        <p:spPr>
          <a:xfrm>
            <a:off x="527381" y="548680"/>
            <a:ext cx="9025003" cy="1152128"/>
          </a:xfrm>
          <a:prstGeom prst="rect">
            <a:avLst/>
          </a:prstGeom>
        </p:spPr>
        <p:txBody>
          <a:bodyPr/>
          <a:lstStyle>
            <a:lvl1pPr algn="l">
              <a:lnSpc>
                <a:spcPts val="3500"/>
              </a:lnSpc>
              <a:defRPr sz="3600">
                <a:solidFill>
                  <a:srgbClr val="B5121B"/>
                </a:solidFill>
              </a:defRPr>
            </a:lvl1pPr>
          </a:lstStyle>
          <a:p>
            <a:r>
              <a:rPr lang="en-US" dirty="0"/>
              <a:t>Click to edit Master title style</a:t>
            </a:r>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13108BB4-917B-E34C-8264-87D7D4EF2ADA}" type="datetimeFigureOut">
              <a:rPr lang="en-US" smtClean="0"/>
              <a:t>11/5/2024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42B5EB-A473-624E-96AE-FE71A49A7FEA}" type="slidenum">
              <a:rPr lang="en-US" smtClean="0"/>
              <a:t>‹#›</a:t>
            </a:fld>
            <a:endParaRPr lang="en-US"/>
          </a:p>
        </p:txBody>
      </p:sp>
    </p:spTree>
    <p:extLst>
      <p:ext uri="{BB962C8B-B14F-4D97-AF65-F5344CB8AC3E}">
        <p14:creationId xmlns:p14="http://schemas.microsoft.com/office/powerpoint/2010/main" val="812475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13108BB4-917B-E34C-8264-87D7D4EF2ADA}" type="datetimeFigureOut">
              <a:rPr lang="en-US" smtClean="0"/>
              <a:t>11/5/2024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42B5EB-A473-624E-96AE-FE71A49A7FEA}" type="slidenum">
              <a:rPr lang="en-US" smtClean="0"/>
              <a:t>‹#›</a:t>
            </a:fld>
            <a:endParaRPr lang="en-US"/>
          </a:p>
        </p:txBody>
      </p:sp>
    </p:spTree>
    <p:extLst>
      <p:ext uri="{BB962C8B-B14F-4D97-AF65-F5344CB8AC3E}">
        <p14:creationId xmlns:p14="http://schemas.microsoft.com/office/powerpoint/2010/main" val="16065570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13108BB4-917B-E34C-8264-87D7D4EF2ADA}" type="datetimeFigureOut">
              <a:rPr lang="en-US" smtClean="0"/>
              <a:t>11/5/2024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42B5EB-A473-624E-96AE-FE71A49A7FEA}" type="slidenum">
              <a:rPr lang="en-US" smtClean="0"/>
              <a:t>‹#›</a:t>
            </a:fld>
            <a:endParaRPr lang="en-US"/>
          </a:p>
        </p:txBody>
      </p:sp>
    </p:spTree>
    <p:extLst>
      <p:ext uri="{BB962C8B-B14F-4D97-AF65-F5344CB8AC3E}">
        <p14:creationId xmlns:p14="http://schemas.microsoft.com/office/powerpoint/2010/main" val="4921259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13108BB4-917B-E34C-8264-87D7D4EF2ADA}" type="datetimeFigureOut">
              <a:rPr lang="en-US" smtClean="0"/>
              <a:t>11/5/2024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42B5EB-A473-624E-96AE-FE71A49A7FEA}" type="slidenum">
              <a:rPr lang="en-US" smtClean="0"/>
              <a:t>‹#›</a:t>
            </a:fld>
            <a:endParaRPr lang="en-US"/>
          </a:p>
        </p:txBody>
      </p:sp>
    </p:spTree>
    <p:extLst>
      <p:ext uri="{BB962C8B-B14F-4D97-AF65-F5344CB8AC3E}">
        <p14:creationId xmlns:p14="http://schemas.microsoft.com/office/powerpoint/2010/main" val="29871146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GB"/>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13108BB4-917B-E34C-8264-87D7D4EF2ADA}" type="datetimeFigureOut">
              <a:rPr lang="en-US" smtClean="0"/>
              <a:t>11/5/2024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E42B5EB-A473-624E-96AE-FE71A49A7FEA}" type="slidenum">
              <a:rPr lang="en-US" smtClean="0"/>
              <a:t>‹#›</a:t>
            </a:fld>
            <a:endParaRPr lang="en-US"/>
          </a:p>
        </p:txBody>
      </p:sp>
    </p:spTree>
    <p:extLst>
      <p:ext uri="{BB962C8B-B14F-4D97-AF65-F5344CB8AC3E}">
        <p14:creationId xmlns:p14="http://schemas.microsoft.com/office/powerpoint/2010/main" val="41809795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13108BB4-917B-E34C-8264-87D7D4EF2ADA}" type="datetimeFigureOut">
              <a:rPr lang="en-US" smtClean="0"/>
              <a:t>11/5/2024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E42B5EB-A473-624E-96AE-FE71A49A7FEA}" type="slidenum">
              <a:rPr lang="en-US" smtClean="0"/>
              <a:t>‹#›</a:t>
            </a:fld>
            <a:endParaRPr lang="en-US"/>
          </a:p>
        </p:txBody>
      </p:sp>
    </p:spTree>
    <p:extLst>
      <p:ext uri="{BB962C8B-B14F-4D97-AF65-F5344CB8AC3E}">
        <p14:creationId xmlns:p14="http://schemas.microsoft.com/office/powerpoint/2010/main" val="337049670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108BB4-917B-E34C-8264-87D7D4EF2ADA}" type="datetimeFigureOut">
              <a:rPr lang="en-US" smtClean="0"/>
              <a:t>11/5/2024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E42B5EB-A473-624E-96AE-FE71A49A7FEA}" type="slidenum">
              <a:rPr lang="en-US" smtClean="0"/>
              <a:t>‹#›</a:t>
            </a:fld>
            <a:endParaRPr lang="en-US"/>
          </a:p>
        </p:txBody>
      </p:sp>
    </p:spTree>
    <p:extLst>
      <p:ext uri="{BB962C8B-B14F-4D97-AF65-F5344CB8AC3E}">
        <p14:creationId xmlns:p14="http://schemas.microsoft.com/office/powerpoint/2010/main" val="132965634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13108BB4-917B-E34C-8264-87D7D4EF2ADA}" type="datetimeFigureOut">
              <a:rPr lang="en-US" smtClean="0"/>
              <a:t>11/5/2024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42B5EB-A473-624E-96AE-FE71A49A7FEA}" type="slidenum">
              <a:rPr lang="en-US" smtClean="0"/>
              <a:t>‹#›</a:t>
            </a:fld>
            <a:endParaRPr lang="en-US"/>
          </a:p>
        </p:txBody>
      </p:sp>
    </p:spTree>
    <p:extLst>
      <p:ext uri="{BB962C8B-B14F-4D97-AF65-F5344CB8AC3E}">
        <p14:creationId xmlns:p14="http://schemas.microsoft.com/office/powerpoint/2010/main" val="295858954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13108BB4-917B-E34C-8264-87D7D4EF2ADA}" type="datetimeFigureOut">
              <a:rPr lang="en-US" smtClean="0"/>
              <a:t>11/5/2024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42B5EB-A473-624E-96AE-FE71A49A7FEA}" type="slidenum">
              <a:rPr lang="en-US" smtClean="0"/>
              <a:t>‹#›</a:t>
            </a:fld>
            <a:endParaRPr lang="en-US"/>
          </a:p>
        </p:txBody>
      </p:sp>
    </p:spTree>
    <p:extLst>
      <p:ext uri="{BB962C8B-B14F-4D97-AF65-F5344CB8AC3E}">
        <p14:creationId xmlns:p14="http://schemas.microsoft.com/office/powerpoint/2010/main" val="5446788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Slide 9: discussion">
    <p:spTree>
      <p:nvGrpSpPr>
        <p:cNvPr id="1" name=""/>
        <p:cNvGrpSpPr/>
        <p:nvPr/>
      </p:nvGrpSpPr>
      <p:grpSpPr>
        <a:xfrm>
          <a:off x="0" y="0"/>
          <a:ext cx="0" cy="0"/>
          <a:chOff x="0" y="0"/>
          <a:chExt cx="0" cy="0"/>
        </a:xfrm>
      </p:grpSpPr>
      <p:sp>
        <p:nvSpPr>
          <p:cNvPr id="2" name="Title 1"/>
          <p:cNvSpPr>
            <a:spLocks noGrp="1"/>
          </p:cNvSpPr>
          <p:nvPr>
            <p:ph type="ctrTitle"/>
          </p:nvPr>
        </p:nvSpPr>
        <p:spPr>
          <a:xfrm>
            <a:off x="623392" y="1556793"/>
            <a:ext cx="10945216" cy="1010543"/>
          </a:xfrm>
          <a:prstGeom prst="rect">
            <a:avLst/>
          </a:prstGeom>
        </p:spPr>
        <p:txBody>
          <a:bodyPr/>
          <a:lstStyle>
            <a:lvl1pPr algn="l">
              <a:lnSpc>
                <a:spcPts val="3500"/>
              </a:lnSpc>
              <a:defRPr sz="3600">
                <a:solidFill>
                  <a:srgbClr val="B5121B"/>
                </a:solidFill>
              </a:defRPr>
            </a:lvl1pPr>
          </a:lstStyle>
          <a:p>
            <a:r>
              <a:rPr lang="en-US" dirty="0"/>
              <a:t>Click to edit Master title style</a:t>
            </a:r>
            <a:endParaRPr lang="en-GB" dirty="0"/>
          </a:p>
        </p:txBody>
      </p:sp>
      <p:sp>
        <p:nvSpPr>
          <p:cNvPr id="3" name="Subtitle 2"/>
          <p:cNvSpPr>
            <a:spLocks noGrp="1"/>
          </p:cNvSpPr>
          <p:nvPr>
            <p:ph type="subTitle" idx="1"/>
          </p:nvPr>
        </p:nvSpPr>
        <p:spPr>
          <a:xfrm>
            <a:off x="623392" y="2852936"/>
            <a:ext cx="10945216" cy="720080"/>
          </a:xfrm>
          <a:prstGeom prst="rect">
            <a:avLst/>
          </a:prstGeom>
        </p:spPr>
        <p:txBody>
          <a:bodyPr/>
          <a:lstStyle>
            <a:lvl1pPr marL="0" indent="0" algn="l">
              <a:spcBef>
                <a:spcPts val="0"/>
              </a:spcBef>
              <a:buNone/>
              <a:defRPr sz="1600">
                <a:solidFill>
                  <a:srgbClr val="66666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en-GB"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13108BB4-917B-E34C-8264-87D7D4EF2ADA}" type="datetimeFigureOut">
              <a:rPr lang="en-US" smtClean="0"/>
              <a:t>11/5/2024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42B5EB-A473-624E-96AE-FE71A49A7FEA}" type="slidenum">
              <a:rPr lang="en-US" smtClean="0"/>
              <a:t>‹#›</a:t>
            </a:fld>
            <a:endParaRPr lang="en-US"/>
          </a:p>
        </p:txBody>
      </p:sp>
    </p:spTree>
    <p:extLst>
      <p:ext uri="{BB962C8B-B14F-4D97-AF65-F5344CB8AC3E}">
        <p14:creationId xmlns:p14="http://schemas.microsoft.com/office/powerpoint/2010/main" val="260338168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13108BB4-917B-E34C-8264-87D7D4EF2ADA}" type="datetimeFigureOut">
              <a:rPr lang="en-US" smtClean="0"/>
              <a:t>11/5/2024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42B5EB-A473-624E-96AE-FE71A49A7FEA}" type="slidenum">
              <a:rPr lang="en-US" smtClean="0"/>
              <a:t>‹#›</a:t>
            </a:fld>
            <a:endParaRPr lang="en-US"/>
          </a:p>
        </p:txBody>
      </p:sp>
    </p:spTree>
    <p:extLst>
      <p:ext uri="{BB962C8B-B14F-4D97-AF65-F5344CB8AC3E}">
        <p14:creationId xmlns:p14="http://schemas.microsoft.com/office/powerpoint/2010/main" val="21319416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7863840" cy="1173480"/>
          </a:xfrm>
          <a:prstGeom prst="rect">
            <a:avLst/>
          </a:prstGeom>
        </p:spPr>
        <p:txBody>
          <a:bodyPr wrap="square"/>
          <a:lstStyle>
            <a:lvl1pPr algn="l">
              <a:buNone/>
              <a:defRPr lang="en-US" sz="2400" baseline="0" smtClean="0"/>
            </a:lvl1pPr>
            <a:extLst/>
          </a:lstStyle>
          <a:p>
            <a:r>
              <a:rPr lang="en-US"/>
              <a:t>Click to edit Master title style</a:t>
            </a:r>
          </a:p>
        </p:txBody>
      </p:sp>
      <p:sp>
        <p:nvSpPr>
          <p:cNvPr id="3" name="Text Placeholder 2"/>
          <p:cNvSpPr>
            <a:spLocks noGrp="1"/>
          </p:cNvSpPr>
          <p:nvPr>
            <p:ph type="body" idx="2"/>
          </p:nvPr>
        </p:nvSpPr>
        <p:spPr>
          <a:xfrm>
            <a:off x="609600" y="1497416"/>
            <a:ext cx="7863840" cy="602512"/>
          </a:xfrm>
          <a:prstGeom prst="rect">
            <a:avLst/>
          </a:prstGeom>
        </p:spPr>
        <p:txBody>
          <a:bodyPr rot="0" spcFirstLastPara="0" vertOverflow="overflow" horzOverflow="overflow" lIns="45720" tIns="0" rIns="0" bIns="0" spcCol="0" rtlCol="0" fromWordArt="0" forceAA="0">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a:r>
              <a:rPr lang="en-US"/>
              <a:t>Click to edit Master text styles</a:t>
            </a:r>
          </a:p>
        </p:txBody>
      </p:sp>
      <p:sp>
        <p:nvSpPr>
          <p:cNvPr id="4" name="Content Placeholder 3"/>
          <p:cNvSpPr>
            <a:spLocks noGrp="1"/>
          </p:cNvSpPr>
          <p:nvPr>
            <p:ph sz="half" idx="1"/>
          </p:nvPr>
        </p:nvSpPr>
        <p:spPr>
          <a:xfrm>
            <a:off x="609600" y="2133600"/>
            <a:ext cx="9652000" cy="4371752"/>
          </a:xfrm>
          <a:prstGeom prst="rect">
            <a:avLst/>
          </a:prstGeom>
        </p:spPr>
        <p:txBody>
          <a:bodyPr/>
          <a:lstStyle>
            <a:lvl1pPr>
              <a:defRPr sz="3200"/>
            </a:lvl1pPr>
            <a:lvl2pPr>
              <a:defRPr sz="2800"/>
            </a:lvl2pPr>
            <a:lvl3pPr>
              <a:defRPr sz="2400"/>
            </a:lvl3pPr>
            <a:lvl4pPr>
              <a:defRPr sz="2000"/>
            </a:lvl4pPr>
            <a:lvl5pPr>
              <a:defRPr sz="20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26"/>
          <p:cNvSpPr>
            <a:spLocks noGrp="1"/>
          </p:cNvSpPr>
          <p:nvPr>
            <p:ph type="dt" sz="half" idx="10"/>
          </p:nvPr>
        </p:nvSpPr>
        <p:spPr>
          <a:xfrm>
            <a:off x="5662085" y="6557963"/>
            <a:ext cx="2669116" cy="227012"/>
          </a:xfrm>
          <a:prstGeom prst="rect">
            <a:avLst/>
          </a:prstGeom>
        </p:spPr>
        <p:txBody>
          <a:bodyPr/>
          <a:lstStyle>
            <a:lvl1pPr>
              <a:defRPr/>
            </a:lvl1pPr>
          </a:lstStyle>
          <a:p>
            <a:pPr>
              <a:defRPr/>
            </a:pPr>
            <a:fld id="{86C73439-A4A6-472C-A0A4-C44DF91E869D}" type="datetimeFigureOut">
              <a:rPr lang="en-GB"/>
              <a:pPr>
                <a:defRPr/>
              </a:pPr>
              <a:t>05/11/2024</a:t>
            </a:fld>
            <a:endParaRPr lang="en-GB"/>
          </a:p>
        </p:txBody>
      </p:sp>
      <p:sp>
        <p:nvSpPr>
          <p:cNvPr id="6" name="Footer Placeholder 3"/>
          <p:cNvSpPr>
            <a:spLocks noGrp="1"/>
          </p:cNvSpPr>
          <p:nvPr>
            <p:ph type="ftr" sz="quarter" idx="11"/>
          </p:nvPr>
        </p:nvSpPr>
        <p:spPr>
          <a:xfrm>
            <a:off x="609600" y="6557963"/>
            <a:ext cx="4876800" cy="228600"/>
          </a:xfrm>
          <a:prstGeom prst="rect">
            <a:avLst/>
          </a:prstGeom>
        </p:spPr>
        <p:txBody>
          <a:bodyPr/>
          <a:lstStyle>
            <a:lvl1pPr>
              <a:defRPr/>
            </a:lvl1pPr>
          </a:lstStyle>
          <a:p>
            <a:pPr>
              <a:defRPr/>
            </a:pPr>
            <a:endParaRPr lang="en-GB"/>
          </a:p>
        </p:txBody>
      </p:sp>
      <p:sp>
        <p:nvSpPr>
          <p:cNvPr id="7" name="Slide Number Placeholder 15"/>
          <p:cNvSpPr>
            <a:spLocks noGrp="1"/>
          </p:cNvSpPr>
          <p:nvPr>
            <p:ph type="sldNum" sz="quarter" idx="12"/>
          </p:nvPr>
        </p:nvSpPr>
        <p:spPr>
          <a:xfrm>
            <a:off x="8335434" y="6556375"/>
            <a:ext cx="785284" cy="228600"/>
          </a:xfrm>
          <a:prstGeom prst="rect">
            <a:avLst/>
          </a:prstGeom>
        </p:spPr>
        <p:txBody>
          <a:bodyPr/>
          <a:lstStyle>
            <a:lvl1pPr>
              <a:defRPr/>
            </a:lvl1pPr>
          </a:lstStyle>
          <a:p>
            <a:pPr>
              <a:defRPr/>
            </a:pPr>
            <a:fld id="{346DE805-061F-4AC1-817D-ADB9EEDDFA1F}" type="slidenum">
              <a:rPr lang="en-GB"/>
              <a:pPr>
                <a:defRPr/>
              </a:pPr>
              <a:t>‹#›</a:t>
            </a:fld>
            <a:endParaRPr lang="en-GB"/>
          </a:p>
        </p:txBody>
      </p:sp>
    </p:spTree>
    <p:extLst>
      <p:ext uri="{BB962C8B-B14F-4D97-AF65-F5344CB8AC3E}">
        <p14:creationId xmlns:p14="http://schemas.microsoft.com/office/powerpoint/2010/main" val="22588117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lide 2: text only">
    <p:spTree>
      <p:nvGrpSpPr>
        <p:cNvPr id="1" name=""/>
        <p:cNvGrpSpPr/>
        <p:nvPr/>
      </p:nvGrpSpPr>
      <p:grpSpPr>
        <a:xfrm>
          <a:off x="0" y="0"/>
          <a:ext cx="0" cy="0"/>
          <a:chOff x="0" y="0"/>
          <a:chExt cx="0" cy="0"/>
        </a:xfrm>
      </p:grpSpPr>
      <p:sp>
        <p:nvSpPr>
          <p:cNvPr id="2" name="Title 1"/>
          <p:cNvSpPr>
            <a:spLocks noGrp="1"/>
          </p:cNvSpPr>
          <p:nvPr>
            <p:ph type="ctrTitle"/>
          </p:nvPr>
        </p:nvSpPr>
        <p:spPr>
          <a:xfrm>
            <a:off x="527381" y="548680"/>
            <a:ext cx="9025003" cy="1152128"/>
          </a:xfrm>
          <a:prstGeom prst="rect">
            <a:avLst/>
          </a:prstGeom>
        </p:spPr>
        <p:txBody>
          <a:bodyPr/>
          <a:lstStyle>
            <a:lvl1pPr algn="l">
              <a:lnSpc>
                <a:spcPts val="3500"/>
              </a:lnSpc>
              <a:defRPr sz="3600">
                <a:solidFill>
                  <a:srgbClr val="B5121B"/>
                </a:solidFill>
              </a:defRPr>
            </a:lvl1pPr>
          </a:lstStyle>
          <a:p>
            <a:r>
              <a:rPr lang="en-US" dirty="0"/>
              <a:t>Click to edit Master title style</a:t>
            </a:r>
            <a:endParaRPr lang="en-GB" dirty="0"/>
          </a:p>
        </p:txBody>
      </p:sp>
      <p:sp>
        <p:nvSpPr>
          <p:cNvPr id="4" name="Text Placeholder 7"/>
          <p:cNvSpPr>
            <a:spLocks noGrp="1"/>
          </p:cNvSpPr>
          <p:nvPr>
            <p:ph type="body" sz="quarter" idx="14"/>
          </p:nvPr>
        </p:nvSpPr>
        <p:spPr>
          <a:xfrm>
            <a:off x="527051" y="1844676"/>
            <a:ext cx="11233579" cy="4752975"/>
          </a:xfrm>
          <a:prstGeom prst="rect">
            <a:avLst/>
          </a:prstGeom>
        </p:spPr>
        <p:txBody>
          <a:bodyPr vert="horz"/>
          <a:lstStyle>
            <a:lvl1pPr>
              <a:defRPr sz="2400">
                <a:solidFill>
                  <a:srgbClr val="666666"/>
                </a:solidFill>
              </a:defRPr>
            </a:lvl1pPr>
            <a:lvl2pPr>
              <a:defRPr sz="2200">
                <a:solidFill>
                  <a:srgbClr val="666666"/>
                </a:solidFill>
              </a:defRPr>
            </a:lvl2pPr>
            <a:lvl3pPr>
              <a:defRPr sz="2000">
                <a:solidFill>
                  <a:srgbClr val="666666"/>
                </a:solidFill>
              </a:defRPr>
            </a:lvl3pPr>
            <a:lvl4pPr>
              <a:defRPr sz="1800">
                <a:solidFill>
                  <a:srgbClr val="666666"/>
                </a:solidFill>
              </a:defRPr>
            </a:lvl4pPr>
            <a:lvl5pPr>
              <a:defRPr sz="1600">
                <a:solidFill>
                  <a:srgbClr val="666666"/>
                </a:solidFill>
              </a:defRPr>
            </a:lvl5pPr>
          </a:lstStyle>
          <a:p>
            <a:pPr lvl="0"/>
            <a:r>
              <a:rPr lang="en-GB" dirty="0"/>
              <a:t>Click to edit Master text styles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lide 3: text using bullet points">
    <p:spTree>
      <p:nvGrpSpPr>
        <p:cNvPr id="1" name=""/>
        <p:cNvGrpSpPr/>
        <p:nvPr/>
      </p:nvGrpSpPr>
      <p:grpSpPr>
        <a:xfrm>
          <a:off x="0" y="0"/>
          <a:ext cx="0" cy="0"/>
          <a:chOff x="0" y="0"/>
          <a:chExt cx="0" cy="0"/>
        </a:xfrm>
      </p:grpSpPr>
      <p:sp>
        <p:nvSpPr>
          <p:cNvPr id="4" name="Title 1"/>
          <p:cNvSpPr>
            <a:spLocks noGrp="1"/>
          </p:cNvSpPr>
          <p:nvPr>
            <p:ph type="ctrTitle"/>
          </p:nvPr>
        </p:nvSpPr>
        <p:spPr>
          <a:xfrm>
            <a:off x="527381" y="548680"/>
            <a:ext cx="9025003" cy="1152128"/>
          </a:xfrm>
          <a:prstGeom prst="rect">
            <a:avLst/>
          </a:prstGeom>
        </p:spPr>
        <p:txBody>
          <a:bodyPr/>
          <a:lstStyle>
            <a:lvl1pPr algn="l">
              <a:lnSpc>
                <a:spcPts val="3500"/>
              </a:lnSpc>
              <a:defRPr sz="3600">
                <a:solidFill>
                  <a:srgbClr val="B5121B"/>
                </a:solidFill>
              </a:defRPr>
            </a:lvl1pPr>
          </a:lstStyle>
          <a:p>
            <a:r>
              <a:rPr lang="en-US" dirty="0"/>
              <a:t>Click to edit Master title style</a:t>
            </a:r>
            <a:endParaRPr lang="en-GB" dirty="0"/>
          </a:p>
        </p:txBody>
      </p:sp>
      <p:sp>
        <p:nvSpPr>
          <p:cNvPr id="5" name="Text Placeholder 7"/>
          <p:cNvSpPr>
            <a:spLocks noGrp="1"/>
          </p:cNvSpPr>
          <p:nvPr>
            <p:ph type="body" sz="quarter" idx="14"/>
          </p:nvPr>
        </p:nvSpPr>
        <p:spPr>
          <a:xfrm>
            <a:off x="527051" y="1844676"/>
            <a:ext cx="11233579" cy="4752975"/>
          </a:xfrm>
          <a:prstGeom prst="rect">
            <a:avLst/>
          </a:prstGeom>
        </p:spPr>
        <p:txBody>
          <a:bodyPr vert="horz"/>
          <a:lstStyle>
            <a:lvl1pPr>
              <a:defRPr sz="2400">
                <a:solidFill>
                  <a:srgbClr val="666666"/>
                </a:solidFill>
              </a:defRPr>
            </a:lvl1pPr>
            <a:lvl2pPr>
              <a:defRPr sz="2200">
                <a:solidFill>
                  <a:srgbClr val="666666"/>
                </a:solidFill>
              </a:defRPr>
            </a:lvl2pPr>
            <a:lvl3pPr>
              <a:defRPr sz="2000">
                <a:solidFill>
                  <a:srgbClr val="666666"/>
                </a:solidFill>
              </a:defRPr>
            </a:lvl3pPr>
            <a:lvl4pPr>
              <a:defRPr sz="1800">
                <a:solidFill>
                  <a:srgbClr val="666666"/>
                </a:solidFill>
              </a:defRPr>
            </a:lvl4pPr>
            <a:lvl5pPr>
              <a:defRPr sz="1600">
                <a:solidFill>
                  <a:srgbClr val="666666"/>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lide 4: smaller text using bullet points">
    <p:spTree>
      <p:nvGrpSpPr>
        <p:cNvPr id="1" name=""/>
        <p:cNvGrpSpPr/>
        <p:nvPr/>
      </p:nvGrpSpPr>
      <p:grpSpPr>
        <a:xfrm>
          <a:off x="0" y="0"/>
          <a:ext cx="0" cy="0"/>
          <a:chOff x="0" y="0"/>
          <a:chExt cx="0" cy="0"/>
        </a:xfrm>
      </p:grpSpPr>
      <p:sp>
        <p:nvSpPr>
          <p:cNvPr id="4" name="Title 1"/>
          <p:cNvSpPr>
            <a:spLocks noGrp="1"/>
          </p:cNvSpPr>
          <p:nvPr>
            <p:ph type="ctrTitle"/>
          </p:nvPr>
        </p:nvSpPr>
        <p:spPr>
          <a:xfrm>
            <a:off x="527381" y="548680"/>
            <a:ext cx="9025003" cy="1152128"/>
          </a:xfrm>
          <a:prstGeom prst="rect">
            <a:avLst/>
          </a:prstGeom>
        </p:spPr>
        <p:txBody>
          <a:bodyPr/>
          <a:lstStyle>
            <a:lvl1pPr algn="l">
              <a:lnSpc>
                <a:spcPts val="3500"/>
              </a:lnSpc>
              <a:defRPr sz="3600">
                <a:solidFill>
                  <a:srgbClr val="B5121B"/>
                </a:solidFill>
              </a:defRPr>
            </a:lvl1pPr>
          </a:lstStyle>
          <a:p>
            <a:r>
              <a:rPr lang="en-US" dirty="0"/>
              <a:t>Click to edit Master title style</a:t>
            </a:r>
            <a:endParaRPr lang="en-GB" dirty="0"/>
          </a:p>
        </p:txBody>
      </p:sp>
      <p:sp>
        <p:nvSpPr>
          <p:cNvPr id="5" name="Text Placeholder 7"/>
          <p:cNvSpPr>
            <a:spLocks noGrp="1"/>
          </p:cNvSpPr>
          <p:nvPr>
            <p:ph type="body" sz="quarter" idx="14"/>
          </p:nvPr>
        </p:nvSpPr>
        <p:spPr>
          <a:xfrm>
            <a:off x="527051" y="1844676"/>
            <a:ext cx="11233579" cy="4752975"/>
          </a:xfrm>
          <a:prstGeom prst="rect">
            <a:avLst/>
          </a:prstGeom>
        </p:spPr>
        <p:txBody>
          <a:bodyPr vert="horz"/>
          <a:lstStyle>
            <a:lvl1pPr>
              <a:defRPr sz="2400">
                <a:solidFill>
                  <a:srgbClr val="666666"/>
                </a:solidFill>
              </a:defRPr>
            </a:lvl1pPr>
            <a:lvl2pPr>
              <a:defRPr sz="2200">
                <a:solidFill>
                  <a:srgbClr val="666666"/>
                </a:solidFill>
              </a:defRPr>
            </a:lvl2pPr>
            <a:lvl3pPr>
              <a:defRPr sz="2000">
                <a:solidFill>
                  <a:srgbClr val="666666"/>
                </a:solidFill>
              </a:defRPr>
            </a:lvl3pPr>
            <a:lvl4pPr>
              <a:defRPr sz="1800">
                <a:solidFill>
                  <a:srgbClr val="666666"/>
                </a:solidFill>
              </a:defRPr>
            </a:lvl4pPr>
            <a:lvl5pPr>
              <a:defRPr sz="1600">
                <a:solidFill>
                  <a:srgbClr val="666666"/>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lide 5: text with bullet points &amp; 1 image">
    <p:spTree>
      <p:nvGrpSpPr>
        <p:cNvPr id="1" name=""/>
        <p:cNvGrpSpPr/>
        <p:nvPr/>
      </p:nvGrpSpPr>
      <p:grpSpPr>
        <a:xfrm>
          <a:off x="0" y="0"/>
          <a:ext cx="0" cy="0"/>
          <a:chOff x="0" y="0"/>
          <a:chExt cx="0" cy="0"/>
        </a:xfrm>
      </p:grpSpPr>
      <p:sp>
        <p:nvSpPr>
          <p:cNvPr id="4" name="Title 1"/>
          <p:cNvSpPr>
            <a:spLocks noGrp="1"/>
          </p:cNvSpPr>
          <p:nvPr>
            <p:ph type="ctrTitle"/>
          </p:nvPr>
        </p:nvSpPr>
        <p:spPr>
          <a:xfrm>
            <a:off x="527381" y="548680"/>
            <a:ext cx="9025003" cy="1152128"/>
          </a:xfrm>
          <a:prstGeom prst="rect">
            <a:avLst/>
          </a:prstGeom>
        </p:spPr>
        <p:txBody>
          <a:bodyPr/>
          <a:lstStyle>
            <a:lvl1pPr algn="l">
              <a:lnSpc>
                <a:spcPts val="3500"/>
              </a:lnSpc>
              <a:defRPr sz="3600">
                <a:solidFill>
                  <a:srgbClr val="B5121B"/>
                </a:solidFill>
              </a:defRPr>
            </a:lvl1pPr>
          </a:lstStyle>
          <a:p>
            <a:r>
              <a:rPr lang="en-US" dirty="0"/>
              <a:t>Click to edit Master title style</a:t>
            </a:r>
            <a:endParaRPr lang="en-GB" dirty="0"/>
          </a:p>
        </p:txBody>
      </p:sp>
      <p:sp>
        <p:nvSpPr>
          <p:cNvPr id="5" name="Text Placeholder 7"/>
          <p:cNvSpPr>
            <a:spLocks noGrp="1"/>
          </p:cNvSpPr>
          <p:nvPr>
            <p:ph type="body" sz="quarter" idx="14"/>
          </p:nvPr>
        </p:nvSpPr>
        <p:spPr>
          <a:xfrm>
            <a:off x="527053" y="1844676"/>
            <a:ext cx="7201129" cy="4752975"/>
          </a:xfrm>
          <a:prstGeom prst="rect">
            <a:avLst/>
          </a:prstGeom>
        </p:spPr>
        <p:txBody>
          <a:bodyPr vert="horz"/>
          <a:lstStyle>
            <a:lvl1pPr>
              <a:defRPr sz="2400">
                <a:solidFill>
                  <a:srgbClr val="666666"/>
                </a:solidFill>
              </a:defRPr>
            </a:lvl1pPr>
            <a:lvl2pPr>
              <a:defRPr sz="2200">
                <a:solidFill>
                  <a:srgbClr val="666666"/>
                </a:solidFill>
              </a:defRPr>
            </a:lvl2pPr>
            <a:lvl3pPr>
              <a:defRPr sz="2000">
                <a:solidFill>
                  <a:srgbClr val="666666"/>
                </a:solidFill>
              </a:defRPr>
            </a:lvl3pPr>
            <a:lvl4pPr>
              <a:defRPr sz="1800">
                <a:solidFill>
                  <a:srgbClr val="666666"/>
                </a:solidFill>
              </a:defRPr>
            </a:lvl4pPr>
            <a:lvl5pPr>
              <a:defRPr sz="1600">
                <a:solidFill>
                  <a:srgbClr val="666666"/>
                </a:solidFill>
              </a:defRPr>
            </a:lvl5pPr>
          </a:lstStyle>
          <a:p>
            <a:pPr lvl="0"/>
            <a:r>
              <a:rPr lang="en-GB" dirty="0"/>
              <a:t>Click to edit Master text styles</a:t>
            </a:r>
          </a:p>
        </p:txBody>
      </p:sp>
      <p:sp>
        <p:nvSpPr>
          <p:cNvPr id="2" name="TextBox 1"/>
          <p:cNvSpPr txBox="1"/>
          <p:nvPr userDrawn="1"/>
        </p:nvSpPr>
        <p:spPr>
          <a:xfrm>
            <a:off x="4312030" y="3660229"/>
            <a:ext cx="184731" cy="369332"/>
          </a:xfrm>
          <a:prstGeom prst="rect">
            <a:avLst/>
          </a:prstGeom>
          <a:noFill/>
        </p:spPr>
        <p:txBody>
          <a:bodyPr wrap="none" rtlCol="0">
            <a:spAutoFit/>
          </a:bodyPr>
          <a:lstStyle/>
          <a:p>
            <a:endParaRPr lang="en-US" sz="1800"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lide 6: text with bullet points &amp; 2 images">
    <p:spTree>
      <p:nvGrpSpPr>
        <p:cNvPr id="1" name=""/>
        <p:cNvGrpSpPr/>
        <p:nvPr/>
      </p:nvGrpSpPr>
      <p:grpSpPr>
        <a:xfrm>
          <a:off x="0" y="0"/>
          <a:ext cx="0" cy="0"/>
          <a:chOff x="0" y="0"/>
          <a:chExt cx="0" cy="0"/>
        </a:xfrm>
      </p:grpSpPr>
      <p:sp>
        <p:nvSpPr>
          <p:cNvPr id="4" name="Title 1"/>
          <p:cNvSpPr>
            <a:spLocks noGrp="1"/>
          </p:cNvSpPr>
          <p:nvPr>
            <p:ph type="ctrTitle"/>
          </p:nvPr>
        </p:nvSpPr>
        <p:spPr>
          <a:xfrm>
            <a:off x="527381" y="548680"/>
            <a:ext cx="9025003" cy="1152128"/>
          </a:xfrm>
          <a:prstGeom prst="rect">
            <a:avLst/>
          </a:prstGeom>
        </p:spPr>
        <p:txBody>
          <a:bodyPr/>
          <a:lstStyle>
            <a:lvl1pPr algn="l">
              <a:lnSpc>
                <a:spcPts val="3500"/>
              </a:lnSpc>
              <a:defRPr sz="3600">
                <a:solidFill>
                  <a:srgbClr val="B5121B"/>
                </a:solidFill>
              </a:defRPr>
            </a:lvl1pPr>
          </a:lstStyle>
          <a:p>
            <a:r>
              <a:rPr lang="en-US" dirty="0"/>
              <a:t>Click to edit Master title style</a:t>
            </a:r>
            <a:endParaRPr lang="en-GB" dirty="0"/>
          </a:p>
        </p:txBody>
      </p:sp>
      <p:sp>
        <p:nvSpPr>
          <p:cNvPr id="8" name="Text Placeholder 7"/>
          <p:cNvSpPr>
            <a:spLocks noGrp="1"/>
          </p:cNvSpPr>
          <p:nvPr>
            <p:ph type="body" sz="quarter" idx="14"/>
          </p:nvPr>
        </p:nvSpPr>
        <p:spPr>
          <a:xfrm>
            <a:off x="527053" y="1844676"/>
            <a:ext cx="7201129" cy="4752975"/>
          </a:xfrm>
          <a:prstGeom prst="rect">
            <a:avLst/>
          </a:prstGeom>
        </p:spPr>
        <p:txBody>
          <a:bodyPr vert="horz"/>
          <a:lstStyle>
            <a:lvl1pPr>
              <a:defRPr sz="2400">
                <a:solidFill>
                  <a:srgbClr val="666666"/>
                </a:solidFill>
              </a:defRPr>
            </a:lvl1pPr>
            <a:lvl2pPr>
              <a:defRPr sz="2200">
                <a:solidFill>
                  <a:srgbClr val="666666"/>
                </a:solidFill>
              </a:defRPr>
            </a:lvl2pPr>
            <a:lvl3pPr>
              <a:defRPr sz="2000">
                <a:solidFill>
                  <a:srgbClr val="666666"/>
                </a:solidFill>
              </a:defRPr>
            </a:lvl3pPr>
            <a:lvl4pPr>
              <a:defRPr sz="1800">
                <a:solidFill>
                  <a:srgbClr val="666666"/>
                </a:solidFill>
              </a:defRPr>
            </a:lvl4pPr>
            <a:lvl5pPr>
              <a:defRPr sz="1600">
                <a:solidFill>
                  <a:srgbClr val="666666"/>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lide 7: image only">
    <p:spTree>
      <p:nvGrpSpPr>
        <p:cNvPr id="1" name=""/>
        <p:cNvGrpSpPr/>
        <p:nvPr/>
      </p:nvGrpSpPr>
      <p:grpSpPr>
        <a:xfrm>
          <a:off x="0" y="0"/>
          <a:ext cx="0" cy="0"/>
          <a:chOff x="0" y="0"/>
          <a:chExt cx="0" cy="0"/>
        </a:xfrm>
      </p:grpSpPr>
      <p:sp>
        <p:nvSpPr>
          <p:cNvPr id="3" name="Title 1"/>
          <p:cNvSpPr>
            <a:spLocks noGrp="1"/>
          </p:cNvSpPr>
          <p:nvPr>
            <p:ph type="ctrTitle"/>
          </p:nvPr>
        </p:nvSpPr>
        <p:spPr>
          <a:xfrm>
            <a:off x="527381" y="548680"/>
            <a:ext cx="9025003" cy="1152128"/>
          </a:xfrm>
          <a:prstGeom prst="rect">
            <a:avLst/>
          </a:prstGeom>
        </p:spPr>
        <p:txBody>
          <a:bodyPr/>
          <a:lstStyle>
            <a:lvl1pPr algn="l">
              <a:lnSpc>
                <a:spcPts val="3500"/>
              </a:lnSpc>
              <a:defRPr sz="3600">
                <a:solidFill>
                  <a:srgbClr val="B5121B"/>
                </a:solidFill>
              </a:defRPr>
            </a:lvl1pPr>
          </a:lstStyle>
          <a:p>
            <a:r>
              <a:rPr lang="en-US" dirty="0"/>
              <a:t>Click to edit Master title style</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6.xml"/><Relationship Id="rId7" Type="http://schemas.openxmlformats.org/officeDocument/2006/relationships/slideLayout" Target="../slideLayouts/slideLayout10.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5" Type="http://schemas.openxmlformats.org/officeDocument/2006/relationships/slideLayout" Target="../slideLayouts/slideLayout8.xml"/><Relationship Id="rId4" Type="http://schemas.openxmlformats.org/officeDocument/2006/relationships/slideLayout" Target="../slideLayouts/slideLayout7.xml"/><Relationship Id="rId9" Type="http://schemas.openxmlformats.org/officeDocument/2006/relationships/image" Target="../media/image2.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3.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5"/>
          <p:cNvPicPr>
            <a:picLocks noChangeAspect="1" noChangeArrowheads="1"/>
          </p:cNvPicPr>
          <p:nvPr userDrawn="1"/>
        </p:nvPicPr>
        <p:blipFill>
          <a:blip r:embed="rId5">
            <a:extLst>
              <a:ext uri="{28A0092B-C50C-407E-A947-70E740481C1C}">
                <a14:useLocalDpi xmlns:a14="http://schemas.microsoft.com/office/drawing/2010/main" val="0"/>
              </a:ext>
            </a:extLst>
          </a:blip>
          <a:stretch>
            <a:fillRect/>
          </a:stretch>
        </p:blipFill>
        <p:spPr bwMode="auto">
          <a:xfrm>
            <a:off x="2" y="1102"/>
            <a:ext cx="12191997" cy="686214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68" r:id="rId2"/>
    <p:sldLayoutId id="214748367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8"/>
          <p:cNvPicPr>
            <a:picLocks noChangeAspect="1" noChangeArrowheads="1"/>
          </p:cNvPicPr>
          <p:nvPr userDrawn="1"/>
        </p:nvPicPr>
        <p:blipFill>
          <a:blip r:embed="rId9" cstate="print">
            <a:extLst>
              <a:ext uri="{28A0092B-C50C-407E-A947-70E740481C1C}">
                <a14:useLocalDpi xmlns:a14="http://schemas.microsoft.com/office/drawing/2010/main" val="0"/>
              </a:ext>
            </a:extLst>
          </a:blip>
          <a:stretch>
            <a:fillRect/>
          </a:stretch>
        </p:blipFill>
        <p:spPr bwMode="auto">
          <a:xfrm>
            <a:off x="7364" y="3879"/>
            <a:ext cx="12177273" cy="6862148"/>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C764DE79-268F-4C1A-8933-263129D2AF90}" type="datetimeFigureOut">
              <a:rPr lang="en-US" dirty="0"/>
              <a:t>11/5/2024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8F63A3B-78C7-47BE-AE5E-E10140E04643}" type="slidenum">
              <a:rPr lang="en-US" dirty="0"/>
              <a:t>‹#›</a:t>
            </a:fld>
            <a:endParaRPr lang="en-US" dirty="0"/>
          </a:p>
        </p:txBody>
      </p:sp>
    </p:spTree>
    <p:extLst>
      <p:ext uri="{BB962C8B-B14F-4D97-AF65-F5344CB8AC3E}">
        <p14:creationId xmlns:p14="http://schemas.microsoft.com/office/powerpoint/2010/main" val="331866209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cid:image001.png@01DA7088.93A295A0"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hyperlink" Target="https://www.pngall.com/green-tick-png/" TargetMode="External"/><Relationship Id="rId7" Type="http://schemas.openxmlformats.org/officeDocument/2006/relationships/hyperlink" Target="https://commons.wikimedia.org/wiki/File:Brass_scales_with_flat_trays_balanced.png" TargetMode="External"/><Relationship Id="rId2" Type="http://schemas.openxmlformats.org/officeDocument/2006/relationships/image" Target="../media/image4.png"/><Relationship Id="rId1" Type="http://schemas.openxmlformats.org/officeDocument/2006/relationships/slideLayout" Target="../slideLayouts/slideLayout12.xml"/><Relationship Id="rId6" Type="http://schemas.openxmlformats.org/officeDocument/2006/relationships/image" Target="../media/image6.png"/><Relationship Id="rId5" Type="http://schemas.openxmlformats.org/officeDocument/2006/relationships/hyperlink" Target="https://www.pexels.com/photo/concentrated-black-kid-doing-sums-5905857/" TargetMode="External"/><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GB" b="1" dirty="0"/>
              <a:t>Ethical Decision-Making for Everyday Clinical Practice</a:t>
            </a:r>
            <a:endParaRPr lang="en-GB" dirty="0"/>
          </a:p>
        </p:txBody>
      </p:sp>
      <p:sp>
        <p:nvSpPr>
          <p:cNvPr id="3" name="Subtitle 2"/>
          <p:cNvSpPr>
            <a:spLocks noGrp="1"/>
          </p:cNvSpPr>
          <p:nvPr>
            <p:ph type="subTitle" idx="1"/>
          </p:nvPr>
        </p:nvSpPr>
        <p:spPr/>
        <p:txBody>
          <a:bodyPr/>
          <a:lstStyle/>
          <a:p>
            <a:pPr algn="ctr"/>
            <a:endParaRPr lang="en-GB" b="1" dirty="0"/>
          </a:p>
          <a:p>
            <a:pPr algn="ctr"/>
            <a:r>
              <a:rPr lang="en-GB" sz="1800" dirty="0">
                <a:latin typeface="Calibri" panose="020F0502020204030204" pitchFamily="34" charset="0"/>
                <a:ea typeface="Aptos" panose="020B0004020202020204" pitchFamily="34" charset="0"/>
              </a:rPr>
              <a:t>UK FPO Webinar Series</a:t>
            </a:r>
            <a:endParaRPr lang="en-US" dirty="0"/>
          </a:p>
        </p:txBody>
      </p:sp>
      <p:sp>
        <p:nvSpPr>
          <p:cNvPr id="4" name="TextBox 3">
            <a:extLst>
              <a:ext uri="{FF2B5EF4-FFF2-40B4-BE49-F238E27FC236}">
                <a16:creationId xmlns:a16="http://schemas.microsoft.com/office/drawing/2014/main" id="{02B9520A-C29C-F29E-BBE1-8BF58773BE14}"/>
              </a:ext>
            </a:extLst>
          </p:cNvPr>
          <p:cNvSpPr txBox="1"/>
          <p:nvPr/>
        </p:nvSpPr>
        <p:spPr>
          <a:xfrm>
            <a:off x="2463031" y="4149080"/>
            <a:ext cx="7416824" cy="923330"/>
          </a:xfrm>
          <a:prstGeom prst="rect">
            <a:avLst/>
          </a:prstGeom>
          <a:noFill/>
        </p:spPr>
        <p:txBody>
          <a:bodyPr wrap="square" rtlCol="0">
            <a:spAutoFit/>
          </a:bodyPr>
          <a:lstStyle/>
          <a:p>
            <a:pPr algn="ctr"/>
            <a:r>
              <a:rPr lang="en-US" dirty="0"/>
              <a:t>Professor Laura L. Machin</a:t>
            </a:r>
          </a:p>
          <a:p>
            <a:pPr algn="ctr"/>
            <a:r>
              <a:rPr lang="en-US" dirty="0"/>
              <a:t>Dr Phil Spencer</a:t>
            </a:r>
          </a:p>
          <a:p>
            <a:pPr algn="ctr"/>
            <a:r>
              <a:rPr lang="en-US" dirty="0"/>
              <a:t>Dr Lina Hamad</a:t>
            </a:r>
          </a:p>
        </p:txBody>
      </p:sp>
      <p:pic>
        <p:nvPicPr>
          <p:cNvPr id="5" name="Picture 4" descr="A picture containing clipart&#10;&#10;Description automatically generated">
            <a:extLst>
              <a:ext uri="{FF2B5EF4-FFF2-40B4-BE49-F238E27FC236}">
                <a16:creationId xmlns:a16="http://schemas.microsoft.com/office/drawing/2014/main" id="{138B0614-F79A-CD67-0101-8EBD21119F2B}"/>
              </a:ext>
            </a:extLst>
          </p:cNvPr>
          <p:cNvPicPr>
            <a:picLocks noChangeAspect="1"/>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1991545" y="294804"/>
            <a:ext cx="942975" cy="60960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BE3C01-ACCE-F266-1C76-00D81C135403}"/>
              </a:ext>
            </a:extLst>
          </p:cNvPr>
          <p:cNvSpPr>
            <a:spLocks noGrp="1"/>
          </p:cNvSpPr>
          <p:nvPr>
            <p:ph type="title"/>
          </p:nvPr>
        </p:nvSpPr>
        <p:spPr>
          <a:xfrm>
            <a:off x="623888" y="404665"/>
            <a:ext cx="9415462" cy="1325563"/>
          </a:xfrm>
        </p:spPr>
        <p:txBody>
          <a:bodyPr>
            <a:normAutofit/>
          </a:bodyPr>
          <a:lstStyle/>
          <a:p>
            <a:r>
              <a:rPr lang="en-US" sz="2400" dirty="0">
                <a:solidFill>
                  <a:srgbClr val="002060"/>
                </a:solidFill>
              </a:rPr>
              <a:t>Remember that…</a:t>
            </a:r>
          </a:p>
        </p:txBody>
      </p:sp>
      <p:sp>
        <p:nvSpPr>
          <p:cNvPr id="3" name="Content Placeholder 2">
            <a:extLst>
              <a:ext uri="{FF2B5EF4-FFF2-40B4-BE49-F238E27FC236}">
                <a16:creationId xmlns:a16="http://schemas.microsoft.com/office/drawing/2014/main" id="{79B9C686-A267-4096-3880-A8A019560B62}"/>
              </a:ext>
            </a:extLst>
          </p:cNvPr>
          <p:cNvSpPr>
            <a:spLocks noGrp="1"/>
          </p:cNvSpPr>
          <p:nvPr>
            <p:ph idx="1"/>
          </p:nvPr>
        </p:nvSpPr>
        <p:spPr>
          <a:xfrm>
            <a:off x="623888" y="1484784"/>
            <a:ext cx="10512672" cy="4351338"/>
          </a:xfrm>
        </p:spPr>
        <p:txBody>
          <a:bodyPr>
            <a:noAutofit/>
          </a:bodyPr>
          <a:lstStyle/>
          <a:p>
            <a:pPr>
              <a:spcBef>
                <a:spcPts val="1800"/>
              </a:spcBef>
            </a:pPr>
            <a:endParaRPr lang="en-US" sz="1800" dirty="0"/>
          </a:p>
          <a:p>
            <a:pPr>
              <a:spcBef>
                <a:spcPts val="1800"/>
              </a:spcBef>
            </a:pPr>
            <a:r>
              <a:rPr lang="en-US" sz="1800" dirty="0"/>
              <a:t>Sometimes ethical principles will impose conflicting demands on us.  We are then facing an ethical dilemma.  In such situations, we must make a choice about which obligation we will </a:t>
            </a:r>
            <a:r>
              <a:rPr lang="en-US" sz="1800" dirty="0" err="1"/>
              <a:t>prioritise</a:t>
            </a:r>
            <a:r>
              <a:rPr lang="en-US" sz="1800" dirty="0"/>
              <a:t> and why.</a:t>
            </a:r>
          </a:p>
          <a:p>
            <a:pPr>
              <a:spcBef>
                <a:spcPts val="1800"/>
              </a:spcBef>
            </a:pPr>
            <a:r>
              <a:rPr lang="en-US" sz="1800" dirty="0"/>
              <a:t>Note that there is no ranking, or order of importance, implied by the four principles.  All carry equal weight.  So, two people may apply the same ethical principles but still disagree on the ‘best’ course of action, but at least the point of disagreement becomes explicitly clear.</a:t>
            </a:r>
          </a:p>
          <a:p>
            <a:pPr>
              <a:spcBef>
                <a:spcPts val="1800"/>
              </a:spcBef>
            </a:pPr>
            <a:r>
              <a:rPr lang="en-US" sz="1800" dirty="0"/>
              <a:t>In practice, it is often helpful to consider what the law says </a:t>
            </a:r>
            <a:r>
              <a:rPr lang="en-US" sz="1800" u="sng" dirty="0"/>
              <a:t>first</a:t>
            </a:r>
            <a:r>
              <a:rPr lang="en-US" sz="1800" dirty="0"/>
              <a:t>, because we must abide by the law whatever the ethics tells us (the two do not always agree!).</a:t>
            </a:r>
          </a:p>
          <a:p>
            <a:pPr marL="0" indent="0">
              <a:spcBef>
                <a:spcPts val="1800"/>
              </a:spcBef>
              <a:buNone/>
            </a:pPr>
            <a:r>
              <a:rPr lang="en-US" sz="1800" dirty="0"/>
              <a:t> </a:t>
            </a:r>
          </a:p>
        </p:txBody>
      </p:sp>
      <p:cxnSp>
        <p:nvCxnSpPr>
          <p:cNvPr id="5" name="Straight Connector 4">
            <a:extLst>
              <a:ext uri="{FF2B5EF4-FFF2-40B4-BE49-F238E27FC236}">
                <a16:creationId xmlns:a16="http://schemas.microsoft.com/office/drawing/2014/main" id="{02ABDCB5-33A8-A182-C696-35F0E9123A68}"/>
              </a:ext>
            </a:extLst>
          </p:cNvPr>
          <p:cNvCxnSpPr>
            <a:cxnSpLocks/>
          </p:cNvCxnSpPr>
          <p:nvPr/>
        </p:nvCxnSpPr>
        <p:spPr>
          <a:xfrm>
            <a:off x="0" y="1412776"/>
            <a:ext cx="12192000" cy="0"/>
          </a:xfrm>
          <a:prstGeom prst="line">
            <a:avLst/>
          </a:prstGeom>
          <a:ln w="5080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859324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BE3C01-ACCE-F266-1C76-00D81C135403}"/>
              </a:ext>
            </a:extLst>
          </p:cNvPr>
          <p:cNvSpPr>
            <a:spLocks noGrp="1"/>
          </p:cNvSpPr>
          <p:nvPr>
            <p:ph type="title"/>
          </p:nvPr>
        </p:nvSpPr>
        <p:spPr>
          <a:xfrm>
            <a:off x="623888" y="404665"/>
            <a:ext cx="9415462" cy="1325563"/>
          </a:xfrm>
        </p:spPr>
        <p:txBody>
          <a:bodyPr>
            <a:normAutofit/>
          </a:bodyPr>
          <a:lstStyle/>
          <a:p>
            <a:r>
              <a:rPr lang="en-US" sz="2400" dirty="0">
                <a:solidFill>
                  <a:srgbClr val="002060"/>
                </a:solidFill>
              </a:rPr>
              <a:t>In summary…</a:t>
            </a:r>
          </a:p>
        </p:txBody>
      </p:sp>
      <p:sp>
        <p:nvSpPr>
          <p:cNvPr id="3" name="Content Placeholder 2">
            <a:extLst>
              <a:ext uri="{FF2B5EF4-FFF2-40B4-BE49-F238E27FC236}">
                <a16:creationId xmlns:a16="http://schemas.microsoft.com/office/drawing/2014/main" id="{79B9C686-A267-4096-3880-A8A019560B62}"/>
              </a:ext>
            </a:extLst>
          </p:cNvPr>
          <p:cNvSpPr>
            <a:spLocks noGrp="1"/>
          </p:cNvSpPr>
          <p:nvPr>
            <p:ph idx="1"/>
          </p:nvPr>
        </p:nvSpPr>
        <p:spPr>
          <a:xfrm>
            <a:off x="623888" y="1700808"/>
            <a:ext cx="10656688" cy="4351338"/>
          </a:xfrm>
        </p:spPr>
        <p:txBody>
          <a:bodyPr>
            <a:noAutofit/>
          </a:bodyPr>
          <a:lstStyle/>
          <a:p>
            <a:pPr marL="0" indent="0">
              <a:spcBef>
                <a:spcPts val="1800"/>
              </a:spcBef>
              <a:buNone/>
            </a:pPr>
            <a:r>
              <a:rPr lang="en-US" sz="1800" dirty="0"/>
              <a:t> </a:t>
            </a:r>
          </a:p>
          <a:p>
            <a:pPr marL="342900" lvl="0" indent="-342900">
              <a:buFont typeface="Symbol" panose="05050102010706020507" pitchFamily="18" charset="2"/>
              <a:buChar char=""/>
            </a:pPr>
            <a:r>
              <a:rPr lang="en-GB" sz="1800" dirty="0">
                <a:effectLst/>
                <a:latin typeface="Aptos" panose="020B0004020202020204" pitchFamily="34" charset="0"/>
                <a:ea typeface="Times New Roman" panose="02020603050405020304" pitchFamily="18" charset="0"/>
                <a:cs typeface="Aptos" panose="020B0004020202020204" pitchFamily="34" charset="0"/>
              </a:rPr>
              <a:t>When facing a challenging dilemma, ask yourself: </a:t>
            </a:r>
          </a:p>
          <a:p>
            <a:pPr marL="800100" lvl="1" indent="-342900">
              <a:buFont typeface="Symbol" panose="05050102010706020507" pitchFamily="18" charset="2"/>
              <a:buChar char=""/>
            </a:pPr>
            <a:r>
              <a:rPr lang="en-GB" sz="1400" dirty="0">
                <a:effectLst/>
                <a:latin typeface="Aptos" panose="020B0004020202020204" pitchFamily="34" charset="0"/>
                <a:ea typeface="Times New Roman" panose="02020603050405020304" pitchFamily="18" charset="0"/>
                <a:cs typeface="Aptos" panose="020B0004020202020204" pitchFamily="34" charset="0"/>
              </a:rPr>
              <a:t>what does the law require or permit? </a:t>
            </a:r>
          </a:p>
          <a:p>
            <a:pPr marL="800100" lvl="1" indent="-342900">
              <a:buFont typeface="Symbol" panose="05050102010706020507" pitchFamily="18" charset="2"/>
              <a:buChar char=""/>
            </a:pPr>
            <a:r>
              <a:rPr lang="en-GB" sz="1400" dirty="0">
                <a:effectLst/>
                <a:latin typeface="Aptos" panose="020B0004020202020204" pitchFamily="34" charset="0"/>
                <a:ea typeface="Times New Roman" panose="02020603050405020304" pitchFamily="18" charset="0"/>
                <a:cs typeface="Aptos" panose="020B0004020202020204" pitchFamily="34" charset="0"/>
              </a:rPr>
              <a:t>what does the GMC say?</a:t>
            </a:r>
          </a:p>
          <a:p>
            <a:pPr marL="800100" lvl="1" indent="-342900">
              <a:buFont typeface="Symbol" panose="05050102010706020507" pitchFamily="18" charset="2"/>
              <a:buChar char=""/>
            </a:pPr>
            <a:r>
              <a:rPr lang="en-GB" sz="1400" dirty="0">
                <a:effectLst/>
                <a:latin typeface="Aptos" panose="020B0004020202020204" pitchFamily="34" charset="0"/>
                <a:ea typeface="Times New Roman" panose="02020603050405020304" pitchFamily="18" charset="0"/>
                <a:cs typeface="Aptos" panose="020B0004020202020204" pitchFamily="34" charset="0"/>
              </a:rPr>
              <a:t>what moral demands are imposed by the 4Ps?</a:t>
            </a:r>
          </a:p>
          <a:p>
            <a:pPr marL="457200" lvl="1" indent="0">
              <a:buNone/>
            </a:pPr>
            <a:endParaRPr lang="en-GB" sz="1400" dirty="0">
              <a:effectLst/>
              <a:latin typeface="Aptos" panose="020B0004020202020204" pitchFamily="34" charset="0"/>
              <a:ea typeface="Times New Roman" panose="02020603050405020304" pitchFamily="18" charset="0"/>
              <a:cs typeface="Aptos" panose="020B0004020202020204" pitchFamily="34" charset="0"/>
            </a:endParaRPr>
          </a:p>
          <a:p>
            <a:pPr marL="457200" lvl="1" indent="0">
              <a:buNone/>
            </a:pPr>
            <a:r>
              <a:rPr lang="en-GB" sz="1800" i="1" dirty="0">
                <a:latin typeface="Aptos" panose="020B0004020202020204" pitchFamily="34" charset="0"/>
                <a:ea typeface="Times New Roman" panose="02020603050405020304" pitchFamily="18" charset="0"/>
                <a:cs typeface="Aptos" panose="020B0004020202020204" pitchFamily="34" charset="0"/>
              </a:rPr>
              <a:t>…And </a:t>
            </a:r>
            <a:r>
              <a:rPr lang="en-GB" sz="1800" i="1" dirty="0">
                <a:effectLst/>
                <a:latin typeface="Aptos" panose="020B0004020202020204" pitchFamily="34" charset="0"/>
                <a:ea typeface="Times New Roman" panose="02020603050405020304" pitchFamily="18" charset="0"/>
                <a:cs typeface="Aptos" panose="020B0004020202020204" pitchFamily="34" charset="0"/>
              </a:rPr>
              <a:t>use that as the starting point for deliberation</a:t>
            </a:r>
            <a:endParaRPr lang="en-GB" sz="1800" i="1" dirty="0">
              <a:effectLst/>
              <a:latin typeface="Aptos" panose="020B0004020202020204" pitchFamily="34" charset="0"/>
              <a:ea typeface="Aptos" panose="020B0004020202020204" pitchFamily="34" charset="0"/>
              <a:cs typeface="Aptos" panose="020B0004020202020204" pitchFamily="34" charset="0"/>
            </a:endParaRPr>
          </a:p>
          <a:p>
            <a:pPr marL="342900" lvl="0" indent="-342900">
              <a:buFont typeface="Symbol" panose="05050102010706020507" pitchFamily="18" charset="2"/>
              <a:buChar char=""/>
            </a:pPr>
            <a:endParaRPr lang="en-GB" sz="1800" dirty="0">
              <a:effectLst/>
              <a:latin typeface="Aptos" panose="020B0004020202020204" pitchFamily="34" charset="0"/>
              <a:ea typeface="Times New Roman" panose="02020603050405020304" pitchFamily="18" charset="0"/>
              <a:cs typeface="Aptos" panose="020B0004020202020204" pitchFamily="34" charset="0"/>
            </a:endParaRPr>
          </a:p>
          <a:p>
            <a:pPr marL="342900" lvl="0" indent="-342900">
              <a:buFont typeface="Symbol" panose="05050102010706020507" pitchFamily="18" charset="2"/>
              <a:buChar char=""/>
            </a:pPr>
            <a:r>
              <a:rPr lang="en-GB" sz="1800" dirty="0">
                <a:effectLst/>
                <a:latin typeface="Aptos" panose="020B0004020202020204" pitchFamily="34" charset="0"/>
                <a:ea typeface="Times New Roman" panose="02020603050405020304" pitchFamily="18" charset="0"/>
                <a:cs typeface="Aptos" panose="020B0004020202020204" pitchFamily="34" charset="0"/>
              </a:rPr>
              <a:t>There may be more than one morally justifiable option</a:t>
            </a:r>
          </a:p>
          <a:p>
            <a:pPr marL="0" lvl="0" indent="0">
              <a:buNone/>
            </a:pPr>
            <a:endParaRPr lang="en-GB" sz="1800" dirty="0">
              <a:latin typeface="Aptos" panose="020B0004020202020204" pitchFamily="34" charset="0"/>
              <a:ea typeface="Times New Roman" panose="02020603050405020304" pitchFamily="18" charset="0"/>
              <a:cs typeface="Aptos" panose="020B0004020202020204" pitchFamily="34" charset="0"/>
            </a:endParaRPr>
          </a:p>
          <a:p>
            <a:pPr marL="342900" lvl="0" indent="-342900">
              <a:buFont typeface="Symbol" panose="05050102010706020507" pitchFamily="18" charset="2"/>
              <a:buChar char=""/>
            </a:pPr>
            <a:r>
              <a:rPr lang="en-GB" sz="1800" dirty="0">
                <a:effectLst/>
                <a:latin typeface="Aptos" panose="020B0004020202020204" pitchFamily="34" charset="0"/>
                <a:ea typeface="Times New Roman" panose="02020603050405020304" pitchFamily="18" charset="0"/>
                <a:cs typeface="Aptos" panose="020B0004020202020204" pitchFamily="34" charset="0"/>
              </a:rPr>
              <a:t>Ethics is not about giving you the ‘right’ answer, it is a means of applying logic and reasoning to your thinking.   </a:t>
            </a:r>
            <a:endParaRPr lang="en-GB" sz="1800" dirty="0">
              <a:effectLst/>
              <a:latin typeface="Aptos" panose="020B0004020202020204" pitchFamily="34" charset="0"/>
              <a:ea typeface="Aptos" panose="020B0004020202020204" pitchFamily="34" charset="0"/>
              <a:cs typeface="Aptos" panose="020B0004020202020204" pitchFamily="34" charset="0"/>
            </a:endParaRPr>
          </a:p>
        </p:txBody>
      </p:sp>
      <p:cxnSp>
        <p:nvCxnSpPr>
          <p:cNvPr id="5" name="Straight Connector 4">
            <a:extLst>
              <a:ext uri="{FF2B5EF4-FFF2-40B4-BE49-F238E27FC236}">
                <a16:creationId xmlns:a16="http://schemas.microsoft.com/office/drawing/2014/main" id="{02ABDCB5-33A8-A182-C696-35F0E9123A68}"/>
              </a:ext>
            </a:extLst>
          </p:cNvPr>
          <p:cNvCxnSpPr>
            <a:cxnSpLocks/>
          </p:cNvCxnSpPr>
          <p:nvPr/>
        </p:nvCxnSpPr>
        <p:spPr>
          <a:xfrm>
            <a:off x="0" y="1412776"/>
            <a:ext cx="12192000" cy="0"/>
          </a:xfrm>
          <a:prstGeom prst="line">
            <a:avLst/>
          </a:prstGeom>
          <a:ln w="5080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946759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peech Bubble: Oval 4">
            <a:extLst>
              <a:ext uri="{FF2B5EF4-FFF2-40B4-BE49-F238E27FC236}">
                <a16:creationId xmlns:a16="http://schemas.microsoft.com/office/drawing/2014/main" id="{397328C4-9CEE-FCF6-38B6-0D2A73D4DC9D}"/>
              </a:ext>
            </a:extLst>
          </p:cNvPr>
          <p:cNvSpPr/>
          <p:nvPr/>
        </p:nvSpPr>
        <p:spPr>
          <a:xfrm>
            <a:off x="695400" y="1988840"/>
            <a:ext cx="2952328" cy="1728192"/>
          </a:xfrm>
          <a:prstGeom prst="wedgeEllipseCallou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What is ethics?</a:t>
            </a:r>
          </a:p>
        </p:txBody>
      </p:sp>
    </p:spTree>
    <p:extLst>
      <p:ext uri="{BB962C8B-B14F-4D97-AF65-F5344CB8AC3E}">
        <p14:creationId xmlns:p14="http://schemas.microsoft.com/office/powerpoint/2010/main" val="17203998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3B439A-6C85-BDA8-CA71-EF5C184ED7DB}"/>
            </a:ext>
          </a:extLst>
        </p:cNvPr>
        <p:cNvGrpSpPr/>
        <p:nvPr/>
      </p:nvGrpSpPr>
      <p:grpSpPr>
        <a:xfrm>
          <a:off x="0" y="0"/>
          <a:ext cx="0" cy="0"/>
          <a:chOff x="0" y="0"/>
          <a:chExt cx="0" cy="0"/>
        </a:xfrm>
      </p:grpSpPr>
      <p:sp>
        <p:nvSpPr>
          <p:cNvPr id="5" name="Speech Bubble: Oval 4">
            <a:extLst>
              <a:ext uri="{FF2B5EF4-FFF2-40B4-BE49-F238E27FC236}">
                <a16:creationId xmlns:a16="http://schemas.microsoft.com/office/drawing/2014/main" id="{D3E92106-D68C-7EAC-B481-C45045249CAB}"/>
              </a:ext>
            </a:extLst>
          </p:cNvPr>
          <p:cNvSpPr/>
          <p:nvPr/>
        </p:nvSpPr>
        <p:spPr>
          <a:xfrm>
            <a:off x="695400" y="1988840"/>
            <a:ext cx="2952328" cy="1728192"/>
          </a:xfrm>
          <a:prstGeom prst="wedgeEllipseCallou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What is ethics?</a:t>
            </a:r>
          </a:p>
        </p:txBody>
      </p:sp>
      <p:sp>
        <p:nvSpPr>
          <p:cNvPr id="6" name="Speech Bubble: Oval 5">
            <a:extLst>
              <a:ext uri="{FF2B5EF4-FFF2-40B4-BE49-F238E27FC236}">
                <a16:creationId xmlns:a16="http://schemas.microsoft.com/office/drawing/2014/main" id="{AB82DDAC-74FD-B9D2-A673-59215B177840}"/>
              </a:ext>
            </a:extLst>
          </p:cNvPr>
          <p:cNvSpPr/>
          <p:nvPr/>
        </p:nvSpPr>
        <p:spPr>
          <a:xfrm>
            <a:off x="1775520" y="4437112"/>
            <a:ext cx="3744416" cy="1800200"/>
          </a:xfrm>
          <a:prstGeom prst="wedgeEllipseCallou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Does ethics matter for foundation doctors? </a:t>
            </a:r>
          </a:p>
        </p:txBody>
      </p:sp>
    </p:spTree>
    <p:extLst>
      <p:ext uri="{BB962C8B-B14F-4D97-AF65-F5344CB8AC3E}">
        <p14:creationId xmlns:p14="http://schemas.microsoft.com/office/powerpoint/2010/main" val="42360038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8AB445-5D84-41B8-FF29-DB2C99672F60}"/>
            </a:ext>
          </a:extLst>
        </p:cNvPr>
        <p:cNvGrpSpPr/>
        <p:nvPr/>
      </p:nvGrpSpPr>
      <p:grpSpPr>
        <a:xfrm>
          <a:off x="0" y="0"/>
          <a:ext cx="0" cy="0"/>
          <a:chOff x="0" y="0"/>
          <a:chExt cx="0" cy="0"/>
        </a:xfrm>
      </p:grpSpPr>
      <p:sp>
        <p:nvSpPr>
          <p:cNvPr id="5" name="Speech Bubble: Oval 4">
            <a:extLst>
              <a:ext uri="{FF2B5EF4-FFF2-40B4-BE49-F238E27FC236}">
                <a16:creationId xmlns:a16="http://schemas.microsoft.com/office/drawing/2014/main" id="{B377A3D7-DE91-5EBA-D150-523C872CDC22}"/>
              </a:ext>
            </a:extLst>
          </p:cNvPr>
          <p:cNvSpPr/>
          <p:nvPr/>
        </p:nvSpPr>
        <p:spPr>
          <a:xfrm>
            <a:off x="695400" y="1988840"/>
            <a:ext cx="2952328" cy="1728192"/>
          </a:xfrm>
          <a:prstGeom prst="wedgeEllipseCallou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What is ethics?</a:t>
            </a:r>
          </a:p>
        </p:txBody>
      </p:sp>
      <p:sp>
        <p:nvSpPr>
          <p:cNvPr id="6" name="Speech Bubble: Oval 5">
            <a:extLst>
              <a:ext uri="{FF2B5EF4-FFF2-40B4-BE49-F238E27FC236}">
                <a16:creationId xmlns:a16="http://schemas.microsoft.com/office/drawing/2014/main" id="{0D920FEF-FCAC-6066-1264-DA36EAAD735F}"/>
              </a:ext>
            </a:extLst>
          </p:cNvPr>
          <p:cNvSpPr/>
          <p:nvPr/>
        </p:nvSpPr>
        <p:spPr>
          <a:xfrm>
            <a:off x="1775520" y="4437112"/>
            <a:ext cx="3744416" cy="1800200"/>
          </a:xfrm>
          <a:prstGeom prst="wedgeEllipseCallou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Does ethics matter for foundation doctors? </a:t>
            </a:r>
          </a:p>
        </p:txBody>
      </p:sp>
      <p:sp>
        <p:nvSpPr>
          <p:cNvPr id="8" name="Speech Bubble: Oval 7">
            <a:extLst>
              <a:ext uri="{FF2B5EF4-FFF2-40B4-BE49-F238E27FC236}">
                <a16:creationId xmlns:a16="http://schemas.microsoft.com/office/drawing/2014/main" id="{F94AD4A3-4275-26B4-703A-928200F171D3}"/>
              </a:ext>
            </a:extLst>
          </p:cNvPr>
          <p:cNvSpPr/>
          <p:nvPr/>
        </p:nvSpPr>
        <p:spPr>
          <a:xfrm>
            <a:off x="4583832" y="1953416"/>
            <a:ext cx="3168352" cy="1728192"/>
          </a:xfrm>
          <a:prstGeom prst="wedgeEllipseCallou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Isn’t ethics all about the ‘big’ stuff?</a:t>
            </a:r>
          </a:p>
        </p:txBody>
      </p:sp>
    </p:spTree>
    <p:extLst>
      <p:ext uri="{BB962C8B-B14F-4D97-AF65-F5344CB8AC3E}">
        <p14:creationId xmlns:p14="http://schemas.microsoft.com/office/powerpoint/2010/main" val="12419354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4CF09E-A4F5-D4C3-2B83-CED38244808D}"/>
            </a:ext>
          </a:extLst>
        </p:cNvPr>
        <p:cNvGrpSpPr/>
        <p:nvPr/>
      </p:nvGrpSpPr>
      <p:grpSpPr>
        <a:xfrm>
          <a:off x="0" y="0"/>
          <a:ext cx="0" cy="0"/>
          <a:chOff x="0" y="0"/>
          <a:chExt cx="0" cy="0"/>
        </a:xfrm>
      </p:grpSpPr>
      <p:sp>
        <p:nvSpPr>
          <p:cNvPr id="5" name="Speech Bubble: Oval 4">
            <a:extLst>
              <a:ext uri="{FF2B5EF4-FFF2-40B4-BE49-F238E27FC236}">
                <a16:creationId xmlns:a16="http://schemas.microsoft.com/office/drawing/2014/main" id="{9DC46253-7670-2FC2-81B3-C887F60578A7}"/>
              </a:ext>
            </a:extLst>
          </p:cNvPr>
          <p:cNvSpPr/>
          <p:nvPr/>
        </p:nvSpPr>
        <p:spPr>
          <a:xfrm>
            <a:off x="695400" y="1988840"/>
            <a:ext cx="2952328" cy="1728192"/>
          </a:xfrm>
          <a:prstGeom prst="wedgeEllipseCallou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What is ethics?</a:t>
            </a:r>
          </a:p>
        </p:txBody>
      </p:sp>
      <p:sp>
        <p:nvSpPr>
          <p:cNvPr id="6" name="Speech Bubble: Oval 5">
            <a:extLst>
              <a:ext uri="{FF2B5EF4-FFF2-40B4-BE49-F238E27FC236}">
                <a16:creationId xmlns:a16="http://schemas.microsoft.com/office/drawing/2014/main" id="{C5DEB860-098F-1B22-F1BB-7774F21CF843}"/>
              </a:ext>
            </a:extLst>
          </p:cNvPr>
          <p:cNvSpPr/>
          <p:nvPr/>
        </p:nvSpPr>
        <p:spPr>
          <a:xfrm>
            <a:off x="1775520" y="4437112"/>
            <a:ext cx="3744416" cy="1800200"/>
          </a:xfrm>
          <a:prstGeom prst="wedgeEllipseCallou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Does ethics matter for foundation doctors? </a:t>
            </a:r>
          </a:p>
        </p:txBody>
      </p:sp>
      <p:sp>
        <p:nvSpPr>
          <p:cNvPr id="8" name="Speech Bubble: Oval 7">
            <a:extLst>
              <a:ext uri="{FF2B5EF4-FFF2-40B4-BE49-F238E27FC236}">
                <a16:creationId xmlns:a16="http://schemas.microsoft.com/office/drawing/2014/main" id="{8E31601B-A506-8AD3-7CB6-27D88B97B832}"/>
              </a:ext>
            </a:extLst>
          </p:cNvPr>
          <p:cNvSpPr/>
          <p:nvPr/>
        </p:nvSpPr>
        <p:spPr>
          <a:xfrm>
            <a:off x="4583832" y="1953416"/>
            <a:ext cx="3168352" cy="1728192"/>
          </a:xfrm>
          <a:prstGeom prst="wedgeEllipseCallou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Isn’t ethics all about the ‘big’ stuff?</a:t>
            </a:r>
          </a:p>
        </p:txBody>
      </p:sp>
      <p:sp>
        <p:nvSpPr>
          <p:cNvPr id="10" name="Speech Bubble: Oval 9">
            <a:extLst>
              <a:ext uri="{FF2B5EF4-FFF2-40B4-BE49-F238E27FC236}">
                <a16:creationId xmlns:a16="http://schemas.microsoft.com/office/drawing/2014/main" id="{DE560747-3F55-2995-C772-D3BAA1DD829A}"/>
              </a:ext>
            </a:extLst>
          </p:cNvPr>
          <p:cNvSpPr/>
          <p:nvPr/>
        </p:nvSpPr>
        <p:spPr>
          <a:xfrm>
            <a:off x="6636060" y="4221088"/>
            <a:ext cx="3672408" cy="1800200"/>
          </a:xfrm>
          <a:prstGeom prst="wedgeEllipseCallou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Can’t I just trust my gut instinct?</a:t>
            </a:r>
          </a:p>
        </p:txBody>
      </p:sp>
    </p:spTree>
    <p:extLst>
      <p:ext uri="{BB962C8B-B14F-4D97-AF65-F5344CB8AC3E}">
        <p14:creationId xmlns:p14="http://schemas.microsoft.com/office/powerpoint/2010/main" val="27653218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3E8B55-5BAE-A3A3-7E77-1F37A4C73521}"/>
            </a:ext>
          </a:extLst>
        </p:cNvPr>
        <p:cNvGrpSpPr/>
        <p:nvPr/>
      </p:nvGrpSpPr>
      <p:grpSpPr>
        <a:xfrm>
          <a:off x="0" y="0"/>
          <a:ext cx="0" cy="0"/>
          <a:chOff x="0" y="0"/>
          <a:chExt cx="0" cy="0"/>
        </a:xfrm>
      </p:grpSpPr>
      <p:sp>
        <p:nvSpPr>
          <p:cNvPr id="5" name="Speech Bubble: Oval 4">
            <a:extLst>
              <a:ext uri="{FF2B5EF4-FFF2-40B4-BE49-F238E27FC236}">
                <a16:creationId xmlns:a16="http://schemas.microsoft.com/office/drawing/2014/main" id="{E98CAF45-D9EE-5091-655F-1A82F3B2AAF1}"/>
              </a:ext>
            </a:extLst>
          </p:cNvPr>
          <p:cNvSpPr/>
          <p:nvPr/>
        </p:nvSpPr>
        <p:spPr>
          <a:xfrm>
            <a:off x="695400" y="1988840"/>
            <a:ext cx="2952328" cy="1728192"/>
          </a:xfrm>
          <a:prstGeom prst="wedgeEllipseCallou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What is ethics?</a:t>
            </a:r>
          </a:p>
        </p:txBody>
      </p:sp>
      <p:sp>
        <p:nvSpPr>
          <p:cNvPr id="6" name="Speech Bubble: Oval 5">
            <a:extLst>
              <a:ext uri="{FF2B5EF4-FFF2-40B4-BE49-F238E27FC236}">
                <a16:creationId xmlns:a16="http://schemas.microsoft.com/office/drawing/2014/main" id="{AFA10C57-B628-08D4-70C0-DBE6A39D177D}"/>
              </a:ext>
            </a:extLst>
          </p:cNvPr>
          <p:cNvSpPr/>
          <p:nvPr/>
        </p:nvSpPr>
        <p:spPr>
          <a:xfrm>
            <a:off x="1775520" y="4437112"/>
            <a:ext cx="3744416" cy="1800200"/>
          </a:xfrm>
          <a:prstGeom prst="wedgeEllipseCallou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Does ethics matter for foundation doctors? </a:t>
            </a:r>
          </a:p>
        </p:txBody>
      </p:sp>
      <p:sp>
        <p:nvSpPr>
          <p:cNvPr id="8" name="Speech Bubble: Oval 7">
            <a:extLst>
              <a:ext uri="{FF2B5EF4-FFF2-40B4-BE49-F238E27FC236}">
                <a16:creationId xmlns:a16="http://schemas.microsoft.com/office/drawing/2014/main" id="{E5B08D88-D59D-BFCD-A929-8CA3AE1D5366}"/>
              </a:ext>
            </a:extLst>
          </p:cNvPr>
          <p:cNvSpPr/>
          <p:nvPr/>
        </p:nvSpPr>
        <p:spPr>
          <a:xfrm>
            <a:off x="4583832" y="1953416"/>
            <a:ext cx="3168352" cy="1728192"/>
          </a:xfrm>
          <a:prstGeom prst="wedgeEllipseCallou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Isn’t ethics all about the ‘big’ stuff?</a:t>
            </a:r>
          </a:p>
        </p:txBody>
      </p:sp>
      <p:sp>
        <p:nvSpPr>
          <p:cNvPr id="10" name="Speech Bubble: Oval 9">
            <a:extLst>
              <a:ext uri="{FF2B5EF4-FFF2-40B4-BE49-F238E27FC236}">
                <a16:creationId xmlns:a16="http://schemas.microsoft.com/office/drawing/2014/main" id="{A0989F53-0CB0-BC6D-BF27-594DF2C7A5F8}"/>
              </a:ext>
            </a:extLst>
          </p:cNvPr>
          <p:cNvSpPr/>
          <p:nvPr/>
        </p:nvSpPr>
        <p:spPr>
          <a:xfrm>
            <a:off x="6636060" y="4221088"/>
            <a:ext cx="3672408" cy="1800200"/>
          </a:xfrm>
          <a:prstGeom prst="wedgeEllipseCallou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Can’t I just trust my gut instinct?</a:t>
            </a:r>
          </a:p>
        </p:txBody>
      </p:sp>
      <p:sp>
        <p:nvSpPr>
          <p:cNvPr id="12" name="Speech Bubble: Oval 11">
            <a:extLst>
              <a:ext uri="{FF2B5EF4-FFF2-40B4-BE49-F238E27FC236}">
                <a16:creationId xmlns:a16="http://schemas.microsoft.com/office/drawing/2014/main" id="{43B37134-987C-7B03-B646-7D4226716A32}"/>
              </a:ext>
            </a:extLst>
          </p:cNvPr>
          <p:cNvSpPr/>
          <p:nvPr/>
        </p:nvSpPr>
        <p:spPr>
          <a:xfrm>
            <a:off x="8472264" y="1988840"/>
            <a:ext cx="3168352" cy="1692768"/>
          </a:xfrm>
          <a:prstGeom prst="wedgeEllipseCallou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But surely, it’s the law that matters at the end of the day?</a:t>
            </a:r>
          </a:p>
        </p:txBody>
      </p:sp>
    </p:spTree>
    <p:extLst>
      <p:ext uri="{BB962C8B-B14F-4D97-AF65-F5344CB8AC3E}">
        <p14:creationId xmlns:p14="http://schemas.microsoft.com/office/powerpoint/2010/main" val="25069882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385DFE-4AFB-058E-5632-B3BF93BBBBCC}"/>
              </a:ext>
            </a:extLst>
          </p:cNvPr>
          <p:cNvSpPr>
            <a:spLocks noGrp="1"/>
          </p:cNvSpPr>
          <p:nvPr>
            <p:ph type="title"/>
          </p:nvPr>
        </p:nvSpPr>
        <p:spPr>
          <a:xfrm>
            <a:off x="623888" y="548680"/>
            <a:ext cx="9360544" cy="975642"/>
          </a:xfrm>
        </p:spPr>
        <p:txBody>
          <a:bodyPr>
            <a:normAutofit/>
          </a:bodyPr>
          <a:lstStyle/>
          <a:p>
            <a:r>
              <a:rPr lang="en-GB" sz="2400" dirty="0">
                <a:solidFill>
                  <a:srgbClr val="002060"/>
                </a:solidFill>
              </a:rPr>
              <a:t>Case Study: Panel Discussion</a:t>
            </a:r>
          </a:p>
        </p:txBody>
      </p:sp>
      <p:sp>
        <p:nvSpPr>
          <p:cNvPr id="3" name="Content Placeholder 2">
            <a:extLst>
              <a:ext uri="{FF2B5EF4-FFF2-40B4-BE49-F238E27FC236}">
                <a16:creationId xmlns:a16="http://schemas.microsoft.com/office/drawing/2014/main" id="{200ACCAC-D35B-13B0-F05E-72263C0A9C9D}"/>
              </a:ext>
            </a:extLst>
          </p:cNvPr>
          <p:cNvSpPr>
            <a:spLocks noGrp="1"/>
          </p:cNvSpPr>
          <p:nvPr>
            <p:ph idx="1"/>
          </p:nvPr>
        </p:nvSpPr>
        <p:spPr>
          <a:xfrm>
            <a:off x="623888" y="1988843"/>
            <a:ext cx="10728696" cy="4392485"/>
          </a:xfrm>
        </p:spPr>
        <p:txBody>
          <a:bodyPr>
            <a:normAutofit/>
          </a:bodyPr>
          <a:lstStyle/>
          <a:p>
            <a:pPr marL="0" indent="0">
              <a:buNone/>
            </a:pPr>
            <a:r>
              <a:rPr lang="en-GB" sz="1800" kern="100" dirty="0">
                <a:latin typeface="Calibri" panose="020F0502020204030204" pitchFamily="34" charset="0"/>
                <a:ea typeface="Aptos" panose="020B0004020202020204" pitchFamily="34" charset="0"/>
                <a:cs typeface="Calibri" panose="020F0502020204030204" pitchFamily="34" charset="0"/>
              </a:rPr>
              <a:t>Mr. X is a 50-year-old man who presented to A&amp;E with chest pain.  His observations are normal, but he has nonspecific ST-changes on his ECG and borderline troponin levels. </a:t>
            </a:r>
          </a:p>
          <a:p>
            <a:pPr marL="0" indent="0">
              <a:buNone/>
            </a:pPr>
            <a:r>
              <a:rPr lang="en-GB" sz="1800" kern="100" dirty="0">
                <a:latin typeface="Calibri" panose="020F0502020204030204" pitchFamily="34" charset="0"/>
                <a:ea typeface="Aptos" panose="020B0004020202020204" pitchFamily="34" charset="0"/>
                <a:cs typeface="Calibri" panose="020F0502020204030204" pitchFamily="34" charset="0"/>
              </a:rPr>
              <a:t> </a:t>
            </a:r>
          </a:p>
          <a:p>
            <a:pPr marL="0" indent="0">
              <a:buNone/>
            </a:pPr>
            <a:r>
              <a:rPr lang="en-GB" sz="1800" kern="100" dirty="0">
                <a:latin typeface="Calibri" panose="020F0502020204030204" pitchFamily="34" charset="0"/>
                <a:ea typeface="Aptos" panose="020B0004020202020204" pitchFamily="34" charset="0"/>
                <a:cs typeface="Calibri" panose="020F0502020204030204" pitchFamily="34" charset="0"/>
              </a:rPr>
              <a:t>He initially agreed to admission for observation and investigation, but after a lengthy wait in A&amp;E for a bed, he has become fed up and now says he is going to leave because “</a:t>
            </a:r>
            <a:r>
              <a:rPr lang="en-GB" sz="1800" i="1" kern="100" dirty="0">
                <a:latin typeface="Calibri" panose="020F0502020204030204" pitchFamily="34" charset="0"/>
                <a:ea typeface="Aptos" panose="020B0004020202020204" pitchFamily="34" charset="0"/>
                <a:cs typeface="Calibri" panose="020F0502020204030204" pitchFamily="34" charset="0"/>
              </a:rPr>
              <a:t>I need a cigarette, and nothing is being done anyway</a:t>
            </a:r>
            <a:r>
              <a:rPr lang="en-GB" sz="1800" kern="100" dirty="0">
                <a:latin typeface="Calibri" panose="020F0502020204030204" pitchFamily="34" charset="0"/>
                <a:ea typeface="Aptos" panose="020B0004020202020204" pitchFamily="34" charset="0"/>
                <a:cs typeface="Calibri" panose="020F0502020204030204" pitchFamily="34" charset="0"/>
              </a:rPr>
              <a:t>”.  Although evidence for a myocardial infarction is lacking, it is strongly suspected that his pain is due to ischaemic heart disease.</a:t>
            </a:r>
          </a:p>
          <a:p>
            <a:pPr marL="0" indent="0">
              <a:buNone/>
            </a:pPr>
            <a:endParaRPr lang="en-GB" sz="1800" kern="100" dirty="0">
              <a:latin typeface="Calibri" panose="020F0502020204030204" pitchFamily="34" charset="0"/>
              <a:ea typeface="Aptos" panose="020B0004020202020204" pitchFamily="34" charset="0"/>
              <a:cs typeface="Calibri" panose="020F0502020204030204" pitchFamily="34" charset="0"/>
            </a:endParaRPr>
          </a:p>
          <a:p>
            <a:pPr marL="0" indent="0">
              <a:buNone/>
            </a:pPr>
            <a:r>
              <a:rPr lang="en-GB" sz="1800" kern="100" dirty="0">
                <a:latin typeface="Calibri" panose="020F0502020204030204" pitchFamily="34" charset="0"/>
                <a:ea typeface="Aptos" panose="020B0004020202020204" pitchFamily="34" charset="0"/>
                <a:cs typeface="Calibri" panose="020F0502020204030204" pitchFamily="34" charset="0"/>
              </a:rPr>
              <a:t>The on-call F2 doctor has attended for a discussion with Mr X.  In the course of the conversation Mr X says that he is quite happy to sign whatever form is needed, but he </a:t>
            </a:r>
            <a:r>
              <a:rPr lang="en-GB" sz="1800" i="1" u="sng" kern="100" dirty="0">
                <a:latin typeface="Calibri" panose="020F0502020204030204" pitchFamily="34" charset="0"/>
                <a:ea typeface="Aptos" panose="020B0004020202020204" pitchFamily="34" charset="0"/>
                <a:cs typeface="Calibri" panose="020F0502020204030204" pitchFamily="34" charset="0"/>
              </a:rPr>
              <a:t>is</a:t>
            </a:r>
            <a:r>
              <a:rPr lang="en-GB" sz="1800" kern="100" dirty="0">
                <a:latin typeface="Calibri" panose="020F0502020204030204" pitchFamily="34" charset="0"/>
                <a:ea typeface="Aptos" panose="020B0004020202020204" pitchFamily="34" charset="0"/>
                <a:cs typeface="Calibri" panose="020F0502020204030204" pitchFamily="34" charset="0"/>
              </a:rPr>
              <a:t> going to leave.  </a:t>
            </a:r>
          </a:p>
          <a:p>
            <a:pPr marL="0" indent="0">
              <a:buNone/>
            </a:pPr>
            <a:endParaRPr lang="en-GB" sz="1800" kern="100" dirty="0">
              <a:latin typeface="Calibri" panose="020F0502020204030204" pitchFamily="34" charset="0"/>
              <a:ea typeface="Aptos" panose="020B0004020202020204" pitchFamily="34" charset="0"/>
              <a:cs typeface="Calibri" panose="020F0502020204030204" pitchFamily="34" charset="0"/>
            </a:endParaRPr>
          </a:p>
          <a:p>
            <a:pPr marL="0" indent="0">
              <a:buNone/>
            </a:pPr>
            <a:r>
              <a:rPr lang="en-GB" sz="1800" kern="100" dirty="0">
                <a:latin typeface="Calibri" panose="020F0502020204030204" pitchFamily="34" charset="0"/>
                <a:ea typeface="Aptos" panose="020B0004020202020204" pitchFamily="34" charset="0"/>
                <a:cs typeface="Calibri" panose="020F0502020204030204" pitchFamily="34" charset="0"/>
              </a:rPr>
              <a:t>The F2 is uncertain of her responsibilities and whether she should become complicit in helping him to leave by prescribing cardiac medication for him before </a:t>
            </a:r>
            <a:r>
              <a:rPr lang="en-GB" sz="1800" kern="100">
                <a:latin typeface="Calibri" panose="020F0502020204030204" pitchFamily="34" charset="0"/>
                <a:ea typeface="Aptos" panose="020B0004020202020204" pitchFamily="34" charset="0"/>
                <a:cs typeface="Calibri" panose="020F0502020204030204" pitchFamily="34" charset="0"/>
              </a:rPr>
              <a:t>he goes.</a:t>
            </a:r>
            <a:endParaRPr lang="en-GB" sz="1800" kern="100" dirty="0">
              <a:latin typeface="Calibri" panose="020F0502020204030204" pitchFamily="34" charset="0"/>
              <a:ea typeface="Aptos" panose="020B0004020202020204" pitchFamily="34" charset="0"/>
              <a:cs typeface="Calibri" panose="020F0502020204030204" pitchFamily="34" charset="0"/>
            </a:endParaRPr>
          </a:p>
          <a:p>
            <a:endParaRPr lang="en-GB" dirty="0"/>
          </a:p>
        </p:txBody>
      </p:sp>
      <p:cxnSp>
        <p:nvCxnSpPr>
          <p:cNvPr id="6" name="Straight Connector 5">
            <a:extLst>
              <a:ext uri="{FF2B5EF4-FFF2-40B4-BE49-F238E27FC236}">
                <a16:creationId xmlns:a16="http://schemas.microsoft.com/office/drawing/2014/main" id="{2FC45B07-55D4-087A-024F-29C7F4BFDF18}"/>
              </a:ext>
            </a:extLst>
          </p:cNvPr>
          <p:cNvCxnSpPr>
            <a:cxnSpLocks/>
          </p:cNvCxnSpPr>
          <p:nvPr/>
        </p:nvCxnSpPr>
        <p:spPr>
          <a:xfrm>
            <a:off x="0" y="1412776"/>
            <a:ext cx="12192000" cy="0"/>
          </a:xfrm>
          <a:prstGeom prst="line">
            <a:avLst/>
          </a:prstGeom>
          <a:ln w="5080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622392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BE3C01-ACCE-F266-1C76-00D81C135403}"/>
              </a:ext>
            </a:extLst>
          </p:cNvPr>
          <p:cNvSpPr>
            <a:spLocks noGrp="1"/>
          </p:cNvSpPr>
          <p:nvPr>
            <p:ph type="title"/>
          </p:nvPr>
        </p:nvSpPr>
        <p:spPr>
          <a:xfrm>
            <a:off x="623888" y="404665"/>
            <a:ext cx="9415462" cy="1325563"/>
          </a:xfrm>
        </p:spPr>
        <p:txBody>
          <a:bodyPr>
            <a:normAutofit/>
          </a:bodyPr>
          <a:lstStyle/>
          <a:p>
            <a:r>
              <a:rPr lang="en-US" sz="2400" dirty="0">
                <a:solidFill>
                  <a:srgbClr val="002060"/>
                </a:solidFill>
              </a:rPr>
              <a:t>The four principles</a:t>
            </a:r>
          </a:p>
        </p:txBody>
      </p:sp>
      <p:sp>
        <p:nvSpPr>
          <p:cNvPr id="3" name="Content Placeholder 2">
            <a:extLst>
              <a:ext uri="{FF2B5EF4-FFF2-40B4-BE49-F238E27FC236}">
                <a16:creationId xmlns:a16="http://schemas.microsoft.com/office/drawing/2014/main" id="{79B9C686-A267-4096-3880-A8A019560B62}"/>
              </a:ext>
            </a:extLst>
          </p:cNvPr>
          <p:cNvSpPr>
            <a:spLocks noGrp="1"/>
          </p:cNvSpPr>
          <p:nvPr>
            <p:ph idx="1"/>
          </p:nvPr>
        </p:nvSpPr>
        <p:spPr>
          <a:xfrm>
            <a:off x="623888" y="1700808"/>
            <a:ext cx="10729912" cy="4351338"/>
          </a:xfrm>
        </p:spPr>
        <p:txBody>
          <a:bodyPr/>
          <a:lstStyle/>
          <a:p>
            <a:pPr marL="0" indent="0">
              <a:buNone/>
            </a:pPr>
            <a:endParaRPr lang="en-US" dirty="0"/>
          </a:p>
          <a:p>
            <a:r>
              <a:rPr lang="en-US" sz="1800" dirty="0"/>
              <a:t>Respect for autonomy - literally ‘self-rule’</a:t>
            </a:r>
          </a:p>
          <a:p>
            <a:endParaRPr lang="en-US" sz="1800" dirty="0"/>
          </a:p>
          <a:p>
            <a:r>
              <a:rPr lang="en-US" sz="1800" dirty="0"/>
              <a:t>Beneficence – the duty to maximize benefit or minimize harm (a positive duty)</a:t>
            </a:r>
          </a:p>
          <a:p>
            <a:endParaRPr lang="en-US" sz="1800" dirty="0"/>
          </a:p>
          <a:p>
            <a:r>
              <a:rPr lang="en-US" sz="1800" dirty="0"/>
              <a:t>Non-maleficence – the duty to avoid causing harm (a negative duty)</a:t>
            </a:r>
          </a:p>
          <a:p>
            <a:endParaRPr lang="en-US" sz="1800" dirty="0"/>
          </a:p>
          <a:p>
            <a:r>
              <a:rPr lang="en-US" sz="1800" dirty="0"/>
              <a:t>Justice</a:t>
            </a:r>
          </a:p>
          <a:p>
            <a:pPr marL="717550" lvl="1" indent="-374650">
              <a:spcBef>
                <a:spcPts val="975"/>
              </a:spcBef>
              <a:buSzPct val="60000"/>
              <a:buFont typeface="Wingdings" pitchFamily="2" charset="2"/>
              <a:buChar char="Ø"/>
            </a:pPr>
            <a:r>
              <a:rPr lang="en-US" sz="1600" dirty="0"/>
              <a:t>Moral justice – rights, fairness, resource allocation, etc.</a:t>
            </a:r>
          </a:p>
          <a:p>
            <a:pPr marL="717550" lvl="1" indent="-374650">
              <a:buSzPct val="60000"/>
              <a:buFont typeface="Wingdings" pitchFamily="2" charset="2"/>
              <a:buChar char="Ø"/>
            </a:pPr>
            <a:r>
              <a:rPr lang="en-US" sz="1600" dirty="0"/>
              <a:t>Legal justice – what does the law demand, allow, and prohibit?</a:t>
            </a:r>
          </a:p>
        </p:txBody>
      </p:sp>
      <p:cxnSp>
        <p:nvCxnSpPr>
          <p:cNvPr id="5" name="Straight Connector 4">
            <a:extLst>
              <a:ext uri="{FF2B5EF4-FFF2-40B4-BE49-F238E27FC236}">
                <a16:creationId xmlns:a16="http://schemas.microsoft.com/office/drawing/2014/main" id="{A060BDC3-F680-3856-B588-B141184ADE6B}"/>
              </a:ext>
            </a:extLst>
          </p:cNvPr>
          <p:cNvCxnSpPr>
            <a:cxnSpLocks/>
          </p:cNvCxnSpPr>
          <p:nvPr/>
        </p:nvCxnSpPr>
        <p:spPr>
          <a:xfrm>
            <a:off x="0" y="1412776"/>
            <a:ext cx="12192000" cy="0"/>
          </a:xfrm>
          <a:prstGeom prst="line">
            <a:avLst/>
          </a:prstGeom>
          <a:ln w="5080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513951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BE3C01-ACCE-F266-1C76-00D81C135403}"/>
              </a:ext>
            </a:extLst>
          </p:cNvPr>
          <p:cNvSpPr>
            <a:spLocks noGrp="1"/>
          </p:cNvSpPr>
          <p:nvPr>
            <p:ph type="title"/>
          </p:nvPr>
        </p:nvSpPr>
        <p:spPr>
          <a:xfrm>
            <a:off x="623888" y="404665"/>
            <a:ext cx="9415462" cy="1325563"/>
          </a:xfrm>
        </p:spPr>
        <p:txBody>
          <a:bodyPr>
            <a:normAutofit/>
          </a:bodyPr>
          <a:lstStyle/>
          <a:p>
            <a:r>
              <a:rPr lang="en-US" sz="2400" dirty="0">
                <a:solidFill>
                  <a:srgbClr val="002060"/>
                </a:solidFill>
              </a:rPr>
              <a:t>Remember that …</a:t>
            </a:r>
          </a:p>
        </p:txBody>
      </p:sp>
      <p:sp>
        <p:nvSpPr>
          <p:cNvPr id="3" name="Content Placeholder 2">
            <a:extLst>
              <a:ext uri="{FF2B5EF4-FFF2-40B4-BE49-F238E27FC236}">
                <a16:creationId xmlns:a16="http://schemas.microsoft.com/office/drawing/2014/main" id="{79B9C686-A267-4096-3880-A8A019560B62}"/>
              </a:ext>
            </a:extLst>
          </p:cNvPr>
          <p:cNvSpPr>
            <a:spLocks noGrp="1"/>
          </p:cNvSpPr>
          <p:nvPr>
            <p:ph idx="1"/>
          </p:nvPr>
        </p:nvSpPr>
        <p:spPr>
          <a:xfrm>
            <a:off x="623888" y="1700808"/>
            <a:ext cx="10656688" cy="4351338"/>
          </a:xfrm>
        </p:spPr>
        <p:txBody>
          <a:bodyPr>
            <a:noAutofit/>
          </a:bodyPr>
          <a:lstStyle/>
          <a:p>
            <a:pPr marL="0" indent="0">
              <a:spcBef>
                <a:spcPts val="1800"/>
              </a:spcBef>
              <a:buNone/>
            </a:pPr>
            <a:r>
              <a:rPr lang="en-US" sz="1800" dirty="0"/>
              <a:t> </a:t>
            </a:r>
          </a:p>
          <a:p>
            <a:pPr>
              <a:spcBef>
                <a:spcPts val="1800"/>
              </a:spcBef>
            </a:pPr>
            <a:endParaRPr lang="en-US" sz="1800" dirty="0"/>
          </a:p>
          <a:p>
            <a:pPr>
              <a:spcBef>
                <a:spcPts val="1800"/>
              </a:spcBef>
            </a:pPr>
            <a:endParaRPr lang="en-US" sz="1800" dirty="0"/>
          </a:p>
          <a:p>
            <a:pPr>
              <a:spcBef>
                <a:spcPts val="1800"/>
              </a:spcBef>
            </a:pPr>
            <a:endParaRPr lang="en-US" sz="1800" dirty="0"/>
          </a:p>
          <a:p>
            <a:pPr>
              <a:spcBef>
                <a:spcPts val="1800"/>
              </a:spcBef>
            </a:pPr>
            <a:endParaRPr lang="en-US" sz="1800" dirty="0"/>
          </a:p>
          <a:p>
            <a:pPr>
              <a:spcBef>
                <a:spcPts val="1800"/>
              </a:spcBef>
            </a:pPr>
            <a:endParaRPr lang="en-US" sz="1800" dirty="0"/>
          </a:p>
          <a:p>
            <a:pPr>
              <a:spcBef>
                <a:spcPts val="1800"/>
              </a:spcBef>
            </a:pPr>
            <a:endParaRPr lang="en-US" sz="1800" dirty="0"/>
          </a:p>
          <a:p>
            <a:pPr>
              <a:spcBef>
                <a:spcPts val="1800"/>
              </a:spcBef>
            </a:pPr>
            <a:endParaRPr lang="en-US" sz="1800" dirty="0"/>
          </a:p>
          <a:p>
            <a:pPr marL="0" indent="0">
              <a:spcBef>
                <a:spcPts val="1800"/>
              </a:spcBef>
              <a:buNone/>
            </a:pPr>
            <a:endParaRPr lang="en-US" sz="1800" dirty="0"/>
          </a:p>
          <a:p>
            <a:pPr marL="0" indent="0">
              <a:spcBef>
                <a:spcPts val="1800"/>
              </a:spcBef>
              <a:buNone/>
            </a:pPr>
            <a:r>
              <a:rPr lang="en-US" sz="1800" dirty="0"/>
              <a:t>Ethics enables you to </a:t>
            </a:r>
            <a:r>
              <a:rPr lang="en-US" sz="1800" u="sng" dirty="0"/>
              <a:t>justify</a:t>
            </a:r>
            <a:r>
              <a:rPr lang="en-US" sz="1800" dirty="0"/>
              <a:t> and give </a:t>
            </a:r>
            <a:r>
              <a:rPr lang="en-US" sz="1800" u="sng" dirty="0"/>
              <a:t>reasons</a:t>
            </a:r>
            <a:r>
              <a:rPr lang="en-US" sz="1800" dirty="0"/>
              <a:t> for why you chose a particular course of action.</a:t>
            </a:r>
          </a:p>
        </p:txBody>
      </p:sp>
      <p:cxnSp>
        <p:nvCxnSpPr>
          <p:cNvPr id="5" name="Straight Connector 4">
            <a:extLst>
              <a:ext uri="{FF2B5EF4-FFF2-40B4-BE49-F238E27FC236}">
                <a16:creationId xmlns:a16="http://schemas.microsoft.com/office/drawing/2014/main" id="{02ABDCB5-33A8-A182-C696-35F0E9123A68}"/>
              </a:ext>
            </a:extLst>
          </p:cNvPr>
          <p:cNvCxnSpPr>
            <a:cxnSpLocks/>
          </p:cNvCxnSpPr>
          <p:nvPr/>
        </p:nvCxnSpPr>
        <p:spPr>
          <a:xfrm>
            <a:off x="0" y="1412776"/>
            <a:ext cx="12192000" cy="0"/>
          </a:xfrm>
          <a:prstGeom prst="line">
            <a:avLst/>
          </a:prstGeom>
          <a:ln w="50800">
            <a:solidFill>
              <a:srgbClr val="C00000"/>
            </a:solidFill>
          </a:ln>
        </p:spPr>
        <p:style>
          <a:lnRef idx="1">
            <a:schemeClr val="accent1"/>
          </a:lnRef>
          <a:fillRef idx="0">
            <a:schemeClr val="accent1"/>
          </a:fillRef>
          <a:effectRef idx="0">
            <a:schemeClr val="accent1"/>
          </a:effectRef>
          <a:fontRef idx="minor">
            <a:schemeClr val="tx1"/>
          </a:fontRef>
        </p:style>
      </p:cxnSp>
      <p:pic>
        <p:nvPicPr>
          <p:cNvPr id="6" name="Picture 5" descr="A green check mark in a black box&#10;&#10;Description automatically generated">
            <a:extLst>
              <a:ext uri="{FF2B5EF4-FFF2-40B4-BE49-F238E27FC236}">
                <a16:creationId xmlns:a16="http://schemas.microsoft.com/office/drawing/2014/main" id="{5DEB6188-53CC-AEC5-DCFD-7EB6C337C7BC}"/>
              </a:ext>
            </a:extLst>
          </p:cNvPr>
          <p:cNvPicPr>
            <a:picLocks noChangeAspect="1"/>
          </p:cNvPicPr>
          <p:nvPr/>
        </p:nvPicPr>
        <p:blipFill>
          <a:blip r:embed="rId2" cstate="print">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911424" y="1873225"/>
            <a:ext cx="1917866" cy="1730227"/>
          </a:xfrm>
          <a:prstGeom prst="rect">
            <a:avLst/>
          </a:prstGeom>
        </p:spPr>
      </p:pic>
      <p:pic>
        <p:nvPicPr>
          <p:cNvPr id="9" name="Picture 8" descr="A child writing on a white board&#10;&#10;Description automatically generated">
            <a:extLst>
              <a:ext uri="{FF2B5EF4-FFF2-40B4-BE49-F238E27FC236}">
                <a16:creationId xmlns:a16="http://schemas.microsoft.com/office/drawing/2014/main" id="{C73677F0-9FF5-70A6-4B05-3DF73ED53B4B}"/>
              </a:ext>
            </a:extLst>
          </p:cNvPr>
          <p:cNvPicPr>
            <a:picLocks noChangeAspect="1"/>
          </p:cNvPicPr>
          <p:nvPr/>
        </p:nvPicPr>
        <p:blipFill>
          <a:blip r:embed="rId4" cstate="print">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3646004" y="3066925"/>
            <a:ext cx="3091272" cy="2060848"/>
          </a:xfrm>
          <a:prstGeom prst="rect">
            <a:avLst/>
          </a:prstGeom>
        </p:spPr>
      </p:pic>
      <p:pic>
        <p:nvPicPr>
          <p:cNvPr id="11" name="Picture 10" descr="A gold scale with two round objects&#10;&#10;Description automatically generated with medium confidence">
            <a:extLst>
              <a:ext uri="{FF2B5EF4-FFF2-40B4-BE49-F238E27FC236}">
                <a16:creationId xmlns:a16="http://schemas.microsoft.com/office/drawing/2014/main" id="{B50B9260-D959-C352-A8BD-4DA4777ADAAF}"/>
              </a:ext>
            </a:extLst>
          </p:cNvPr>
          <p:cNvPicPr>
            <a:picLocks noChangeAspect="1"/>
          </p:cNvPicPr>
          <p:nvPr/>
        </p:nvPicPr>
        <p:blipFill>
          <a:blip r:embed="rId6" cstate="print">
            <a:extLst>
              <a:ext uri="{28A0092B-C50C-407E-A947-70E740481C1C}">
                <a14:useLocalDpi xmlns:a14="http://schemas.microsoft.com/office/drawing/2010/main" val="0"/>
              </a:ext>
              <a:ext uri="{837473B0-CC2E-450A-ABE3-18F120FF3D39}">
                <a1611:picAttrSrcUrl xmlns:a1611="http://schemas.microsoft.com/office/drawing/2016/11/main" r:id="rId7"/>
              </a:ext>
            </a:extLst>
          </a:blip>
          <a:stretch>
            <a:fillRect/>
          </a:stretch>
        </p:blipFill>
        <p:spPr>
          <a:xfrm>
            <a:off x="8328248" y="3986533"/>
            <a:ext cx="2060848" cy="2060848"/>
          </a:xfrm>
          <a:prstGeom prst="rect">
            <a:avLst/>
          </a:prstGeom>
        </p:spPr>
      </p:pic>
    </p:spTree>
    <p:extLst>
      <p:ext uri="{BB962C8B-B14F-4D97-AF65-F5344CB8AC3E}">
        <p14:creationId xmlns:p14="http://schemas.microsoft.com/office/powerpoint/2010/main" val="915810873"/>
      </p:ext>
    </p:extLst>
  </p:cSld>
  <p:clrMapOvr>
    <a:masterClrMapping/>
  </p:clrMapOvr>
</p:sld>
</file>

<file path=ppt/theme/theme1.xml><?xml version="1.0" encoding="utf-8"?>
<a:theme xmlns:a="http://schemas.openxmlformats.org/drawingml/2006/main" name="Office Theme">
  <a:themeElements>
    <a:clrScheme name="Custom 1">
      <a:dk1>
        <a:srgbClr val="8C0E1D"/>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D52B1E"/>
      </a:hlink>
      <a:folHlink>
        <a:srgbClr val="D52B1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lide 2: Text Only">
  <a:themeElements>
    <a:clrScheme name="Custom 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D52B1E"/>
      </a:hlink>
      <a:folHlink>
        <a:srgbClr val="D52B1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7CDF450EB6F1046B33EE541AA1406A4" ma:contentTypeVersion="22" ma:contentTypeDescription="Create a new document." ma:contentTypeScope="" ma:versionID="a613acded2543ad528f392fad0ea6ab7">
  <xsd:schema xmlns:xsd="http://www.w3.org/2001/XMLSchema" xmlns:xs="http://www.w3.org/2001/XMLSchema" xmlns:p="http://schemas.microsoft.com/office/2006/metadata/properties" xmlns:ns2="4d4de4b5-bb9a-49ca-9a96-bebc32b577e7" xmlns:ns3="4e8ed25f-e524-462f-a0f4-a9a24ef012cf" targetNamespace="http://schemas.microsoft.com/office/2006/metadata/properties" ma:root="true" ma:fieldsID="2a7a9db685593b4d499669f547fcaebe" ns2:_="" ns3:_="">
    <xsd:import namespace="4d4de4b5-bb9a-49ca-9a96-bebc32b577e7"/>
    <xsd:import namespace="4e8ed25f-e524-462f-a0f4-a9a24ef012cf"/>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GenerationTime" minOccurs="0"/>
                <xsd:element ref="ns2:MediaServiceEventHashCode" minOccurs="0"/>
                <xsd:element ref="ns2:MediaLengthInSeconds" minOccurs="0"/>
                <xsd:element ref="ns2:MediaServiceDateTaken" minOccurs="0"/>
                <xsd:element ref="ns2:MediaServiceObjectDetectorVersions" minOccurs="0"/>
                <xsd:element ref="ns2:MediaServiceSearchProperties" minOccurs="0"/>
                <xsd:element ref="ns3:_ip_UnifiedCompliancePolicyProperties" minOccurs="0"/>
                <xsd:element ref="ns3:_ip_UnifiedCompliancePolicyUIAction"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d4de4b5-bb9a-49ca-9a96-bebc32b577e7" elementFormDefault="qualified">
    <xsd:import namespace="http://schemas.microsoft.com/office/2006/documentManagement/types"/>
    <xsd:import namespace="http://schemas.microsoft.com/office/infopath/2007/PartnerControls"/>
    <xsd:element name="MediaServiceMetadata" ma:index="4" nillable="true" ma:displayName="MediaServiceMetadata" ma:hidden="true" ma:internalName="MediaServiceMetadata" ma:readOnly="true">
      <xsd:simpleType>
        <xsd:restriction base="dms:Note"/>
      </xsd:simpleType>
    </xsd:element>
    <xsd:element name="MediaServiceFastMetadata" ma:index="5" nillable="true" ma:displayName="MediaServiceFastMetadata" ma:hidden="true" ma:internalName="MediaServiceFastMetadata" ma:readOnly="true">
      <xsd:simpleType>
        <xsd:restriction base="dms:Note"/>
      </xsd:simpleType>
    </xsd:element>
    <xsd:element name="MediaServiceGenerationTime" ma:index="8" nillable="true" ma:displayName="MediaServiceGenerationTime" ma:hidden="true" ma:internalName="MediaServiceGenerationTime" ma:readOnly="true">
      <xsd:simpleType>
        <xsd:restriction base="dms:Text"/>
      </xsd:simpleType>
    </xsd:element>
    <xsd:element name="MediaServiceEventHashCode" ma:index="9" nillable="true" ma:displayName="MediaServiceEventHashCode" ma:hidden="true" ma:internalName="MediaServiceEventHashCode" ma:readOnly="true">
      <xsd:simpleType>
        <xsd:restriction base="dms:Text"/>
      </xsd:simpleType>
    </xsd:element>
    <xsd:element name="MediaLengthInSeconds" ma:index="10" nillable="true" ma:displayName="MediaLengthInSeconds" ma:hidden="true" ma:internalName="MediaLengthInSeconds" ma:readOnly="true">
      <xsd:simpleType>
        <xsd:restriction base="dms:Unknown"/>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SearchProperties" ma:index="13" nillable="true" ma:displayName="MediaServiceSearchProperties" ma:hidden="true" ma:internalName="MediaServiceSearchProperties" ma:readOnly="true">
      <xsd:simpleType>
        <xsd:restriction base="dms:Note"/>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2c8d5fda-b97d-42c6-97e2-f76465e161c0" ma:termSetId="09814cd3-568e-fe90-9814-8d621ff8fb84" ma:anchorId="fba54fb3-c3e1-fe81-a776-ca4b69148c4d" ma:open="true" ma:isKeyword="false">
      <xsd:complexType>
        <xsd:sequence>
          <xsd:element ref="pc:Terms" minOccurs="0" maxOccurs="1"/>
        </xsd:sequence>
      </xsd:complexType>
    </xsd:element>
    <xsd:element name="MediaServiceOCR" ma:index="23"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8ed25f-e524-462f-a0f4-a9a24ef012cf" elementFormDefault="qualified">
    <xsd:import namespace="http://schemas.microsoft.com/office/2006/documentManagement/types"/>
    <xsd:import namespace="http://schemas.microsoft.com/office/infopath/2007/PartnerControls"/>
    <xsd:element name="SharedWithUsers" ma:index="6" nillable="true" ma:displayName="Shared With" ma:SearchPeopleOnly="false" ma:SharePointGroup="0" ma:internalName="SharedWithUsers" ma:readOnly="tru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7" nillable="true" ma:displayName="Shared With Details" ma:internalName="SharedWithDetails" ma:readOnly="true">
      <xsd:simpleType>
        <xsd:restriction base="dms:Note">
          <xsd:maxLength value="255"/>
        </xsd:restriction>
      </xsd:simpleType>
    </xsd:element>
    <xsd:element name="_ip_UnifiedCompliancePolicyProperties" ma:index="18" nillable="true" ma:displayName="Unified Compliance Policy Properties" ma:internalName="_ip_UnifiedCompliancePolicyProperties" ma:readOnly="false">
      <xsd:simpleType>
        <xsd:restriction base="dms:Note"/>
      </xsd:simpleType>
    </xsd:element>
    <xsd:element name="_ip_UnifiedCompliancePolicyUIAction" ma:index="19" nillable="true" ma:displayName="Unified Compliance Policy UI Action" ma:hidden="true" ma:internalName="_ip_UnifiedCompliancePolicyUIAction" ma:readOnly="false">
      <xsd:simpleType>
        <xsd:restriction base="dms:Text"/>
      </xsd:simpleType>
    </xsd:element>
    <xsd:element name="TaxCatchAll" ma:index="22" nillable="true" ma:displayName="Taxonomy Catch All Column" ma:hidden="true" ma:list="{d3f708d2-48ee-4a18-b7aa-4ad2e6a83d8f}" ma:internalName="TaxCatchAll" ma:showField="CatchAllData" ma:web="4e8ed25f-e524-462f-a0f4-a9a24ef012c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4"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4d4de4b5-bb9a-49ca-9a96-bebc32b577e7">
      <Terms xmlns="http://schemas.microsoft.com/office/infopath/2007/PartnerControls"/>
    </lcf76f155ced4ddcb4097134ff3c332f>
    <_ip_UnifiedCompliancePolicyUIAction xmlns="4e8ed25f-e524-462f-a0f4-a9a24ef012cf" xsi:nil="true"/>
    <_ip_UnifiedCompliancePolicyProperties xmlns="4e8ed25f-e524-462f-a0f4-a9a24ef012cf" xsi:nil="true"/>
    <TaxCatchAll xmlns="4e8ed25f-e524-462f-a0f4-a9a24ef012cf" xsi:nil="true"/>
  </documentManagement>
</p:properties>
</file>

<file path=customXml/itemProps1.xml><?xml version="1.0" encoding="utf-8"?>
<ds:datastoreItem xmlns:ds="http://schemas.openxmlformats.org/officeDocument/2006/customXml" ds:itemID="{B417B866-1BA1-4EA1-BCD2-BBCF2E56B91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d4de4b5-bb9a-49ca-9a96-bebc32b577e7"/>
    <ds:schemaRef ds:uri="4e8ed25f-e524-462f-a0f4-a9a24ef012c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9EECE62-CB88-4CBF-8413-246B9E87687A}">
  <ds:schemaRefs>
    <ds:schemaRef ds:uri="http://schemas.microsoft.com/sharepoint/v3/contenttype/forms"/>
  </ds:schemaRefs>
</ds:datastoreItem>
</file>

<file path=customXml/itemProps3.xml><?xml version="1.0" encoding="utf-8"?>
<ds:datastoreItem xmlns:ds="http://schemas.openxmlformats.org/officeDocument/2006/customXml" ds:itemID="{281BD3C5-6CBF-4E5B-B2F4-B2B6AC136C11}">
  <ds:schemaRefs>
    <ds:schemaRef ds:uri="http://schemas.microsoft.com/office/2006/metadata/properties"/>
    <ds:schemaRef ds:uri="http://schemas.microsoft.com/office/infopath/2007/PartnerControls"/>
    <ds:schemaRef ds:uri="4d4de4b5-bb9a-49ca-9a96-bebc32b577e7"/>
    <ds:schemaRef ds:uri="4e8ed25f-e524-462f-a0f4-a9a24ef012cf"/>
  </ds:schemaRefs>
</ds:datastoreItem>
</file>

<file path=docProps/app.xml><?xml version="1.0" encoding="utf-8"?>
<Properties xmlns="http://schemas.openxmlformats.org/officeDocument/2006/extended-properties" xmlns:vt="http://schemas.openxmlformats.org/officeDocument/2006/docPropsVTypes">
  <TotalTime>0</TotalTime>
  <Words>613</Words>
  <Application>Microsoft Office PowerPoint</Application>
  <PresentationFormat>Widescreen</PresentationFormat>
  <Paragraphs>70</Paragraphs>
  <Slides>11</Slides>
  <Notes>1</Notes>
  <HiddenSlides>0</HiddenSlides>
  <MMClips>0</MMClips>
  <ScaleCrop>false</ScaleCrop>
  <HeadingPairs>
    <vt:vector size="4" baseType="variant">
      <vt:variant>
        <vt:lpstr>Theme</vt:lpstr>
      </vt:variant>
      <vt:variant>
        <vt:i4>3</vt:i4>
      </vt:variant>
      <vt:variant>
        <vt:lpstr>Slide Titles</vt:lpstr>
      </vt:variant>
      <vt:variant>
        <vt:i4>11</vt:i4>
      </vt:variant>
    </vt:vector>
  </HeadingPairs>
  <TitlesOfParts>
    <vt:vector size="14" baseType="lpstr">
      <vt:lpstr>Office Theme</vt:lpstr>
      <vt:lpstr>Slide 2: Text Only</vt:lpstr>
      <vt:lpstr>1_Office Theme</vt:lpstr>
      <vt:lpstr>Ethical Decision-Making for Everyday Clinical Practice</vt:lpstr>
      <vt:lpstr>PowerPoint Presentation</vt:lpstr>
      <vt:lpstr>PowerPoint Presentation</vt:lpstr>
      <vt:lpstr>PowerPoint Presentation</vt:lpstr>
      <vt:lpstr>PowerPoint Presentation</vt:lpstr>
      <vt:lpstr>PowerPoint Presentation</vt:lpstr>
      <vt:lpstr>Case Study: Panel Discussion</vt:lpstr>
      <vt:lpstr>The four principles</vt:lpstr>
      <vt:lpstr>Remember that …</vt:lpstr>
      <vt:lpstr>Remember that…</vt:lpstr>
      <vt:lpstr>In summary…</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wendy.gallagher</dc:creator>
  <cp:lastModifiedBy>Machin, Laura</cp:lastModifiedBy>
  <cp:revision>408</cp:revision>
  <cp:lastPrinted>2023-09-24T18:56:26Z</cp:lastPrinted>
  <dcterms:created xsi:type="dcterms:W3CDTF">2011-10-31T13:04:17Z</dcterms:created>
  <dcterms:modified xsi:type="dcterms:W3CDTF">2024-11-05T15:06:18Z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0x01010057CDF450EB6F1046B33EE541AA1406A4</vt:lpwstr>
  </property>
  <property fmtid="{D5CDD505-2E9C-101B-9397-08002B2CF9AE}" pid="3" name="MediaServiceImageTags">
    <vt:lpwstr/>
  </property>
</Properties>
</file>