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9.xml" ContentType="application/vnd.openxmlformats-officedocument.presentationml.slide+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3" r:id="rId6"/>
    <p:sldId id="264" r:id="rId7"/>
    <p:sldId id="260" r:id="rId8"/>
    <p:sldId id="261" r:id="rId9"/>
    <p:sldId id="26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05" d="100"/>
          <a:sy n="105" d="100"/>
        </p:scale>
        <p:origin x="22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AEB21-F97F-43A3-930F-9707496A559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F47AFBA-6AEC-4CA3-9FA1-208493AC4E0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A1DE3F4-1E9A-44B6-90E4-9CB1F45A4AA0}"/>
              </a:ext>
            </a:extLst>
          </p:cNvPr>
          <p:cNvSpPr>
            <a:spLocks noGrp="1"/>
          </p:cNvSpPr>
          <p:nvPr>
            <p:ph type="dt" sz="half" idx="10"/>
          </p:nvPr>
        </p:nvSpPr>
        <p:spPr/>
        <p:txBody>
          <a:bodyPr/>
          <a:lstStyle/>
          <a:p>
            <a:fld id="{3B5A5C38-58B9-4C08-B804-917EA102E51E}" type="datetimeFigureOut">
              <a:rPr lang="en-GB" smtClean="0"/>
              <a:t>16/09/2024</a:t>
            </a:fld>
            <a:endParaRPr lang="en-GB"/>
          </a:p>
        </p:txBody>
      </p:sp>
      <p:sp>
        <p:nvSpPr>
          <p:cNvPr id="5" name="Footer Placeholder 4">
            <a:extLst>
              <a:ext uri="{FF2B5EF4-FFF2-40B4-BE49-F238E27FC236}">
                <a16:creationId xmlns:a16="http://schemas.microsoft.com/office/drawing/2014/main" id="{F4C21D8B-C3CE-4C0D-B9D0-862A24DCC7E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C93F527-C788-41EF-AA8E-9452C1388995}"/>
              </a:ext>
            </a:extLst>
          </p:cNvPr>
          <p:cNvSpPr>
            <a:spLocks noGrp="1"/>
          </p:cNvSpPr>
          <p:nvPr>
            <p:ph type="sldNum" sz="quarter" idx="12"/>
          </p:nvPr>
        </p:nvSpPr>
        <p:spPr/>
        <p:txBody>
          <a:bodyPr/>
          <a:lstStyle/>
          <a:p>
            <a:fld id="{F179D455-6749-45B2-B783-51BA37474E27}" type="slidenum">
              <a:rPr lang="en-GB" smtClean="0"/>
              <a:t>‹#›</a:t>
            </a:fld>
            <a:endParaRPr lang="en-GB"/>
          </a:p>
        </p:txBody>
      </p:sp>
    </p:spTree>
    <p:extLst>
      <p:ext uri="{BB962C8B-B14F-4D97-AF65-F5344CB8AC3E}">
        <p14:creationId xmlns:p14="http://schemas.microsoft.com/office/powerpoint/2010/main" val="35215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3F886-8840-4FF6-AE63-0D2550A564B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656F24E-D1BE-4CD8-B887-15C1F2F98D0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BDFAEC9-674E-41F9-9549-39EA94351834}"/>
              </a:ext>
            </a:extLst>
          </p:cNvPr>
          <p:cNvSpPr>
            <a:spLocks noGrp="1"/>
          </p:cNvSpPr>
          <p:nvPr>
            <p:ph type="dt" sz="half" idx="10"/>
          </p:nvPr>
        </p:nvSpPr>
        <p:spPr/>
        <p:txBody>
          <a:bodyPr/>
          <a:lstStyle/>
          <a:p>
            <a:fld id="{3B5A5C38-58B9-4C08-B804-917EA102E51E}" type="datetimeFigureOut">
              <a:rPr lang="en-GB" smtClean="0"/>
              <a:t>16/09/2024</a:t>
            </a:fld>
            <a:endParaRPr lang="en-GB"/>
          </a:p>
        </p:txBody>
      </p:sp>
      <p:sp>
        <p:nvSpPr>
          <p:cNvPr id="5" name="Footer Placeholder 4">
            <a:extLst>
              <a:ext uri="{FF2B5EF4-FFF2-40B4-BE49-F238E27FC236}">
                <a16:creationId xmlns:a16="http://schemas.microsoft.com/office/drawing/2014/main" id="{05DDBF5E-2F88-432C-9029-D2F94A5F842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577850F-1FE5-4FAF-8147-FC6440A0F6C5}"/>
              </a:ext>
            </a:extLst>
          </p:cNvPr>
          <p:cNvSpPr>
            <a:spLocks noGrp="1"/>
          </p:cNvSpPr>
          <p:nvPr>
            <p:ph type="sldNum" sz="quarter" idx="12"/>
          </p:nvPr>
        </p:nvSpPr>
        <p:spPr/>
        <p:txBody>
          <a:bodyPr/>
          <a:lstStyle/>
          <a:p>
            <a:fld id="{F179D455-6749-45B2-B783-51BA37474E27}" type="slidenum">
              <a:rPr lang="en-GB" smtClean="0"/>
              <a:t>‹#›</a:t>
            </a:fld>
            <a:endParaRPr lang="en-GB"/>
          </a:p>
        </p:txBody>
      </p:sp>
    </p:spTree>
    <p:extLst>
      <p:ext uri="{BB962C8B-B14F-4D97-AF65-F5344CB8AC3E}">
        <p14:creationId xmlns:p14="http://schemas.microsoft.com/office/powerpoint/2010/main" val="3735426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4F9330E-FC91-4AF2-BC0F-4C0C9179E47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49A09AF-C0D0-4174-952F-76446BE10C7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8327A3B-9178-4DB3-9179-7D36A035281E}"/>
              </a:ext>
            </a:extLst>
          </p:cNvPr>
          <p:cNvSpPr>
            <a:spLocks noGrp="1"/>
          </p:cNvSpPr>
          <p:nvPr>
            <p:ph type="dt" sz="half" idx="10"/>
          </p:nvPr>
        </p:nvSpPr>
        <p:spPr/>
        <p:txBody>
          <a:bodyPr/>
          <a:lstStyle/>
          <a:p>
            <a:fld id="{3B5A5C38-58B9-4C08-B804-917EA102E51E}" type="datetimeFigureOut">
              <a:rPr lang="en-GB" smtClean="0"/>
              <a:t>16/09/2024</a:t>
            </a:fld>
            <a:endParaRPr lang="en-GB"/>
          </a:p>
        </p:txBody>
      </p:sp>
      <p:sp>
        <p:nvSpPr>
          <p:cNvPr id="5" name="Footer Placeholder 4">
            <a:extLst>
              <a:ext uri="{FF2B5EF4-FFF2-40B4-BE49-F238E27FC236}">
                <a16:creationId xmlns:a16="http://schemas.microsoft.com/office/drawing/2014/main" id="{E556EE01-B007-4017-B433-FACC00C97C7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2B92564-138D-4C7D-93DF-7E36118FE790}"/>
              </a:ext>
            </a:extLst>
          </p:cNvPr>
          <p:cNvSpPr>
            <a:spLocks noGrp="1"/>
          </p:cNvSpPr>
          <p:nvPr>
            <p:ph type="sldNum" sz="quarter" idx="12"/>
          </p:nvPr>
        </p:nvSpPr>
        <p:spPr/>
        <p:txBody>
          <a:bodyPr/>
          <a:lstStyle/>
          <a:p>
            <a:fld id="{F179D455-6749-45B2-B783-51BA37474E27}" type="slidenum">
              <a:rPr lang="en-GB" smtClean="0"/>
              <a:t>‹#›</a:t>
            </a:fld>
            <a:endParaRPr lang="en-GB"/>
          </a:p>
        </p:txBody>
      </p:sp>
    </p:spTree>
    <p:extLst>
      <p:ext uri="{BB962C8B-B14F-4D97-AF65-F5344CB8AC3E}">
        <p14:creationId xmlns:p14="http://schemas.microsoft.com/office/powerpoint/2010/main" val="124410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AAE43-1C0C-42AE-914F-51864B8DB44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696B8DA-5F9F-4F78-B6B9-1DFD1BA9121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48C68D1-BA3F-492C-BCC6-B6C06594D00D}"/>
              </a:ext>
            </a:extLst>
          </p:cNvPr>
          <p:cNvSpPr>
            <a:spLocks noGrp="1"/>
          </p:cNvSpPr>
          <p:nvPr>
            <p:ph type="dt" sz="half" idx="10"/>
          </p:nvPr>
        </p:nvSpPr>
        <p:spPr/>
        <p:txBody>
          <a:bodyPr/>
          <a:lstStyle/>
          <a:p>
            <a:fld id="{3B5A5C38-58B9-4C08-B804-917EA102E51E}" type="datetimeFigureOut">
              <a:rPr lang="en-GB" smtClean="0"/>
              <a:t>16/09/2024</a:t>
            </a:fld>
            <a:endParaRPr lang="en-GB"/>
          </a:p>
        </p:txBody>
      </p:sp>
      <p:sp>
        <p:nvSpPr>
          <p:cNvPr id="5" name="Footer Placeholder 4">
            <a:extLst>
              <a:ext uri="{FF2B5EF4-FFF2-40B4-BE49-F238E27FC236}">
                <a16:creationId xmlns:a16="http://schemas.microsoft.com/office/drawing/2014/main" id="{9E536715-2467-4FB6-88AE-07660F86462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9A2E52C-0D87-40C2-99D8-5D9DD27E5F33}"/>
              </a:ext>
            </a:extLst>
          </p:cNvPr>
          <p:cNvSpPr>
            <a:spLocks noGrp="1"/>
          </p:cNvSpPr>
          <p:nvPr>
            <p:ph type="sldNum" sz="quarter" idx="12"/>
          </p:nvPr>
        </p:nvSpPr>
        <p:spPr/>
        <p:txBody>
          <a:bodyPr/>
          <a:lstStyle/>
          <a:p>
            <a:fld id="{F179D455-6749-45B2-B783-51BA37474E27}" type="slidenum">
              <a:rPr lang="en-GB" smtClean="0"/>
              <a:t>‹#›</a:t>
            </a:fld>
            <a:endParaRPr lang="en-GB"/>
          </a:p>
        </p:txBody>
      </p:sp>
    </p:spTree>
    <p:extLst>
      <p:ext uri="{BB962C8B-B14F-4D97-AF65-F5344CB8AC3E}">
        <p14:creationId xmlns:p14="http://schemas.microsoft.com/office/powerpoint/2010/main" val="3520004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322BE-658E-4283-922D-F79A251BAE7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82BE3FF-CEDD-44AF-935C-0B5120B7A50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3B79795-A180-4B88-A7C1-6B07851C9BF7}"/>
              </a:ext>
            </a:extLst>
          </p:cNvPr>
          <p:cNvSpPr>
            <a:spLocks noGrp="1"/>
          </p:cNvSpPr>
          <p:nvPr>
            <p:ph type="dt" sz="half" idx="10"/>
          </p:nvPr>
        </p:nvSpPr>
        <p:spPr/>
        <p:txBody>
          <a:bodyPr/>
          <a:lstStyle/>
          <a:p>
            <a:fld id="{3B5A5C38-58B9-4C08-B804-917EA102E51E}" type="datetimeFigureOut">
              <a:rPr lang="en-GB" smtClean="0"/>
              <a:t>16/09/2024</a:t>
            </a:fld>
            <a:endParaRPr lang="en-GB"/>
          </a:p>
        </p:txBody>
      </p:sp>
      <p:sp>
        <p:nvSpPr>
          <p:cNvPr id="5" name="Footer Placeholder 4">
            <a:extLst>
              <a:ext uri="{FF2B5EF4-FFF2-40B4-BE49-F238E27FC236}">
                <a16:creationId xmlns:a16="http://schemas.microsoft.com/office/drawing/2014/main" id="{1300A43D-4A7E-4CA6-868A-AE8DC9F28B8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F025DF5-1250-41F8-A380-F7538E6201DA}"/>
              </a:ext>
            </a:extLst>
          </p:cNvPr>
          <p:cNvSpPr>
            <a:spLocks noGrp="1"/>
          </p:cNvSpPr>
          <p:nvPr>
            <p:ph type="sldNum" sz="quarter" idx="12"/>
          </p:nvPr>
        </p:nvSpPr>
        <p:spPr/>
        <p:txBody>
          <a:bodyPr/>
          <a:lstStyle/>
          <a:p>
            <a:fld id="{F179D455-6749-45B2-B783-51BA37474E27}" type="slidenum">
              <a:rPr lang="en-GB" smtClean="0"/>
              <a:t>‹#›</a:t>
            </a:fld>
            <a:endParaRPr lang="en-GB"/>
          </a:p>
        </p:txBody>
      </p:sp>
    </p:spTree>
    <p:extLst>
      <p:ext uri="{BB962C8B-B14F-4D97-AF65-F5344CB8AC3E}">
        <p14:creationId xmlns:p14="http://schemas.microsoft.com/office/powerpoint/2010/main" val="2105989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63ACD-ED80-4165-ACA9-3C2248B2783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8AE02AF-CCF7-4D8E-88D4-DFF1D15D79B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AC5C01C-CD5F-4EFF-AC6C-C5D1BB5D15B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BD82181-86C1-43F6-8CB2-102D116F6860}"/>
              </a:ext>
            </a:extLst>
          </p:cNvPr>
          <p:cNvSpPr>
            <a:spLocks noGrp="1"/>
          </p:cNvSpPr>
          <p:nvPr>
            <p:ph type="dt" sz="half" idx="10"/>
          </p:nvPr>
        </p:nvSpPr>
        <p:spPr/>
        <p:txBody>
          <a:bodyPr/>
          <a:lstStyle/>
          <a:p>
            <a:fld id="{3B5A5C38-58B9-4C08-B804-917EA102E51E}" type="datetimeFigureOut">
              <a:rPr lang="en-GB" smtClean="0"/>
              <a:t>16/09/2024</a:t>
            </a:fld>
            <a:endParaRPr lang="en-GB"/>
          </a:p>
        </p:txBody>
      </p:sp>
      <p:sp>
        <p:nvSpPr>
          <p:cNvPr id="6" name="Footer Placeholder 5">
            <a:extLst>
              <a:ext uri="{FF2B5EF4-FFF2-40B4-BE49-F238E27FC236}">
                <a16:creationId xmlns:a16="http://schemas.microsoft.com/office/drawing/2014/main" id="{2B6AD19B-0071-4724-93C0-611B22EC73D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BD9D921-68D3-4B13-A538-7997C9A652E9}"/>
              </a:ext>
            </a:extLst>
          </p:cNvPr>
          <p:cNvSpPr>
            <a:spLocks noGrp="1"/>
          </p:cNvSpPr>
          <p:nvPr>
            <p:ph type="sldNum" sz="quarter" idx="12"/>
          </p:nvPr>
        </p:nvSpPr>
        <p:spPr/>
        <p:txBody>
          <a:bodyPr/>
          <a:lstStyle/>
          <a:p>
            <a:fld id="{F179D455-6749-45B2-B783-51BA37474E27}" type="slidenum">
              <a:rPr lang="en-GB" smtClean="0"/>
              <a:t>‹#›</a:t>
            </a:fld>
            <a:endParaRPr lang="en-GB"/>
          </a:p>
        </p:txBody>
      </p:sp>
    </p:spTree>
    <p:extLst>
      <p:ext uri="{BB962C8B-B14F-4D97-AF65-F5344CB8AC3E}">
        <p14:creationId xmlns:p14="http://schemas.microsoft.com/office/powerpoint/2010/main" val="4019564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DADB5-CB6E-47F0-A1B3-333C02E66AE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7C514DB-7D09-4DAC-BA28-F4CA54347EE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5F8C358-E11F-46D9-AE59-C0DF0109822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EC389CB-1DE7-47A1-ACDA-C2D563D3BA1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3C583C9-938E-4567-8FFF-6523D0242D5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4202F76-B1DE-42D6-90F4-7D51FA25E1F5}"/>
              </a:ext>
            </a:extLst>
          </p:cNvPr>
          <p:cNvSpPr>
            <a:spLocks noGrp="1"/>
          </p:cNvSpPr>
          <p:nvPr>
            <p:ph type="dt" sz="half" idx="10"/>
          </p:nvPr>
        </p:nvSpPr>
        <p:spPr/>
        <p:txBody>
          <a:bodyPr/>
          <a:lstStyle/>
          <a:p>
            <a:fld id="{3B5A5C38-58B9-4C08-B804-917EA102E51E}" type="datetimeFigureOut">
              <a:rPr lang="en-GB" smtClean="0"/>
              <a:t>16/09/2024</a:t>
            </a:fld>
            <a:endParaRPr lang="en-GB"/>
          </a:p>
        </p:txBody>
      </p:sp>
      <p:sp>
        <p:nvSpPr>
          <p:cNvPr id="8" name="Footer Placeholder 7">
            <a:extLst>
              <a:ext uri="{FF2B5EF4-FFF2-40B4-BE49-F238E27FC236}">
                <a16:creationId xmlns:a16="http://schemas.microsoft.com/office/drawing/2014/main" id="{53BBDAEF-15F4-4BAB-A747-D453E1C4564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A29C705-5F19-46B9-B327-FC898E46DAFB}"/>
              </a:ext>
            </a:extLst>
          </p:cNvPr>
          <p:cNvSpPr>
            <a:spLocks noGrp="1"/>
          </p:cNvSpPr>
          <p:nvPr>
            <p:ph type="sldNum" sz="quarter" idx="12"/>
          </p:nvPr>
        </p:nvSpPr>
        <p:spPr/>
        <p:txBody>
          <a:bodyPr/>
          <a:lstStyle/>
          <a:p>
            <a:fld id="{F179D455-6749-45B2-B783-51BA37474E27}" type="slidenum">
              <a:rPr lang="en-GB" smtClean="0"/>
              <a:t>‹#›</a:t>
            </a:fld>
            <a:endParaRPr lang="en-GB"/>
          </a:p>
        </p:txBody>
      </p:sp>
    </p:spTree>
    <p:extLst>
      <p:ext uri="{BB962C8B-B14F-4D97-AF65-F5344CB8AC3E}">
        <p14:creationId xmlns:p14="http://schemas.microsoft.com/office/powerpoint/2010/main" val="6812512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099BBC-191D-4EE1-95B5-8E47FCC8939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99FA69C-8481-4A13-B190-71A2026C3FE3}"/>
              </a:ext>
            </a:extLst>
          </p:cNvPr>
          <p:cNvSpPr>
            <a:spLocks noGrp="1"/>
          </p:cNvSpPr>
          <p:nvPr>
            <p:ph type="dt" sz="half" idx="10"/>
          </p:nvPr>
        </p:nvSpPr>
        <p:spPr/>
        <p:txBody>
          <a:bodyPr/>
          <a:lstStyle/>
          <a:p>
            <a:fld id="{3B5A5C38-58B9-4C08-B804-917EA102E51E}" type="datetimeFigureOut">
              <a:rPr lang="en-GB" smtClean="0"/>
              <a:t>16/09/2024</a:t>
            </a:fld>
            <a:endParaRPr lang="en-GB"/>
          </a:p>
        </p:txBody>
      </p:sp>
      <p:sp>
        <p:nvSpPr>
          <p:cNvPr id="4" name="Footer Placeholder 3">
            <a:extLst>
              <a:ext uri="{FF2B5EF4-FFF2-40B4-BE49-F238E27FC236}">
                <a16:creationId xmlns:a16="http://schemas.microsoft.com/office/drawing/2014/main" id="{8AA4D8F7-08E8-408D-BF91-171DD0E8B53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B7F08F1-A4B4-4B87-B227-A04E931937E1}"/>
              </a:ext>
            </a:extLst>
          </p:cNvPr>
          <p:cNvSpPr>
            <a:spLocks noGrp="1"/>
          </p:cNvSpPr>
          <p:nvPr>
            <p:ph type="sldNum" sz="quarter" idx="12"/>
          </p:nvPr>
        </p:nvSpPr>
        <p:spPr/>
        <p:txBody>
          <a:bodyPr/>
          <a:lstStyle/>
          <a:p>
            <a:fld id="{F179D455-6749-45B2-B783-51BA37474E27}" type="slidenum">
              <a:rPr lang="en-GB" smtClean="0"/>
              <a:t>‹#›</a:t>
            </a:fld>
            <a:endParaRPr lang="en-GB"/>
          </a:p>
        </p:txBody>
      </p:sp>
    </p:spTree>
    <p:extLst>
      <p:ext uri="{BB962C8B-B14F-4D97-AF65-F5344CB8AC3E}">
        <p14:creationId xmlns:p14="http://schemas.microsoft.com/office/powerpoint/2010/main" val="4154766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FAB4D11-519A-4E16-A785-C2D9E02C1266}"/>
              </a:ext>
            </a:extLst>
          </p:cNvPr>
          <p:cNvSpPr>
            <a:spLocks noGrp="1"/>
          </p:cNvSpPr>
          <p:nvPr>
            <p:ph type="dt" sz="half" idx="10"/>
          </p:nvPr>
        </p:nvSpPr>
        <p:spPr/>
        <p:txBody>
          <a:bodyPr/>
          <a:lstStyle/>
          <a:p>
            <a:fld id="{3B5A5C38-58B9-4C08-B804-917EA102E51E}" type="datetimeFigureOut">
              <a:rPr lang="en-GB" smtClean="0"/>
              <a:t>16/09/2024</a:t>
            </a:fld>
            <a:endParaRPr lang="en-GB"/>
          </a:p>
        </p:txBody>
      </p:sp>
      <p:sp>
        <p:nvSpPr>
          <p:cNvPr id="3" name="Footer Placeholder 2">
            <a:extLst>
              <a:ext uri="{FF2B5EF4-FFF2-40B4-BE49-F238E27FC236}">
                <a16:creationId xmlns:a16="http://schemas.microsoft.com/office/drawing/2014/main" id="{D9531386-B5CB-44F6-867B-7BE2A8236A3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AD04EFF-2582-48FA-896F-EF4FFB15CF53}"/>
              </a:ext>
            </a:extLst>
          </p:cNvPr>
          <p:cNvSpPr>
            <a:spLocks noGrp="1"/>
          </p:cNvSpPr>
          <p:nvPr>
            <p:ph type="sldNum" sz="quarter" idx="12"/>
          </p:nvPr>
        </p:nvSpPr>
        <p:spPr/>
        <p:txBody>
          <a:bodyPr/>
          <a:lstStyle/>
          <a:p>
            <a:fld id="{F179D455-6749-45B2-B783-51BA37474E27}" type="slidenum">
              <a:rPr lang="en-GB" smtClean="0"/>
              <a:t>‹#›</a:t>
            </a:fld>
            <a:endParaRPr lang="en-GB"/>
          </a:p>
        </p:txBody>
      </p:sp>
    </p:spTree>
    <p:extLst>
      <p:ext uri="{BB962C8B-B14F-4D97-AF65-F5344CB8AC3E}">
        <p14:creationId xmlns:p14="http://schemas.microsoft.com/office/powerpoint/2010/main" val="868713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49670-CB9B-4A4E-9D34-00B0408955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0D9FB46-5D48-4F01-B6CB-7D0CFE2A8A9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09E9690-63DF-489C-AA60-38B0D7FB0E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D316F29-9231-4CCF-9FE8-71328D5EF78F}"/>
              </a:ext>
            </a:extLst>
          </p:cNvPr>
          <p:cNvSpPr>
            <a:spLocks noGrp="1"/>
          </p:cNvSpPr>
          <p:nvPr>
            <p:ph type="dt" sz="half" idx="10"/>
          </p:nvPr>
        </p:nvSpPr>
        <p:spPr/>
        <p:txBody>
          <a:bodyPr/>
          <a:lstStyle/>
          <a:p>
            <a:fld id="{3B5A5C38-58B9-4C08-B804-917EA102E51E}" type="datetimeFigureOut">
              <a:rPr lang="en-GB" smtClean="0"/>
              <a:t>16/09/2024</a:t>
            </a:fld>
            <a:endParaRPr lang="en-GB"/>
          </a:p>
        </p:txBody>
      </p:sp>
      <p:sp>
        <p:nvSpPr>
          <p:cNvPr id="6" name="Footer Placeholder 5">
            <a:extLst>
              <a:ext uri="{FF2B5EF4-FFF2-40B4-BE49-F238E27FC236}">
                <a16:creationId xmlns:a16="http://schemas.microsoft.com/office/drawing/2014/main" id="{98B230A2-EB8A-47C2-A0EE-C3405FB5C2B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994FFC6-5AE3-4807-915A-692713818A41}"/>
              </a:ext>
            </a:extLst>
          </p:cNvPr>
          <p:cNvSpPr>
            <a:spLocks noGrp="1"/>
          </p:cNvSpPr>
          <p:nvPr>
            <p:ph type="sldNum" sz="quarter" idx="12"/>
          </p:nvPr>
        </p:nvSpPr>
        <p:spPr/>
        <p:txBody>
          <a:bodyPr/>
          <a:lstStyle/>
          <a:p>
            <a:fld id="{F179D455-6749-45B2-B783-51BA37474E27}" type="slidenum">
              <a:rPr lang="en-GB" smtClean="0"/>
              <a:t>‹#›</a:t>
            </a:fld>
            <a:endParaRPr lang="en-GB"/>
          </a:p>
        </p:txBody>
      </p:sp>
    </p:spTree>
    <p:extLst>
      <p:ext uri="{BB962C8B-B14F-4D97-AF65-F5344CB8AC3E}">
        <p14:creationId xmlns:p14="http://schemas.microsoft.com/office/powerpoint/2010/main" val="26997634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F0E55-B984-40BA-BE93-11216F451C8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AE96FD7-308D-49F2-B062-D5CDC892F3E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8CD6266-7299-45CA-88C2-86107B9F9C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FFA978F-E3D2-4AA2-B33D-9E3A00758450}"/>
              </a:ext>
            </a:extLst>
          </p:cNvPr>
          <p:cNvSpPr>
            <a:spLocks noGrp="1"/>
          </p:cNvSpPr>
          <p:nvPr>
            <p:ph type="dt" sz="half" idx="10"/>
          </p:nvPr>
        </p:nvSpPr>
        <p:spPr/>
        <p:txBody>
          <a:bodyPr/>
          <a:lstStyle/>
          <a:p>
            <a:fld id="{3B5A5C38-58B9-4C08-B804-917EA102E51E}" type="datetimeFigureOut">
              <a:rPr lang="en-GB" smtClean="0"/>
              <a:t>16/09/2024</a:t>
            </a:fld>
            <a:endParaRPr lang="en-GB"/>
          </a:p>
        </p:txBody>
      </p:sp>
      <p:sp>
        <p:nvSpPr>
          <p:cNvPr id="6" name="Footer Placeholder 5">
            <a:extLst>
              <a:ext uri="{FF2B5EF4-FFF2-40B4-BE49-F238E27FC236}">
                <a16:creationId xmlns:a16="http://schemas.microsoft.com/office/drawing/2014/main" id="{D4A0F591-BAAD-4E72-8F9A-E82A480B79F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A64A2E7-E8AB-466A-808B-EF7A8CCB6440}"/>
              </a:ext>
            </a:extLst>
          </p:cNvPr>
          <p:cNvSpPr>
            <a:spLocks noGrp="1"/>
          </p:cNvSpPr>
          <p:nvPr>
            <p:ph type="sldNum" sz="quarter" idx="12"/>
          </p:nvPr>
        </p:nvSpPr>
        <p:spPr/>
        <p:txBody>
          <a:bodyPr/>
          <a:lstStyle/>
          <a:p>
            <a:fld id="{F179D455-6749-45B2-B783-51BA37474E27}" type="slidenum">
              <a:rPr lang="en-GB" smtClean="0"/>
              <a:t>‹#›</a:t>
            </a:fld>
            <a:endParaRPr lang="en-GB"/>
          </a:p>
        </p:txBody>
      </p:sp>
    </p:spTree>
    <p:extLst>
      <p:ext uri="{BB962C8B-B14F-4D97-AF65-F5344CB8AC3E}">
        <p14:creationId xmlns:p14="http://schemas.microsoft.com/office/powerpoint/2010/main" val="2231460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DBF6EE1-B406-4D89-853E-81D43838C9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9368203-2445-43FE-A025-42F9FA6B98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420B285-E455-41F9-9949-98991714FE5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5A5C38-58B9-4C08-B804-917EA102E51E}" type="datetimeFigureOut">
              <a:rPr lang="en-GB" smtClean="0"/>
              <a:t>16/09/2024</a:t>
            </a:fld>
            <a:endParaRPr lang="en-GB"/>
          </a:p>
        </p:txBody>
      </p:sp>
      <p:sp>
        <p:nvSpPr>
          <p:cNvPr id="5" name="Footer Placeholder 4">
            <a:extLst>
              <a:ext uri="{FF2B5EF4-FFF2-40B4-BE49-F238E27FC236}">
                <a16:creationId xmlns:a16="http://schemas.microsoft.com/office/drawing/2014/main" id="{0E8D8211-AB0E-4E56-BC1C-CF0A96005DD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1E459F6-F0B2-41DF-9D62-B4A4719D35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79D455-6749-45B2-B783-51BA37474E27}" type="slidenum">
              <a:rPr lang="en-GB" smtClean="0"/>
              <a:t>‹#›</a:t>
            </a:fld>
            <a:endParaRPr lang="en-GB"/>
          </a:p>
        </p:txBody>
      </p:sp>
    </p:spTree>
    <p:extLst>
      <p:ext uri="{BB962C8B-B14F-4D97-AF65-F5344CB8AC3E}">
        <p14:creationId xmlns:p14="http://schemas.microsoft.com/office/powerpoint/2010/main" val="18341822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C59F7-2C3F-4A4A-8AA7-086E5B1FC63B}"/>
              </a:ext>
            </a:extLst>
          </p:cNvPr>
          <p:cNvSpPr>
            <a:spLocks noGrp="1"/>
          </p:cNvSpPr>
          <p:nvPr>
            <p:ph type="ctrTitle"/>
          </p:nvPr>
        </p:nvSpPr>
        <p:spPr>
          <a:xfrm>
            <a:off x="1524000" y="1122363"/>
            <a:ext cx="9144000" cy="2606675"/>
          </a:xfrm>
        </p:spPr>
        <p:txBody>
          <a:bodyPr/>
          <a:lstStyle/>
          <a:p>
            <a:r>
              <a:rPr lang="en-GB" b="1" dirty="0"/>
              <a:t>Good Quality Written Feedback</a:t>
            </a:r>
          </a:p>
        </p:txBody>
      </p:sp>
      <p:sp>
        <p:nvSpPr>
          <p:cNvPr id="3" name="Subtitle 2">
            <a:extLst>
              <a:ext uri="{FF2B5EF4-FFF2-40B4-BE49-F238E27FC236}">
                <a16:creationId xmlns:a16="http://schemas.microsoft.com/office/drawing/2014/main" id="{A5534C58-F191-48AC-9770-22AFE7783861}"/>
              </a:ext>
            </a:extLst>
          </p:cNvPr>
          <p:cNvSpPr>
            <a:spLocks noGrp="1"/>
          </p:cNvSpPr>
          <p:nvPr>
            <p:ph type="subTitle" idx="1"/>
          </p:nvPr>
        </p:nvSpPr>
        <p:spPr>
          <a:xfrm>
            <a:off x="1524000" y="4243388"/>
            <a:ext cx="9144000" cy="1665286"/>
          </a:xfrm>
        </p:spPr>
        <p:txBody>
          <a:bodyPr/>
          <a:lstStyle/>
          <a:p>
            <a:r>
              <a:rPr lang="en-GB" dirty="0"/>
              <a:t>Dr Lorraine Parks </a:t>
            </a:r>
          </a:p>
          <a:p>
            <a:r>
              <a:rPr lang="en-GB" dirty="0"/>
              <a:t>FSD Northern Ireland</a:t>
            </a:r>
          </a:p>
          <a:p>
            <a:r>
              <a:rPr lang="en-GB" dirty="0"/>
              <a:t>17 September 2024</a:t>
            </a:r>
          </a:p>
        </p:txBody>
      </p:sp>
      <p:pic>
        <p:nvPicPr>
          <p:cNvPr id="4" name="Picture 3" descr="S:\Comms\Policy and programmes comms\Programmes\UKFPO\Branding\UKFPO NEW logo V3.jpg">
            <a:extLst>
              <a:ext uri="{FF2B5EF4-FFF2-40B4-BE49-F238E27FC236}">
                <a16:creationId xmlns:a16="http://schemas.microsoft.com/office/drawing/2014/main" id="{D43D77B7-3FD9-4439-84FE-CCD543FDF20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764078" y="73765"/>
            <a:ext cx="3394584" cy="15533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78926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DDE17-9E5D-4480-8D65-48881ADD2772}"/>
              </a:ext>
            </a:extLst>
          </p:cNvPr>
          <p:cNvSpPr>
            <a:spLocks noGrp="1"/>
          </p:cNvSpPr>
          <p:nvPr>
            <p:ph type="title"/>
          </p:nvPr>
        </p:nvSpPr>
        <p:spPr>
          <a:xfrm>
            <a:off x="838200" y="1314450"/>
            <a:ext cx="10515600" cy="1385888"/>
          </a:xfrm>
        </p:spPr>
        <p:txBody>
          <a:bodyPr>
            <a:normAutofit/>
          </a:bodyPr>
          <a:lstStyle/>
          <a:p>
            <a:r>
              <a:rPr lang="en-GB" sz="4800" b="1" dirty="0"/>
              <a:t>Purpose of Feedback</a:t>
            </a:r>
          </a:p>
        </p:txBody>
      </p:sp>
      <p:sp>
        <p:nvSpPr>
          <p:cNvPr id="3" name="Content Placeholder 2">
            <a:extLst>
              <a:ext uri="{FF2B5EF4-FFF2-40B4-BE49-F238E27FC236}">
                <a16:creationId xmlns:a16="http://schemas.microsoft.com/office/drawing/2014/main" id="{F2CC98B5-5CD7-4675-8483-44DC2D9E3927}"/>
              </a:ext>
            </a:extLst>
          </p:cNvPr>
          <p:cNvSpPr>
            <a:spLocks noGrp="1"/>
          </p:cNvSpPr>
          <p:nvPr>
            <p:ph idx="1"/>
          </p:nvPr>
        </p:nvSpPr>
        <p:spPr>
          <a:xfrm>
            <a:off x="1338262" y="3090673"/>
            <a:ext cx="10515600" cy="3200590"/>
          </a:xfrm>
        </p:spPr>
        <p:txBody>
          <a:bodyPr/>
          <a:lstStyle/>
          <a:p>
            <a:r>
              <a:rPr lang="en-GB" dirty="0"/>
              <a:t>Essential for professional development</a:t>
            </a:r>
          </a:p>
          <a:p>
            <a:r>
              <a:rPr lang="en-GB" dirty="0"/>
              <a:t>Enhances &amp; facilitates reflection, learning &amp; improvement</a:t>
            </a:r>
          </a:p>
          <a:p>
            <a:r>
              <a:rPr lang="en-GB" dirty="0"/>
              <a:t>Measures performance &amp; progress (current v previous v desired)</a:t>
            </a:r>
          </a:p>
          <a:p>
            <a:r>
              <a:rPr lang="en-GB" dirty="0"/>
              <a:t>E-portfolio evidence of improvement (SLEs) and achievement of curriculum outcomes (TAB, PSG, EOP CSRs &amp; ESRs)</a:t>
            </a:r>
          </a:p>
        </p:txBody>
      </p:sp>
      <p:pic>
        <p:nvPicPr>
          <p:cNvPr id="4" name="Picture 3" descr="S:\Comms\Policy and programmes comms\Programmes\UKFPO\Branding\UKFPO NEW logo V3.jpg">
            <a:extLst>
              <a:ext uri="{FF2B5EF4-FFF2-40B4-BE49-F238E27FC236}">
                <a16:creationId xmlns:a16="http://schemas.microsoft.com/office/drawing/2014/main" id="{20BF7E11-4C39-42F7-8629-7461F9203DA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764078" y="73765"/>
            <a:ext cx="3394584" cy="15533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58216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29AD7-2E68-4E5F-AC22-FEF9A3683165}"/>
              </a:ext>
            </a:extLst>
          </p:cNvPr>
          <p:cNvSpPr>
            <a:spLocks noGrp="1"/>
          </p:cNvSpPr>
          <p:nvPr>
            <p:ph type="title"/>
          </p:nvPr>
        </p:nvSpPr>
        <p:spPr>
          <a:xfrm>
            <a:off x="838200" y="1218461"/>
            <a:ext cx="10515600" cy="1553313"/>
          </a:xfrm>
        </p:spPr>
        <p:txBody>
          <a:bodyPr>
            <a:normAutofit/>
          </a:bodyPr>
          <a:lstStyle/>
          <a:p>
            <a:r>
              <a:rPr lang="en-GB" sz="4800" b="1" dirty="0"/>
              <a:t>Types of written feedback</a:t>
            </a:r>
          </a:p>
        </p:txBody>
      </p:sp>
      <p:sp>
        <p:nvSpPr>
          <p:cNvPr id="3" name="Content Placeholder 2">
            <a:extLst>
              <a:ext uri="{FF2B5EF4-FFF2-40B4-BE49-F238E27FC236}">
                <a16:creationId xmlns:a16="http://schemas.microsoft.com/office/drawing/2014/main" id="{D00F743C-6975-4B7D-AC58-BBA8DE8E72DD}"/>
              </a:ext>
            </a:extLst>
          </p:cNvPr>
          <p:cNvSpPr>
            <a:spLocks noGrp="1"/>
          </p:cNvSpPr>
          <p:nvPr>
            <p:ph idx="1"/>
          </p:nvPr>
        </p:nvSpPr>
        <p:spPr>
          <a:xfrm>
            <a:off x="838200" y="2990089"/>
            <a:ext cx="10515600" cy="3186874"/>
          </a:xfrm>
        </p:spPr>
        <p:txBody>
          <a:bodyPr/>
          <a:lstStyle/>
          <a:p>
            <a:r>
              <a:rPr lang="en-GB" dirty="0"/>
              <a:t>Supervised Learning Events; DOPS, CBD, Mini-CEX </a:t>
            </a:r>
          </a:p>
          <a:p>
            <a:r>
              <a:rPr lang="en-GB" dirty="0"/>
              <a:t>Multisource Feedback; TAB</a:t>
            </a:r>
          </a:p>
          <a:p>
            <a:r>
              <a:rPr lang="en-GB" dirty="0"/>
              <a:t>Placement Supervision Group (PSG)</a:t>
            </a:r>
          </a:p>
          <a:p>
            <a:r>
              <a:rPr lang="en-GB" dirty="0"/>
              <a:t>End of Placement Reports; CSR, ESR</a:t>
            </a:r>
          </a:p>
          <a:p>
            <a:r>
              <a:rPr lang="en-GB" dirty="0"/>
              <a:t>Formative v Summative</a:t>
            </a:r>
          </a:p>
        </p:txBody>
      </p:sp>
      <p:pic>
        <p:nvPicPr>
          <p:cNvPr id="4" name="Picture 3" descr="S:\Comms\Policy and programmes comms\Programmes\UKFPO\Branding\UKFPO NEW logo V3.jpg">
            <a:extLst>
              <a:ext uri="{FF2B5EF4-FFF2-40B4-BE49-F238E27FC236}">
                <a16:creationId xmlns:a16="http://schemas.microsoft.com/office/drawing/2014/main" id="{ED422FE1-7633-499B-9F0F-0ADA1DF66C3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764078" y="73765"/>
            <a:ext cx="3394584" cy="15533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67105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1FE484-6AE6-4A9F-A55F-CF4960C7BE31}"/>
              </a:ext>
            </a:extLst>
          </p:cNvPr>
          <p:cNvSpPr>
            <a:spLocks noGrp="1"/>
          </p:cNvSpPr>
          <p:nvPr>
            <p:ph type="title"/>
          </p:nvPr>
        </p:nvSpPr>
        <p:spPr>
          <a:xfrm>
            <a:off x="838200" y="681036"/>
            <a:ext cx="10515600" cy="1553311"/>
          </a:xfrm>
        </p:spPr>
        <p:txBody>
          <a:bodyPr>
            <a:normAutofit/>
          </a:bodyPr>
          <a:lstStyle/>
          <a:p>
            <a:r>
              <a:rPr lang="en-GB" sz="4800" b="1" dirty="0"/>
              <a:t>Characteristics of Good Feedback</a:t>
            </a:r>
          </a:p>
        </p:txBody>
      </p:sp>
      <p:sp>
        <p:nvSpPr>
          <p:cNvPr id="3" name="Content Placeholder 2">
            <a:extLst>
              <a:ext uri="{FF2B5EF4-FFF2-40B4-BE49-F238E27FC236}">
                <a16:creationId xmlns:a16="http://schemas.microsoft.com/office/drawing/2014/main" id="{F064F918-7DCA-49CF-BC82-E717E5DFEF61}"/>
              </a:ext>
            </a:extLst>
          </p:cNvPr>
          <p:cNvSpPr>
            <a:spLocks noGrp="1"/>
          </p:cNvSpPr>
          <p:nvPr>
            <p:ph idx="1"/>
          </p:nvPr>
        </p:nvSpPr>
        <p:spPr>
          <a:xfrm>
            <a:off x="838200" y="2313433"/>
            <a:ext cx="10515600" cy="3863530"/>
          </a:xfrm>
        </p:spPr>
        <p:txBody>
          <a:bodyPr>
            <a:normAutofit/>
          </a:bodyPr>
          <a:lstStyle/>
          <a:p>
            <a:r>
              <a:rPr lang="en-GB" dirty="0"/>
              <a:t>Timely</a:t>
            </a:r>
          </a:p>
          <a:p>
            <a:r>
              <a:rPr lang="en-GB" dirty="0"/>
              <a:t>Accurate, honest, fair, non-judgemental </a:t>
            </a:r>
          </a:p>
          <a:p>
            <a:r>
              <a:rPr lang="en-GB" dirty="0"/>
              <a:t>Specific, structured, descriptive</a:t>
            </a:r>
          </a:p>
          <a:p>
            <a:r>
              <a:rPr lang="en-GB" dirty="0"/>
              <a:t>Relevant to expected level of performance</a:t>
            </a:r>
          </a:p>
          <a:p>
            <a:r>
              <a:rPr lang="en-GB" dirty="0"/>
              <a:t>Constructive</a:t>
            </a:r>
          </a:p>
          <a:p>
            <a:r>
              <a:rPr lang="en-GB" dirty="0"/>
              <a:t>Directed towards agreed learning goals </a:t>
            </a:r>
          </a:p>
          <a:p>
            <a:r>
              <a:rPr lang="en-GB" dirty="0"/>
              <a:t>Include action plan for further development</a:t>
            </a:r>
          </a:p>
        </p:txBody>
      </p:sp>
      <p:pic>
        <p:nvPicPr>
          <p:cNvPr id="4" name="Picture 3" descr="S:\Comms\Policy and programmes comms\Programmes\UKFPO\Branding\UKFPO NEW logo V3.jpg">
            <a:extLst>
              <a:ext uri="{FF2B5EF4-FFF2-40B4-BE49-F238E27FC236}">
                <a16:creationId xmlns:a16="http://schemas.microsoft.com/office/drawing/2014/main" id="{7C0159AF-D1FA-4D32-A278-3BDD76BAA0E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58262" y="73765"/>
            <a:ext cx="3200399" cy="15533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3102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C6DAA3-5F64-4DA0-A73E-11E105B0F24F}"/>
              </a:ext>
            </a:extLst>
          </p:cNvPr>
          <p:cNvSpPr>
            <a:spLocks noGrp="1"/>
          </p:cNvSpPr>
          <p:nvPr>
            <p:ph type="title"/>
          </p:nvPr>
        </p:nvSpPr>
        <p:spPr>
          <a:xfrm>
            <a:off x="838200" y="877824"/>
            <a:ext cx="10515600" cy="1362456"/>
          </a:xfrm>
        </p:spPr>
        <p:txBody>
          <a:bodyPr>
            <a:normAutofit/>
          </a:bodyPr>
          <a:lstStyle/>
          <a:p>
            <a:r>
              <a:rPr lang="en-GB" sz="4800" b="1" dirty="0"/>
              <a:t>Basic CS Report</a:t>
            </a:r>
          </a:p>
        </p:txBody>
      </p:sp>
      <p:pic>
        <p:nvPicPr>
          <p:cNvPr id="4" name="Content Placeholder 3">
            <a:extLst>
              <a:ext uri="{FF2B5EF4-FFF2-40B4-BE49-F238E27FC236}">
                <a16:creationId xmlns:a16="http://schemas.microsoft.com/office/drawing/2014/main" id="{0008E65B-8A53-492A-A967-189C5848BF52}"/>
              </a:ext>
            </a:extLst>
          </p:cNvPr>
          <p:cNvPicPr>
            <a:picLocks noGrp="1" noChangeAspect="1"/>
          </p:cNvPicPr>
          <p:nvPr>
            <p:ph idx="1"/>
          </p:nvPr>
        </p:nvPicPr>
        <p:blipFill>
          <a:blip r:embed="rId2"/>
          <a:stretch>
            <a:fillRect/>
          </a:stretch>
        </p:blipFill>
        <p:spPr>
          <a:xfrm>
            <a:off x="2889751" y="2084831"/>
            <a:ext cx="6412498" cy="4152011"/>
          </a:xfrm>
          <a:prstGeom prst="rect">
            <a:avLst/>
          </a:prstGeom>
        </p:spPr>
      </p:pic>
      <p:pic>
        <p:nvPicPr>
          <p:cNvPr id="5" name="Picture 4" descr="S:\Comms\Policy and programmes comms\Programmes\UKFPO\Branding\UKFPO NEW logo V3.jpg">
            <a:extLst>
              <a:ext uri="{FF2B5EF4-FFF2-40B4-BE49-F238E27FC236}">
                <a16:creationId xmlns:a16="http://schemas.microsoft.com/office/drawing/2014/main" id="{E321A525-B6B0-43C8-BA54-F458BACFC1B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764078" y="73765"/>
            <a:ext cx="3394584" cy="15533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47413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E4EBF-5C98-47F7-8951-D3EA54340642}"/>
              </a:ext>
            </a:extLst>
          </p:cNvPr>
          <p:cNvSpPr>
            <a:spLocks noGrp="1"/>
          </p:cNvSpPr>
          <p:nvPr>
            <p:ph type="title"/>
          </p:nvPr>
        </p:nvSpPr>
        <p:spPr/>
        <p:txBody>
          <a:bodyPr>
            <a:normAutofit/>
          </a:bodyPr>
          <a:lstStyle/>
          <a:p>
            <a:r>
              <a:rPr lang="en-GB" sz="4800" b="1" dirty="0"/>
              <a:t>Better CS Report</a:t>
            </a:r>
          </a:p>
        </p:txBody>
      </p:sp>
      <p:pic>
        <p:nvPicPr>
          <p:cNvPr id="4" name="Content Placeholder 3">
            <a:extLst>
              <a:ext uri="{FF2B5EF4-FFF2-40B4-BE49-F238E27FC236}">
                <a16:creationId xmlns:a16="http://schemas.microsoft.com/office/drawing/2014/main" id="{19D6EF9A-BD42-4C3B-BEB0-E580BD96446D}"/>
              </a:ext>
            </a:extLst>
          </p:cNvPr>
          <p:cNvPicPr>
            <a:picLocks noGrp="1" noChangeAspect="1"/>
          </p:cNvPicPr>
          <p:nvPr>
            <p:ph idx="1"/>
          </p:nvPr>
        </p:nvPicPr>
        <p:blipFill>
          <a:blip r:embed="rId2"/>
          <a:stretch>
            <a:fillRect/>
          </a:stretch>
        </p:blipFill>
        <p:spPr>
          <a:xfrm>
            <a:off x="2786532" y="1825625"/>
            <a:ext cx="6618936" cy="4351338"/>
          </a:xfrm>
          <a:prstGeom prst="rect">
            <a:avLst/>
          </a:prstGeom>
        </p:spPr>
      </p:pic>
      <p:pic>
        <p:nvPicPr>
          <p:cNvPr id="5" name="Picture 4" descr="S:\Comms\Policy and programmes comms\Programmes\UKFPO\Branding\UKFPO NEW logo V3.jpg">
            <a:extLst>
              <a:ext uri="{FF2B5EF4-FFF2-40B4-BE49-F238E27FC236}">
                <a16:creationId xmlns:a16="http://schemas.microsoft.com/office/drawing/2014/main" id="{1A51F21B-5E93-426C-8283-A8497CE8254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764078" y="73765"/>
            <a:ext cx="3394584" cy="15533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63706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98894-E8EB-42A6-8C3D-D26459083866}"/>
              </a:ext>
            </a:extLst>
          </p:cNvPr>
          <p:cNvSpPr>
            <a:spLocks noGrp="1"/>
          </p:cNvSpPr>
          <p:nvPr>
            <p:ph type="title"/>
          </p:nvPr>
        </p:nvSpPr>
        <p:spPr>
          <a:xfrm>
            <a:off x="838200" y="1143000"/>
            <a:ext cx="10515600" cy="1385888"/>
          </a:xfrm>
        </p:spPr>
        <p:txBody>
          <a:bodyPr>
            <a:normAutofit/>
          </a:bodyPr>
          <a:lstStyle/>
          <a:p>
            <a:r>
              <a:rPr lang="en-GB" sz="4800" b="1" dirty="0"/>
              <a:t>Less useful feedback</a:t>
            </a:r>
          </a:p>
        </p:txBody>
      </p:sp>
      <p:sp>
        <p:nvSpPr>
          <p:cNvPr id="3" name="Content Placeholder 2">
            <a:extLst>
              <a:ext uri="{FF2B5EF4-FFF2-40B4-BE49-F238E27FC236}">
                <a16:creationId xmlns:a16="http://schemas.microsoft.com/office/drawing/2014/main" id="{4890663B-A0FF-4E2C-B345-DCFA2DB756A1}"/>
              </a:ext>
            </a:extLst>
          </p:cNvPr>
          <p:cNvSpPr>
            <a:spLocks noGrp="1"/>
          </p:cNvSpPr>
          <p:nvPr>
            <p:ph idx="1"/>
          </p:nvPr>
        </p:nvSpPr>
        <p:spPr>
          <a:xfrm>
            <a:off x="838200" y="2816352"/>
            <a:ext cx="10515600" cy="3360611"/>
          </a:xfrm>
        </p:spPr>
        <p:txBody>
          <a:bodyPr/>
          <a:lstStyle/>
          <a:p>
            <a:r>
              <a:rPr lang="en-GB" dirty="0"/>
              <a:t>No concerns</a:t>
            </a:r>
          </a:p>
          <a:p>
            <a:r>
              <a:rPr lang="en-GB" dirty="0"/>
              <a:t>Performed procedure competently</a:t>
            </a:r>
          </a:p>
          <a:p>
            <a:r>
              <a:rPr lang="en-GB" dirty="0"/>
              <a:t>Should improve with more experience</a:t>
            </a:r>
          </a:p>
          <a:p>
            <a:r>
              <a:rPr lang="en-GB" dirty="0"/>
              <a:t>Got the line in on 3</a:t>
            </a:r>
            <a:r>
              <a:rPr lang="en-GB" baseline="30000" dirty="0"/>
              <a:t>rd</a:t>
            </a:r>
            <a:r>
              <a:rPr lang="en-GB" dirty="0"/>
              <a:t> attempt; with practice will improve</a:t>
            </a:r>
          </a:p>
          <a:p>
            <a:r>
              <a:rPr lang="en-GB" dirty="0"/>
              <a:t>Completed history, exam and discussed range of treatment options </a:t>
            </a:r>
          </a:p>
          <a:p>
            <a:endParaRPr lang="en-GB" dirty="0"/>
          </a:p>
          <a:p>
            <a:endParaRPr lang="en-GB" dirty="0"/>
          </a:p>
          <a:p>
            <a:endParaRPr lang="en-GB" dirty="0"/>
          </a:p>
          <a:p>
            <a:endParaRPr lang="en-GB" dirty="0"/>
          </a:p>
        </p:txBody>
      </p:sp>
      <p:pic>
        <p:nvPicPr>
          <p:cNvPr id="4" name="Picture 3" descr="S:\Comms\Policy and programmes comms\Programmes\UKFPO\Branding\UKFPO NEW logo V3.jpg">
            <a:extLst>
              <a:ext uri="{FF2B5EF4-FFF2-40B4-BE49-F238E27FC236}">
                <a16:creationId xmlns:a16="http://schemas.microsoft.com/office/drawing/2014/main" id="{B82952EA-568E-47E6-A330-9D0DD88F20B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764078" y="73765"/>
            <a:ext cx="3394584" cy="15533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4654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DD5CF-0A48-45BA-A986-0558E355C25E}"/>
              </a:ext>
            </a:extLst>
          </p:cNvPr>
          <p:cNvSpPr>
            <a:spLocks noGrp="1"/>
          </p:cNvSpPr>
          <p:nvPr>
            <p:ph type="title"/>
          </p:nvPr>
        </p:nvSpPr>
        <p:spPr>
          <a:xfrm>
            <a:off x="838200" y="1101012"/>
            <a:ext cx="10515600" cy="1268964"/>
          </a:xfrm>
        </p:spPr>
        <p:txBody>
          <a:bodyPr>
            <a:normAutofit/>
          </a:bodyPr>
          <a:lstStyle/>
          <a:p>
            <a:r>
              <a:rPr lang="en-GB" sz="4800" b="1" dirty="0"/>
              <a:t>More useful feedback</a:t>
            </a:r>
          </a:p>
        </p:txBody>
      </p:sp>
      <p:sp>
        <p:nvSpPr>
          <p:cNvPr id="3" name="Content Placeholder 2">
            <a:extLst>
              <a:ext uri="{FF2B5EF4-FFF2-40B4-BE49-F238E27FC236}">
                <a16:creationId xmlns:a16="http://schemas.microsoft.com/office/drawing/2014/main" id="{6B6A3DE5-8DA5-4964-9159-A17590CC073A}"/>
              </a:ext>
            </a:extLst>
          </p:cNvPr>
          <p:cNvSpPr>
            <a:spLocks noGrp="1"/>
          </p:cNvSpPr>
          <p:nvPr>
            <p:ph idx="1"/>
          </p:nvPr>
        </p:nvSpPr>
        <p:spPr>
          <a:xfrm>
            <a:off x="838200" y="2453952"/>
            <a:ext cx="10515600" cy="3723012"/>
          </a:xfrm>
        </p:spPr>
        <p:txBody>
          <a:bodyPr>
            <a:normAutofit fontScale="92500" lnSpcReduction="10000"/>
          </a:bodyPr>
          <a:lstStyle/>
          <a:p>
            <a:pPr marL="0" indent="0">
              <a:buNone/>
            </a:pPr>
            <a:r>
              <a:rPr lang="en-GB" dirty="0"/>
              <a:t>“ You explained the procedure very clearly to the patient, used the  correct aseptic technique, and provided reassurance when the patient became anxious. Throughout this learning event, you exhibited excellent communication and technical skills, showing a high level of situational awareness and clinical competence ………                     </a:t>
            </a:r>
          </a:p>
          <a:p>
            <a:pPr marL="0" indent="0">
              <a:buNone/>
            </a:pPr>
            <a:r>
              <a:rPr lang="en-GB" dirty="0"/>
              <a:t>Maybe consider having a spare needle available next time to minimise delay or interruption to the procedure ………                                            </a:t>
            </a:r>
          </a:p>
          <a:p>
            <a:pPr marL="0" indent="0">
              <a:buNone/>
            </a:pPr>
            <a:r>
              <a:rPr lang="en-GB" dirty="0"/>
              <a:t>As you may not get an opportunity to perform this technique again on a patient for some time, you might wish to consider practising on the simulator to maintain and develop your skills further ….   </a:t>
            </a:r>
          </a:p>
        </p:txBody>
      </p:sp>
      <p:pic>
        <p:nvPicPr>
          <p:cNvPr id="4" name="Picture 3" descr="S:\Comms\Policy and programmes comms\Programmes\UKFPO\Branding\UKFPO NEW logo V3.jpg">
            <a:extLst>
              <a:ext uri="{FF2B5EF4-FFF2-40B4-BE49-F238E27FC236}">
                <a16:creationId xmlns:a16="http://schemas.microsoft.com/office/drawing/2014/main" id="{28F1B00A-FE64-4A52-934A-80E313D5FAD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764078" y="73765"/>
            <a:ext cx="3394584" cy="15533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84348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AA611-E41D-44FE-946C-3DA4202DC7EC}"/>
              </a:ext>
            </a:extLst>
          </p:cNvPr>
          <p:cNvSpPr>
            <a:spLocks noGrp="1"/>
          </p:cNvSpPr>
          <p:nvPr>
            <p:ph type="title"/>
          </p:nvPr>
        </p:nvSpPr>
        <p:spPr/>
        <p:txBody>
          <a:bodyPr>
            <a:normAutofit/>
          </a:bodyPr>
          <a:lstStyle/>
          <a:p>
            <a:r>
              <a:rPr lang="en-GB" sz="4800" b="1" dirty="0"/>
              <a:t>Thank you for listening</a:t>
            </a:r>
          </a:p>
        </p:txBody>
      </p:sp>
      <p:sp>
        <p:nvSpPr>
          <p:cNvPr id="12" name="Content Placeholder 11">
            <a:extLst>
              <a:ext uri="{FF2B5EF4-FFF2-40B4-BE49-F238E27FC236}">
                <a16:creationId xmlns:a16="http://schemas.microsoft.com/office/drawing/2014/main" id="{9C6E3E98-82D9-4542-9B14-A861997CA954}"/>
              </a:ext>
            </a:extLst>
          </p:cNvPr>
          <p:cNvSpPr>
            <a:spLocks noGrp="1"/>
          </p:cNvSpPr>
          <p:nvPr>
            <p:ph idx="1"/>
          </p:nvPr>
        </p:nvSpPr>
        <p:spPr>
          <a:xfrm>
            <a:off x="838200" y="1918437"/>
            <a:ext cx="10515600" cy="4258526"/>
          </a:xfrm>
        </p:spPr>
        <p:txBody>
          <a:bodyPr/>
          <a:lstStyle/>
          <a:p>
            <a:pPr marL="0" indent="0">
              <a:buNone/>
            </a:pPr>
            <a:r>
              <a:rPr lang="en-GB" i="1" dirty="0"/>
              <a:t>“Feedback, when given well, should not alienate the receiver of the feedback, but should motivate them to perform better.”</a:t>
            </a:r>
          </a:p>
          <a:p>
            <a:pPr marL="0" indent="0">
              <a:buNone/>
            </a:pPr>
            <a:endParaRPr lang="en-GB" i="1" dirty="0"/>
          </a:p>
        </p:txBody>
      </p:sp>
      <p:pic>
        <p:nvPicPr>
          <p:cNvPr id="13" name="Picture 12" descr="S:\Comms\Policy and programmes comms\Programmes\UKFPO\Branding\UKFPO NEW logo V3.jpg">
            <a:extLst>
              <a:ext uri="{FF2B5EF4-FFF2-40B4-BE49-F238E27FC236}">
                <a16:creationId xmlns:a16="http://schemas.microsoft.com/office/drawing/2014/main" id="{4B9296F5-1F45-4035-AB66-BE59EBC62CE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764078" y="73765"/>
            <a:ext cx="3394584" cy="1553312"/>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a:extLst>
              <a:ext uri="{FF2B5EF4-FFF2-40B4-BE49-F238E27FC236}">
                <a16:creationId xmlns:a16="http://schemas.microsoft.com/office/drawing/2014/main" id="{7441EEC6-90A8-4D60-8373-C162FCF57B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25240" y="2963647"/>
            <a:ext cx="5938838" cy="3529228"/>
          </a:xfrm>
          <a:prstGeom prst="rect">
            <a:avLst/>
          </a:prstGeom>
        </p:spPr>
      </p:pic>
    </p:spTree>
    <p:extLst>
      <p:ext uri="{BB962C8B-B14F-4D97-AF65-F5344CB8AC3E}">
        <p14:creationId xmlns:p14="http://schemas.microsoft.com/office/powerpoint/2010/main" val="39944098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7CDF450EB6F1046B33EE541AA1406A4" ma:contentTypeVersion="22" ma:contentTypeDescription="Create a new document." ma:contentTypeScope="" ma:versionID="a613acded2543ad528f392fad0ea6ab7">
  <xsd:schema xmlns:xsd="http://www.w3.org/2001/XMLSchema" xmlns:xs="http://www.w3.org/2001/XMLSchema" xmlns:p="http://schemas.microsoft.com/office/2006/metadata/properties" xmlns:ns2="4d4de4b5-bb9a-49ca-9a96-bebc32b577e7" xmlns:ns3="4e8ed25f-e524-462f-a0f4-a9a24ef012cf" targetNamespace="http://schemas.microsoft.com/office/2006/metadata/properties" ma:root="true" ma:fieldsID="2a7a9db685593b4d499669f547fcaebe" ns2:_="" ns3:_="">
    <xsd:import namespace="4d4de4b5-bb9a-49ca-9a96-bebc32b577e7"/>
    <xsd:import namespace="4e8ed25f-e524-462f-a0f4-a9a24ef012cf"/>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GenerationTime" minOccurs="0"/>
                <xsd:element ref="ns2:MediaServiceEventHashCode" minOccurs="0"/>
                <xsd:element ref="ns2:MediaLengthInSeconds" minOccurs="0"/>
                <xsd:element ref="ns2:MediaServiceDateTaken" minOccurs="0"/>
                <xsd:element ref="ns2:MediaServiceObjectDetectorVersions" minOccurs="0"/>
                <xsd:element ref="ns2:MediaServiceSearchProperties" minOccurs="0"/>
                <xsd:element ref="ns3:_ip_UnifiedCompliancePolicyProperties" minOccurs="0"/>
                <xsd:element ref="ns3:_ip_UnifiedCompliancePolicyUIAction"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d4de4b5-bb9a-49ca-9a96-bebc32b577e7" elementFormDefault="qualified">
    <xsd:import namespace="http://schemas.microsoft.com/office/2006/documentManagement/types"/>
    <xsd:import namespace="http://schemas.microsoft.com/office/infopath/2007/PartnerControls"/>
    <xsd:element name="MediaServiceMetadata" ma:index="4" nillable="true" ma:displayName="MediaServiceMetadata" ma:hidden="true" ma:internalName="MediaServiceMetadata" ma:readOnly="true">
      <xsd:simpleType>
        <xsd:restriction base="dms:Note"/>
      </xsd:simpleType>
    </xsd:element>
    <xsd:element name="MediaServiceFastMetadata" ma:index="5" nillable="true" ma:displayName="MediaServiceFastMetadata" ma:hidden="true" ma:internalName="MediaServiceFastMetadata" ma:readOnly="true">
      <xsd:simpleType>
        <xsd:restriction base="dms:Note"/>
      </xsd:simpleType>
    </xsd:element>
    <xsd:element name="MediaServiceGenerationTime" ma:index="8" nillable="true" ma:displayName="MediaServiceGenerationTime" ma:hidden="true" ma:internalName="MediaServiceGenerationTime" ma:readOnly="true">
      <xsd:simpleType>
        <xsd:restriction base="dms:Text"/>
      </xsd:simpleType>
    </xsd:element>
    <xsd:element name="MediaServiceEventHashCode" ma:index="9" nillable="true" ma:displayName="MediaServiceEventHashCode" ma:hidden="true" ma:internalName="MediaServiceEventHashCode" ma:readOnly="true">
      <xsd:simpleType>
        <xsd:restriction base="dms:Text"/>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SearchProperties" ma:index="13" nillable="true" ma:displayName="MediaServiceSearchProperties" ma:hidden="true" ma:internalName="MediaServiceSearchProperties" ma:readOnly="true">
      <xsd:simpleType>
        <xsd:restriction base="dms:Note"/>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2c8d5fda-b97d-42c6-97e2-f76465e161c0" ma:termSetId="09814cd3-568e-fe90-9814-8d621ff8fb84" ma:anchorId="fba54fb3-c3e1-fe81-a776-ca4b69148c4d" ma:open="true" ma:isKeyword="false">
      <xsd:complexType>
        <xsd:sequence>
          <xsd:element ref="pc:Terms" minOccurs="0" maxOccurs="1"/>
        </xsd:sequence>
      </xsd:complexType>
    </xsd:element>
    <xsd:element name="MediaServiceOCR" ma:index="23"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8ed25f-e524-462f-a0f4-a9a24ef012cf" elementFormDefault="qualified">
    <xsd:import namespace="http://schemas.microsoft.com/office/2006/documentManagement/types"/>
    <xsd:import namespace="http://schemas.microsoft.com/office/infopath/2007/PartnerControls"/>
    <xsd:element name="SharedWithUsers" ma:index="6"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7" nillable="true" ma:displayName="Shared With Details" ma:internalName="SharedWithDetails" ma:readOnly="true">
      <xsd:simpleType>
        <xsd:restriction base="dms:Note">
          <xsd:maxLength value="255"/>
        </xsd:restriction>
      </xsd:simpleType>
    </xsd:element>
    <xsd:element name="_ip_UnifiedCompliancePolicyProperties" ma:index="18" nillable="true" ma:displayName="Unified Compliance Policy Properties" ma:internalName="_ip_UnifiedCompliancePolicyProperties" ma:readOnly="false">
      <xsd:simpleType>
        <xsd:restriction base="dms:Note"/>
      </xsd:simpleType>
    </xsd:element>
    <xsd:element name="_ip_UnifiedCompliancePolicyUIAction" ma:index="19" nillable="true" ma:displayName="Unified Compliance Policy UI Action" ma:hidden="true" ma:internalName="_ip_UnifiedCompliancePolicyUIAction" ma:readOnly="false">
      <xsd:simpleType>
        <xsd:restriction base="dms:Text"/>
      </xsd:simpleType>
    </xsd:element>
    <xsd:element name="TaxCatchAll" ma:index="22" nillable="true" ma:displayName="Taxonomy Catch All Column" ma:hidden="true" ma:list="{d3f708d2-48ee-4a18-b7aa-4ad2e6a83d8f}" ma:internalName="TaxCatchAll" ma:showField="CatchAllData" ma:web="4e8ed25f-e524-462f-a0f4-a9a24ef012c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4d4de4b5-bb9a-49ca-9a96-bebc32b577e7">
      <Terms xmlns="http://schemas.microsoft.com/office/infopath/2007/PartnerControls"/>
    </lcf76f155ced4ddcb4097134ff3c332f>
    <_ip_UnifiedCompliancePolicyUIAction xmlns="4e8ed25f-e524-462f-a0f4-a9a24ef012cf" xsi:nil="true"/>
    <_ip_UnifiedCompliancePolicyProperties xmlns="4e8ed25f-e524-462f-a0f4-a9a24ef012cf" xsi:nil="true"/>
    <TaxCatchAll xmlns="4e8ed25f-e524-462f-a0f4-a9a24ef012cf" xsi:nil="true"/>
  </documentManagement>
</p:properties>
</file>

<file path=customXml/itemProps1.xml><?xml version="1.0" encoding="utf-8"?>
<ds:datastoreItem xmlns:ds="http://schemas.openxmlformats.org/officeDocument/2006/customXml" ds:itemID="{289C1F61-9E18-4195-9CBE-7026235C1E6D}"/>
</file>

<file path=customXml/itemProps2.xml><?xml version="1.0" encoding="utf-8"?>
<ds:datastoreItem xmlns:ds="http://schemas.openxmlformats.org/officeDocument/2006/customXml" ds:itemID="{1D21E4B0-59FB-49C8-BA1F-0470BFE92CF7}"/>
</file>

<file path=customXml/itemProps3.xml><?xml version="1.0" encoding="utf-8"?>
<ds:datastoreItem xmlns:ds="http://schemas.openxmlformats.org/officeDocument/2006/customXml" ds:itemID="{14967FC0-5D35-43EB-8D73-ECF40874AC7F}"/>
</file>

<file path=docProps/app.xml><?xml version="1.0" encoding="utf-8"?>
<Properties xmlns="http://schemas.openxmlformats.org/officeDocument/2006/extended-properties" xmlns:vt="http://schemas.openxmlformats.org/officeDocument/2006/docPropsVTypes">
  <TotalTime>80</TotalTime>
  <Words>306</Words>
  <Application>Microsoft Office PowerPoint</Application>
  <PresentationFormat>Widescreen</PresentationFormat>
  <Paragraphs>39</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Good Quality Written Feedback</vt:lpstr>
      <vt:lpstr>Purpose of Feedback</vt:lpstr>
      <vt:lpstr>Types of written feedback</vt:lpstr>
      <vt:lpstr>Characteristics of Good Feedback</vt:lpstr>
      <vt:lpstr>Basic CS Report</vt:lpstr>
      <vt:lpstr>Better CS Report</vt:lpstr>
      <vt:lpstr>Less useful feedback</vt:lpstr>
      <vt:lpstr>More useful feedback</vt:lpstr>
      <vt:lpstr>Thank you for listening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Good Quality Written Feedback</dc:title>
  <dc:creator>Lorraine Parks</dc:creator>
  <cp:lastModifiedBy>Lorraine Parks</cp:lastModifiedBy>
  <cp:revision>11</cp:revision>
  <dcterms:created xsi:type="dcterms:W3CDTF">2024-09-15T23:38:05Z</dcterms:created>
  <dcterms:modified xsi:type="dcterms:W3CDTF">2024-09-16T12:38:01Z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0x01010057CDF450EB6F1046B33EE541AA1406A4</vt:lpwstr>
  </property>
</Properties>
</file>