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  <p:sldMasterId id="2147483693" r:id="rId5"/>
  </p:sldMasterIdLst>
  <p:notesMasterIdLst>
    <p:notesMasterId r:id="rId18"/>
  </p:notesMasterIdLst>
  <p:handoutMasterIdLst>
    <p:handoutMasterId r:id="rId19"/>
  </p:handoutMasterIdLst>
  <p:sldIdLst>
    <p:sldId id="1157" r:id="rId6"/>
    <p:sldId id="1201" r:id="rId7"/>
    <p:sldId id="1195" r:id="rId8"/>
    <p:sldId id="1198" r:id="rId9"/>
    <p:sldId id="1205" r:id="rId10"/>
    <p:sldId id="1168" r:id="rId11"/>
    <p:sldId id="1170" r:id="rId12"/>
    <p:sldId id="1218" r:id="rId13"/>
    <p:sldId id="1219" r:id="rId14"/>
    <p:sldId id="1220" r:id="rId15"/>
    <p:sldId id="1217" r:id="rId16"/>
    <p:sldId id="1221" r:id="rId17"/>
  </p:sldIdLst>
  <p:sldSz cx="9144000" cy="6858000" type="screen4x3"/>
  <p:notesSz cx="6797675" cy="9926638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Vallance (Institute of Clinical Sciences)" initials="HV(oCS" lastIdx="1" clrIdx="0">
    <p:extLst>
      <p:ext uri="{19B8F6BF-5375-455C-9EA6-DF929625EA0E}">
        <p15:presenceInfo xmlns:p15="http://schemas.microsoft.com/office/powerpoint/2012/main" userId="S-1-5-21-1390067357-308236825-725345543-3775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3C2"/>
    <a:srgbClr val="0000FF"/>
    <a:srgbClr val="FFFFFF"/>
    <a:srgbClr val="53A3C4"/>
    <a:srgbClr val="21A5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0129" autoAdjust="0"/>
  </p:normalViewPr>
  <p:slideViewPr>
    <p:cSldViewPr snapToGrid="0" snapToObjects="1">
      <p:cViewPr varScale="1">
        <p:scale>
          <a:sx n="58" d="100"/>
          <a:sy n="58" d="100"/>
        </p:scale>
        <p:origin x="165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85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A5A7D-9D9E-DD4C-99AC-C6E3418FC8EE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50331-503A-194A-B492-8ACD8E288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5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E5681-7D45-7042-BD55-ADFE0D676432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33C3-698E-6C4B-8FFB-288E16C55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6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88950-4BD8-4BE1-9D16-BE79D976B5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549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88950-4BD8-4BE1-9D16-BE79D976B5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492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88950-4BD8-4BE1-9D16-BE79D976B5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537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88950-4BD8-4BE1-9D16-BE79D976B5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61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400">
              <a:buFont typeface="Arial" panose="020B0604020202020204" pitchFamily="34" charset="0"/>
              <a:buNone/>
            </a:pPr>
            <a:endParaRPr lang="en-GB" sz="1200" dirty="0">
              <a:solidFill>
                <a:prstClr val="black"/>
              </a:solidFill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433C3-698E-6C4B-8FFB-288E16C55D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88950-4BD8-4BE1-9D16-BE79D976B5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1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88950-4BD8-4BE1-9D16-BE79D976B5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435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88950-4BD8-4BE1-9D16-BE79D976B5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987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88950-4BD8-4BE1-9D16-BE79D976B5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755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88950-4BD8-4BE1-9D16-BE79D976B5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465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88950-4BD8-4BE1-9D16-BE79D976B5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2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47788"/>
            <a:ext cx="4846638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88950-4BD8-4BE1-9D16-BE79D976B5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66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65061" y="-33310"/>
            <a:ext cx="9315759" cy="1299241"/>
          </a:xfrm>
          <a:prstGeom prst="rect">
            <a:avLst/>
          </a:prstGeom>
          <a:solidFill>
            <a:srgbClr val="4793B7">
              <a:alpha val="85000"/>
            </a:srgb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700" y="-99734"/>
            <a:ext cx="9143999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265930"/>
            <a:ext cx="9143999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225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1"/>
            <a:ext cx="4069080" cy="1162051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1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6" y="452720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168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6" y="4801575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6" y="6263390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5367339"/>
            <a:ext cx="8304213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1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6" y="428064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90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5344928"/>
            <a:ext cx="8304213" cy="804863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12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3" y="914401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163" y="4267201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4" y="4953003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7" y="4419602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8" name="Group 14"/>
          <p:cNvGrpSpPr/>
          <p:nvPr/>
        </p:nvGrpSpPr>
        <p:grpSpPr>
          <a:xfrm>
            <a:off x="284166" y="461684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5783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1575"/>
            <a:ext cx="583723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6" y="6263390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2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8" y="5367339"/>
            <a:ext cx="5653507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3053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6" y="455773"/>
            <a:ext cx="8574087" cy="113395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6" y="157784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6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3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4" y="2857536"/>
            <a:ext cx="5934614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8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6" y="457201"/>
            <a:ext cx="6497637" cy="5937251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5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8506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65060" y="-33310"/>
            <a:ext cx="9315760" cy="1299241"/>
          </a:xfrm>
          <a:prstGeom prst="rect">
            <a:avLst/>
          </a:prstGeom>
          <a:solidFill>
            <a:srgbClr val="4793B7">
              <a:alpha val="85000"/>
            </a:srgb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701" y="-99734"/>
            <a:ext cx="9143999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ctr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" y="1265930"/>
            <a:ext cx="9143999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900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3"/>
            <a:ext cx="8574088" cy="113395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5" y="1577851"/>
            <a:ext cx="8576374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82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5" y="444728"/>
            <a:ext cx="8574088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5" y="2017060"/>
            <a:ext cx="8574088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1" y="1532967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5" y="1906546"/>
            <a:ext cx="8576374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3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7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419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6" y="455773"/>
            <a:ext cx="8574087" cy="113395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6" y="157784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64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1575"/>
            <a:ext cx="8574088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392"/>
            <a:ext cx="857637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8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67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5" y="443758"/>
            <a:ext cx="8574088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5" y="4801575"/>
            <a:ext cx="8574088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6263392"/>
            <a:ext cx="8576374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8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51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50" y="5862922"/>
            <a:ext cx="7732060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651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55773"/>
            <a:ext cx="8574088" cy="113395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84165" y="1577851"/>
            <a:ext cx="8576374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4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4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61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5" y="455773"/>
            <a:ext cx="8574088" cy="113395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4165" y="1577851"/>
            <a:ext cx="8576374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6" y="1735138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6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2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5" y="455773"/>
            <a:ext cx="8574088" cy="113395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84165" y="1577851"/>
            <a:ext cx="8576374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24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96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2" y="1298761"/>
            <a:ext cx="4069080" cy="1162051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1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2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5" y="452722"/>
            <a:ext cx="8576374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4851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1575"/>
            <a:ext cx="8574088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392"/>
            <a:ext cx="857637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4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5367341"/>
            <a:ext cx="8304214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21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5" y="4280651"/>
            <a:ext cx="857637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90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4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5344930"/>
            <a:ext cx="8304214" cy="804863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59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4" y="914401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164" y="4267201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5" y="4953003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9" y="4419604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8" name="Group 14"/>
          <p:cNvGrpSpPr/>
          <p:nvPr/>
        </p:nvGrpSpPr>
        <p:grpSpPr>
          <a:xfrm>
            <a:off x="284165" y="461686"/>
            <a:ext cx="8576374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984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6" y="444728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5" y="2017060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7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6" y="1906544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30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6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1846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1575"/>
            <a:ext cx="583723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392"/>
            <a:ext cx="8576374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2" y="4800600"/>
            <a:ext cx="569165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9" y="5367341"/>
            <a:ext cx="5653507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5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5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0527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3"/>
            <a:ext cx="8574088" cy="113395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5" y="1577851"/>
            <a:ext cx="8576374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2133603"/>
            <a:ext cx="8574088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01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5" y="2857536"/>
            <a:ext cx="5934614" cy="113395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80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457203"/>
            <a:ext cx="6497638" cy="5937251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7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516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6" y="4801575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6" y="6263390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3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5" y="443756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6" y="4801575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6" y="6263390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9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50" y="5862920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0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6" y="455773"/>
            <a:ext cx="8574087" cy="113395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84166" y="1577848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4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4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6" y="455773"/>
            <a:ext cx="8574087" cy="113395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4166" y="1577848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9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6" y="455773"/>
            <a:ext cx="8574087" cy="113395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84166" y="1577848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7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9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6" y="2133601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2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6" y="630383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232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7" y="2133601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8/22/2024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9" y="6437035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1" y="167347"/>
            <a:ext cx="630622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5" y="630386"/>
            <a:ext cx="8574088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062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1.xml"/><Relationship Id="rId7" Type="http://schemas.openxmlformats.org/officeDocument/2006/relationships/hyperlink" Target="https://twitter.com/safeprescriber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6" Type="http://schemas.openxmlformats.org/officeDocument/2006/relationships/hyperlink" Target="mailto:script@contacts.bham.ac.uk" TargetMode="External"/><Relationship Id="rId5" Type="http://schemas.openxmlformats.org/officeDocument/2006/relationships/hyperlink" Target="mailto:info@safeprescriber.org" TargetMode="External"/><Relationship Id="rId10" Type="http://schemas.openxmlformats.org/officeDocument/2006/relationships/image" Target="../media/image4.jpg"/><Relationship Id="rId4" Type="http://schemas.openxmlformats.org/officeDocument/2006/relationships/hyperlink" Target="http://www.safeprescriber.org/" TargetMode="Externa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6" Type="http://schemas.openxmlformats.org/officeDocument/2006/relationships/image" Target="../media/image20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foundation.safeprescriber.org/logi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0872" y="1809943"/>
            <a:ext cx="9355363" cy="3796200"/>
          </a:xfrm>
          <a:prstGeom prst="rect">
            <a:avLst/>
          </a:prstGeom>
          <a:solidFill>
            <a:srgbClr val="4793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 descr="ipad-ho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1" y="656103"/>
            <a:ext cx="9144000" cy="4286250"/>
          </a:xfrm>
          <a:prstGeom prst="rect">
            <a:avLst/>
          </a:prstGeom>
        </p:spPr>
      </p:pic>
      <p:pic>
        <p:nvPicPr>
          <p:cNvPr id="5" name="Picture 4" descr="script-logo-footer copy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6" y="2263340"/>
            <a:ext cx="1904987" cy="150017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0174" y="3924406"/>
            <a:ext cx="6165441" cy="90678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prstClr val="white"/>
                </a:solidFill>
                <a:latin typeface="Calibri"/>
              </a:rPr>
              <a:t>eLearning to improve prescribing </a:t>
            </a:r>
            <a:r>
              <a:rPr lang="en-GB" sz="3200" b="1" dirty="0">
                <a:latin typeface="Calibri"/>
              </a:rPr>
              <a:t>and support </a:t>
            </a:r>
            <a:r>
              <a:rPr lang="en-GB" sz="3200" b="1" dirty="0">
                <a:latin typeface="Calibri" panose="020F0502020204030204" pitchFamily="34" charset="0"/>
              </a:rPr>
              <a:t>the safe, effective use of medicines</a:t>
            </a:r>
            <a:endParaRPr lang="en-GB" sz="2000" b="1" dirty="0">
              <a:latin typeface="Calibri" panose="020F0502020204030204" pitchFamily="34" charset="0"/>
            </a:endParaRPr>
          </a:p>
          <a:p>
            <a:pPr algn="l"/>
            <a:endParaRPr lang="en-GB" sz="3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174" y="5142086"/>
            <a:ext cx="50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GB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975" y="814332"/>
            <a:ext cx="1965851" cy="4505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491" y="5805876"/>
            <a:ext cx="681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Hannah Vallance</a:t>
            </a:r>
            <a:endParaRPr lang="en-GB" sz="2400" b="1" baseline="30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SCRIPT eLearning Manager, University of Birmingham</a:t>
            </a:r>
          </a:p>
        </p:txBody>
      </p: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E377663-E82D-0C69-D60B-392695A3E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102" y="855917"/>
            <a:ext cx="2283193" cy="569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415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98" y="118110"/>
            <a:ext cx="9143999" cy="906780"/>
          </a:xfrm>
        </p:spPr>
        <p:txBody>
          <a:bodyPr/>
          <a:lstStyle/>
          <a:p>
            <a:pPr algn="l"/>
            <a:r>
              <a:rPr lang="en-GB" b="1" dirty="0"/>
              <a:t>Feedback: Common themes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5EABF-7F66-38C3-EE8C-00A3BA59B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047" y="6453676"/>
            <a:ext cx="1160598" cy="265992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DE93B19-6465-52A5-A116-455A9C1E4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08" y="6320665"/>
            <a:ext cx="1599819" cy="399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079238-6432-5CE9-1D0D-EDD515AB30C2}"/>
              </a:ext>
            </a:extLst>
          </p:cNvPr>
          <p:cNvSpPr txBox="1"/>
          <p:nvPr/>
        </p:nvSpPr>
        <p:spPr>
          <a:xfrm>
            <a:off x="514350" y="1571625"/>
            <a:ext cx="8291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Feedback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Mandatory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Minimum time spent on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Pass 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Resetting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Accessibility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Layout/length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Clinical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83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1804" y="1487626"/>
            <a:ext cx="78003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hlinkClick r:id="rId4"/>
              </a:rPr>
              <a:t>www.safeprescriber.org</a:t>
            </a:r>
            <a:endParaRPr lang="en-GB" sz="3200" b="1" dirty="0"/>
          </a:p>
          <a:p>
            <a:pPr algn="ctr"/>
            <a:endParaRPr lang="en-GB" sz="3200" b="1" dirty="0"/>
          </a:p>
          <a:p>
            <a:pPr algn="ctr"/>
            <a:r>
              <a:rPr lang="en-GB" sz="3200" b="1" dirty="0"/>
              <a:t>Email for technical queries: </a:t>
            </a:r>
            <a:r>
              <a:rPr lang="en-GB" sz="3200" b="1" dirty="0">
                <a:hlinkClick r:id="rId5"/>
              </a:rPr>
              <a:t>info@safeprescriber.org</a:t>
            </a:r>
            <a:endParaRPr lang="en-GB" sz="3200" b="1" dirty="0"/>
          </a:p>
          <a:p>
            <a:pPr algn="ctr"/>
            <a:endParaRPr lang="en-GB" sz="3200" b="1" dirty="0"/>
          </a:p>
          <a:p>
            <a:pPr algn="ctr"/>
            <a:r>
              <a:rPr lang="en-GB" sz="3200" b="1" dirty="0"/>
              <a:t>Email for clinical queries:</a:t>
            </a:r>
          </a:p>
          <a:p>
            <a:pPr algn="ctr"/>
            <a:r>
              <a:rPr lang="en-GB" sz="3200" b="1" dirty="0">
                <a:hlinkClick r:id="rId6"/>
              </a:rPr>
              <a:t>script@contacts.bham.ac.uk</a:t>
            </a:r>
            <a:r>
              <a:rPr lang="en-GB" sz="3200" b="1" dirty="0"/>
              <a:t> 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/>
              <a:t>Follow us </a:t>
            </a:r>
            <a:r>
              <a:rPr lang="en-GB" sz="3200" b="1" dirty="0">
                <a:hlinkClick r:id="rId7"/>
              </a:rPr>
              <a:t>@</a:t>
            </a:r>
            <a:r>
              <a:rPr lang="en-GB" sz="3200" b="1" dirty="0" err="1">
                <a:hlinkClick r:id="rId7"/>
              </a:rPr>
              <a:t>safeprescriber</a:t>
            </a:r>
            <a:r>
              <a:rPr lang="en-GB" sz="3200" b="1" dirty="0">
                <a:hlinkClick r:id="rId7"/>
              </a:rPr>
              <a:t>   </a:t>
            </a:r>
            <a:endParaRPr lang="en-GB" sz="3200" b="1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F94680B-88BA-F7B3-9C05-6D6A4EBD53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5937" y="5455709"/>
            <a:ext cx="410806" cy="4198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2DF783-0F52-49D9-67DF-ED05BFF2B2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5047" y="6453676"/>
            <a:ext cx="1160598" cy="26599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889187C-CEDD-D52B-CB38-0300E4672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98" y="118110"/>
            <a:ext cx="9143999" cy="906780"/>
          </a:xfrm>
        </p:spPr>
        <p:txBody>
          <a:bodyPr/>
          <a:lstStyle/>
          <a:p>
            <a:pPr algn="l"/>
            <a:r>
              <a:rPr lang="en-GB" b="1" dirty="0"/>
              <a:t>Contact Us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0C9D62F-81E4-D4D1-57C6-9962C2C213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908" y="6320665"/>
            <a:ext cx="1599819" cy="399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556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2DF783-0F52-49D9-67DF-ED05BFF2B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047" y="6453676"/>
            <a:ext cx="1160598" cy="26599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889187C-CEDD-D52B-CB38-0300E4672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98" y="118110"/>
            <a:ext cx="9143999" cy="906780"/>
          </a:xfrm>
        </p:spPr>
        <p:txBody>
          <a:bodyPr/>
          <a:lstStyle/>
          <a:p>
            <a:pPr algn="l"/>
            <a:r>
              <a:rPr lang="en-GB" b="1" dirty="0"/>
              <a:t>Questions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0C9D62F-81E4-D4D1-57C6-9962C2C21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08" y="6320665"/>
            <a:ext cx="1599819" cy="399003"/>
          </a:xfrm>
          <a:prstGeom prst="rect">
            <a:avLst/>
          </a:prstGeom>
        </p:spPr>
      </p:pic>
      <p:pic>
        <p:nvPicPr>
          <p:cNvPr id="6" name="Picture 5" descr="Question mark boxes">
            <a:extLst>
              <a:ext uri="{FF2B5EF4-FFF2-40B4-BE49-F238E27FC236}">
                <a16:creationId xmlns:a16="http://schemas.microsoft.com/office/drawing/2014/main" id="{BCC52948-DE7D-1717-0C23-CCBB497A5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446" y="1971138"/>
            <a:ext cx="6286500" cy="3536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1860" y="3456420"/>
            <a:ext cx="5033671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Any 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18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EE2E530-39E4-C06D-91E6-59F444EFC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2" t="26828" r="33877" b="7598"/>
          <a:stretch/>
        </p:blipFill>
        <p:spPr bwMode="auto">
          <a:xfrm>
            <a:off x="6513228" y="1934274"/>
            <a:ext cx="2611323" cy="346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4" y="2099291"/>
            <a:ext cx="2181225" cy="3152775"/>
          </a:xfrm>
          <a:prstGeom prst="rect">
            <a:avLst/>
          </a:prstGeom>
        </p:spPr>
      </p:pic>
      <p:sp>
        <p:nvSpPr>
          <p:cNvPr id="20" name="Notched Right Arrow 19"/>
          <p:cNvSpPr/>
          <p:nvPr/>
        </p:nvSpPr>
        <p:spPr>
          <a:xfrm>
            <a:off x="1788921" y="2514829"/>
            <a:ext cx="5254388" cy="2531660"/>
          </a:xfrm>
          <a:prstGeom prst="notchedRightArrow">
            <a:avLst/>
          </a:prstGeom>
          <a:solidFill>
            <a:srgbClr val="53A3C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515932" y="5210316"/>
            <a:ext cx="3725252" cy="6493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2000" b="1" dirty="0">
                <a:solidFill>
                  <a:prstClr val="black"/>
                </a:solidFill>
              </a:rPr>
              <a:t>Available to all NHS staff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15932" y="1447594"/>
            <a:ext cx="3710763" cy="931457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2000" b="1" dirty="0">
                <a:solidFill>
                  <a:prstClr val="black"/>
                </a:solidFill>
              </a:rPr>
              <a:t>125 modules </a:t>
            </a:r>
          </a:p>
          <a:p>
            <a:pPr algn="ctr" defTabSz="914400"/>
            <a:r>
              <a:rPr lang="en-GB" sz="2000" b="1" dirty="0">
                <a:solidFill>
                  <a:prstClr val="black"/>
                </a:solidFill>
              </a:rPr>
              <a:t>spanning the NHS workforce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51" y="81864"/>
            <a:ext cx="9143999" cy="906780"/>
          </a:xfrm>
        </p:spPr>
        <p:txBody>
          <a:bodyPr/>
          <a:lstStyle/>
          <a:p>
            <a:pPr algn="l"/>
            <a:r>
              <a:rPr lang="en-GB" b="1" dirty="0"/>
              <a:t>Our Learners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27957" y="4316728"/>
            <a:ext cx="3676251" cy="69561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2000" b="1" dirty="0">
                <a:solidFill>
                  <a:prstClr val="black"/>
                </a:solidFill>
              </a:rPr>
              <a:t>1 million modules completed </a:t>
            </a:r>
          </a:p>
          <a:p>
            <a:pPr algn="ctr" defTabSz="914400"/>
            <a:r>
              <a:rPr lang="en-GB" sz="2000" b="1" dirty="0">
                <a:solidFill>
                  <a:prstClr val="black"/>
                </a:solidFill>
              </a:rPr>
              <a:t>across all SCRIPT portfolios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047" y="6453676"/>
            <a:ext cx="1160598" cy="26599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515932" y="3424319"/>
            <a:ext cx="3745509" cy="69443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2000" b="1" dirty="0">
                <a:solidFill>
                  <a:schemeClr val="tx1"/>
                </a:solidFill>
                <a:latin typeface="Calibri"/>
              </a:rPr>
              <a:t>Over 16,000 </a:t>
            </a:r>
          </a:p>
          <a:p>
            <a:pPr algn="ctr" defTabSz="914400"/>
            <a:r>
              <a:rPr lang="en-GB" sz="2000" b="1" dirty="0">
                <a:solidFill>
                  <a:schemeClr val="tx1"/>
                </a:solidFill>
                <a:latin typeface="Calibri"/>
              </a:rPr>
              <a:t>medical and nursing students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30885" y="2577024"/>
            <a:ext cx="3725252" cy="6493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2000" b="1" dirty="0">
                <a:solidFill>
                  <a:schemeClr val="tx1"/>
                </a:solidFill>
                <a:latin typeface="Calibri"/>
              </a:rPr>
              <a:t>Over 95% of Foundation trainee doctors used SCRIPT in 2022/23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6178" y="527736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0196" y="5289803"/>
            <a:ext cx="63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Now</a:t>
            </a: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A814FC4-B4BD-5C60-E88E-A50D0EB5B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908" y="6320665"/>
            <a:ext cx="1599819" cy="399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7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017" y="118110"/>
            <a:ext cx="9143999" cy="906780"/>
          </a:xfrm>
        </p:spPr>
        <p:txBody>
          <a:bodyPr/>
          <a:lstStyle/>
          <a:p>
            <a:pPr algn="l"/>
            <a:r>
              <a:rPr lang="en-GB" b="1" dirty="0"/>
              <a:t>Aims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131" y="1926732"/>
            <a:ext cx="87959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Support learning in prescribing and medicines</a:t>
            </a:r>
          </a:p>
          <a:p>
            <a:pPr marL="457200" indent="-457200" defTabSz="9144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Encourage safe, effective, and rational prescribing</a:t>
            </a:r>
          </a:p>
          <a:p>
            <a:pPr marL="457200" indent="-457200" defTabSz="9144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spc="-80" dirty="0">
                <a:solidFill>
                  <a:prstClr val="black"/>
                </a:solidFill>
                <a:latin typeface="Calibri"/>
              </a:rPr>
              <a:t>Standardise prescribing education across the NHS workforce</a:t>
            </a:r>
          </a:p>
          <a:p>
            <a:pPr marL="457200" indent="-457200" defTabSz="9144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spc="-40" dirty="0">
                <a:solidFill>
                  <a:prstClr val="black"/>
                </a:solidFill>
                <a:latin typeface="Calibri"/>
              </a:rPr>
              <a:t>Provide a platform for learners and supervisors to interact to monitor educational progress and initiate feedback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F0545-8915-DA6B-1797-AEC6862A2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047" y="6453676"/>
            <a:ext cx="1160598" cy="265992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B0AF6EB-9835-5A14-9FC1-69114CE57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08" y="6320665"/>
            <a:ext cx="1599819" cy="399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06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017" y="118110"/>
            <a:ext cx="9143999" cy="906780"/>
          </a:xfrm>
        </p:spPr>
        <p:txBody>
          <a:bodyPr/>
          <a:lstStyle/>
          <a:p>
            <a:pPr algn="l"/>
            <a:r>
              <a:rPr lang="en-GB" b="1" dirty="0"/>
              <a:t>Programme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48" y="4168035"/>
            <a:ext cx="1714500" cy="20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3" y="1806129"/>
            <a:ext cx="164592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17" y="1707069"/>
            <a:ext cx="1744980" cy="20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40" y="4168035"/>
            <a:ext cx="1303020" cy="200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52" y="4168035"/>
            <a:ext cx="1676400" cy="198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08" y="1766019"/>
            <a:ext cx="1653540" cy="200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33" y="1762694"/>
            <a:ext cx="1790700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CB1FF2-3311-4FD9-627A-C9E38EA790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5047" y="6453676"/>
            <a:ext cx="1160598" cy="265992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A63CE3B-08E5-2891-9566-9E339A46DA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908" y="6320665"/>
            <a:ext cx="1599819" cy="399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920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017" y="118110"/>
            <a:ext cx="9143999" cy="906780"/>
          </a:xfrm>
        </p:spPr>
        <p:txBody>
          <a:bodyPr/>
          <a:lstStyle/>
          <a:p>
            <a:pPr algn="l"/>
            <a:r>
              <a:rPr lang="en-GB" b="1" dirty="0"/>
              <a:t>Medicine and Surgery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1018" y="1900773"/>
            <a:ext cx="378185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itchFamily="34" charset="0"/>
              </a:rPr>
              <a:t>55 modules</a:t>
            </a: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itchFamily="34" charset="0"/>
              </a:rPr>
              <a:t>Wide range of subjects in prescribing and therapeutics</a:t>
            </a: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itchFamily="34" charset="0"/>
              </a:rPr>
              <a:t>Clear learning outcomes</a:t>
            </a:r>
          </a:p>
          <a:p>
            <a:pPr algn="l">
              <a:buClr>
                <a:srgbClr val="366374"/>
              </a:buClr>
            </a:pPr>
            <a:endParaRPr lang="en-GB" sz="2800" dirty="0">
              <a:latin typeface="Calibri" pitchFamily="34" charset="0"/>
            </a:endParaRPr>
          </a:p>
          <a:p>
            <a:pPr algn="l"/>
            <a:endParaRPr lang="en-GB" sz="2800" dirty="0">
              <a:latin typeface="Calibri" pitchFamily="34" charset="0"/>
            </a:endParaRPr>
          </a:p>
          <a:p>
            <a:pPr algn="l"/>
            <a:endParaRPr lang="en-GB" sz="2800" dirty="0">
              <a:latin typeface="Calibri" pitchFamily="34" charset="0"/>
            </a:endParaRPr>
          </a:p>
          <a:p>
            <a:pPr algn="l"/>
            <a:endParaRPr lang="en-GB" sz="2800" dirty="0"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52D9E-C886-47DA-979D-F9BAFE158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047" y="6453676"/>
            <a:ext cx="1160598" cy="265992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800BE97-041A-EC48-EBDF-65F242AF3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08" y="6320665"/>
            <a:ext cx="1599819" cy="399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6F886D-FE3E-543E-8230-D06CB8131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820" y="1970975"/>
            <a:ext cx="5306197" cy="3696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318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98" y="118110"/>
            <a:ext cx="9143999" cy="906780"/>
          </a:xfrm>
        </p:spPr>
        <p:txBody>
          <a:bodyPr/>
          <a:lstStyle/>
          <a:p>
            <a:pPr algn="l"/>
            <a:r>
              <a:rPr lang="en-GB" b="1" dirty="0"/>
              <a:t>Certification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963" y="1639780"/>
            <a:ext cx="4589484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Date &amp; time stamped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Learning objectives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No set pass mark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Downloadable (PDF)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Always available on your profile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40CBF-43FD-4D5E-81D3-8B3AD607E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279" y="434632"/>
            <a:ext cx="4215339" cy="567908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8538D7-20A8-C0A9-246E-6BE8D4AC0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047" y="6453676"/>
            <a:ext cx="1160598" cy="265992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299049D-BBE0-AD1C-5B93-8FC6A6979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908" y="6320665"/>
            <a:ext cx="1599819" cy="399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212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98" y="118110"/>
            <a:ext cx="9143999" cy="906780"/>
          </a:xfrm>
        </p:spPr>
        <p:txBody>
          <a:bodyPr/>
          <a:lstStyle/>
          <a:p>
            <a:pPr algn="l"/>
            <a:r>
              <a:rPr lang="en-GB" b="1" dirty="0"/>
              <a:t>Registration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F22A6-FCA1-F031-38DB-3E6312332E33}"/>
              </a:ext>
            </a:extLst>
          </p:cNvPr>
          <p:cNvSpPr txBox="1"/>
          <p:nvPr/>
        </p:nvSpPr>
        <p:spPr>
          <a:xfrm>
            <a:off x="197697" y="2259754"/>
            <a:ext cx="8607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62A3C2"/>
                </a:solidFill>
                <a:hlinkClick r:id="rId4"/>
              </a:rPr>
              <a:t>https://foundation.safeprescriber.org/login</a:t>
            </a:r>
            <a:r>
              <a:rPr lang="en-GB" sz="3600" dirty="0">
                <a:solidFill>
                  <a:srgbClr val="62A3C2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A8D321-ADCD-B3F6-D382-A5822CCB2044}"/>
              </a:ext>
            </a:extLst>
          </p:cNvPr>
          <p:cNvSpPr txBox="1"/>
          <p:nvPr/>
        </p:nvSpPr>
        <p:spPr>
          <a:xfrm>
            <a:off x="216747" y="1683010"/>
            <a:ext cx="76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Trainees not previously registered: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5EABF-7F66-38C3-EE8C-00A3BA59B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047" y="6453676"/>
            <a:ext cx="1160598" cy="265992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C2CA2DE-5D48-C4AE-8552-B9EFF48336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908" y="6320665"/>
            <a:ext cx="1599819" cy="399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B2C748-7CF2-3A84-1482-ABC46DBEC09F}"/>
              </a:ext>
            </a:extLst>
          </p:cNvPr>
          <p:cNvSpPr txBox="1"/>
          <p:nvPr/>
        </p:nvSpPr>
        <p:spPr>
          <a:xfrm>
            <a:off x="216747" y="3148706"/>
            <a:ext cx="2907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Transfer request for trainees previously registered: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12AF4F-0640-C056-31AC-BF0634DB9C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8975" y="3040214"/>
            <a:ext cx="5772150" cy="33504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7860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98" y="118110"/>
            <a:ext cx="9143999" cy="906780"/>
          </a:xfrm>
        </p:spPr>
        <p:txBody>
          <a:bodyPr/>
          <a:lstStyle/>
          <a:p>
            <a:pPr algn="l"/>
            <a:r>
              <a:rPr lang="en-GB" b="1" dirty="0"/>
              <a:t>SCRIPT module and PSA Preparation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5EABF-7F66-38C3-EE8C-00A3BA59B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047" y="6453676"/>
            <a:ext cx="1160598" cy="26599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D96FE8C-CA11-DFA9-4506-04751F88A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219603"/>
              </p:ext>
            </p:extLst>
          </p:nvPr>
        </p:nvGraphicFramePr>
        <p:xfrm>
          <a:off x="189579" y="1335746"/>
          <a:ext cx="8764841" cy="4917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124">
                  <a:extLst>
                    <a:ext uri="{9D8B030D-6E8A-4147-A177-3AD203B41FA5}">
                      <a16:colId xmlns:a16="http://schemas.microsoft.com/office/drawing/2014/main" val="1901912120"/>
                    </a:ext>
                  </a:extLst>
                </a:gridCol>
                <a:gridCol w="2581317">
                  <a:extLst>
                    <a:ext uri="{9D8B030D-6E8A-4147-A177-3AD203B41FA5}">
                      <a16:colId xmlns:a16="http://schemas.microsoft.com/office/drawing/2014/main" val="952900526"/>
                    </a:ext>
                  </a:extLst>
                </a:gridCol>
                <a:gridCol w="2731400">
                  <a:extLst>
                    <a:ext uri="{9D8B030D-6E8A-4147-A177-3AD203B41FA5}">
                      <a16:colId xmlns:a16="http://schemas.microsoft.com/office/drawing/2014/main" val="2378012338"/>
                    </a:ext>
                  </a:extLst>
                </a:gridCol>
              </a:tblGrid>
              <a:tr h="101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2000">
                          <a:effectLst/>
                        </a:rPr>
                        <a:t>PSA Themes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3" marR="3515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SCRIPT module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3" marR="35153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3" marR="35153" marT="0" marB="0"/>
                </a:tc>
                <a:extLst>
                  <a:ext uri="{0D108BD9-81ED-4DB2-BD59-A6C34878D82A}">
                    <a16:rowId xmlns:a16="http://schemas.microsoft.com/office/drawing/2014/main" val="431703729"/>
                  </a:ext>
                </a:extLst>
              </a:tr>
              <a:tr h="1286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Underpinning Principles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Calculation Skills (Section 5)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Planning Management (Section 3)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Prescribing (Section 1)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Prescription Review (Section 2)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3" marR="35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Adverse Drug Reactions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Adherence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Dosing and Calculation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Drug Interactions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Formulation: An Overview for Prescribers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Administration: An Overview for Prescribers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Hepatic Dysfunction</a:t>
                      </a:r>
                    </a:p>
                  </a:txBody>
                  <a:tcPr marL="35153" marR="35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Older People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Pregnancy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Prescribing in Infection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Prescription Documentation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Renal Dysfunction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Utilising the BNF(C)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3" marR="35153" marT="0" marB="0"/>
                </a:tc>
                <a:extLst>
                  <a:ext uri="{0D108BD9-81ED-4DB2-BD59-A6C34878D82A}">
                    <a16:rowId xmlns:a16="http://schemas.microsoft.com/office/drawing/2014/main" val="2351759875"/>
                  </a:ext>
                </a:extLst>
              </a:tr>
              <a:tr h="1896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Therapeutics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Adverse Drugs Reactions (Section 6)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Data Interpretation (Section 8)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Drug Monitoring (Section 7)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Prescribing (Section 1)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Prescription Review (Section 2)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Providing Information (Section 4)</a:t>
                      </a: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3" marR="35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Anticoagulation Part (1)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Anticoagulation Part (2)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Diabetes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Medical Emergencies in Diabetes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Disorders of Psychosis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Drug Allergy and Anaphylaxis</a:t>
                      </a:r>
                    </a:p>
                  </a:txBody>
                  <a:tcPr marL="35153" marR="35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Fluids (Principles)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Fluids: Practical Prescribing in Adults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Infection in Secondary Care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1133475" algn="l"/>
                        </a:tabLst>
                      </a:pPr>
                      <a:r>
                        <a:rPr lang="en-GB" sz="1400" dirty="0">
                          <a:effectLst/>
                        </a:rPr>
                        <a:t>Parenteral Poisons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Sepsis in Hospital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1133475" algn="l"/>
                        </a:tabLst>
                      </a:pPr>
                      <a:r>
                        <a:rPr lang="en-GB" sz="1400" dirty="0">
                          <a:effectLst/>
                        </a:rPr>
                        <a:t>Toxic Tablets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  <a:tabLst>
                          <a:tab pos="1133475" algn="l"/>
                        </a:tabLs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53" marR="35153" marT="0" marB="0"/>
                </a:tc>
                <a:extLst>
                  <a:ext uri="{0D108BD9-81ED-4DB2-BD59-A6C34878D82A}">
                    <a16:rowId xmlns:a16="http://schemas.microsoft.com/office/drawing/2014/main" val="3946915161"/>
                  </a:ext>
                </a:extLst>
              </a:tr>
            </a:tbl>
          </a:graphicData>
        </a:graphic>
      </p:graphicFrame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DE93B19-6465-52A5-A116-455A9C1E4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08" y="6320665"/>
            <a:ext cx="1599819" cy="399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90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98" y="118110"/>
            <a:ext cx="9143999" cy="906780"/>
          </a:xfrm>
        </p:spPr>
        <p:txBody>
          <a:bodyPr/>
          <a:lstStyle/>
          <a:p>
            <a:pPr algn="l"/>
            <a:r>
              <a:rPr lang="en-GB" b="1" dirty="0"/>
              <a:t>Feedback: Content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5EABF-7F66-38C3-EE8C-00A3BA59B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047" y="6453676"/>
            <a:ext cx="1160598" cy="265992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DE93B19-6465-52A5-A116-455A9C1E4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08" y="6320665"/>
            <a:ext cx="1599819" cy="399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C3A2BD-4412-96A3-458E-F4B0FCFA4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439" y="1426091"/>
            <a:ext cx="6876662" cy="4761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35031-D0E9-ECCE-BA3F-40C81A89D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650" y="1426091"/>
            <a:ext cx="7124700" cy="4848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799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pectr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pectr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4de4b5-bb9a-49ca-9a96-bebc32b577e7">
      <Terms xmlns="http://schemas.microsoft.com/office/infopath/2007/PartnerControls"/>
    </lcf76f155ced4ddcb4097134ff3c332f>
    <_ip_UnifiedCompliancePolicyUIAction xmlns="4e8ed25f-e524-462f-a0f4-a9a24ef012cf" xsi:nil="true"/>
    <_ip_UnifiedCompliancePolicyProperties xmlns="4e8ed25f-e524-462f-a0f4-a9a24ef012cf" xsi:nil="true"/>
    <TaxCatchAll xmlns="4e8ed25f-e524-462f-a0f4-a9a24ef012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DF450EB6F1046B33EE541AA1406A4" ma:contentTypeVersion="22" ma:contentTypeDescription="Create a new document." ma:contentTypeScope="" ma:versionID="a613acded2543ad528f392fad0ea6ab7">
  <xsd:schema xmlns:xsd="http://www.w3.org/2001/XMLSchema" xmlns:xs="http://www.w3.org/2001/XMLSchema" xmlns:p="http://schemas.microsoft.com/office/2006/metadata/properties" xmlns:ns2="4d4de4b5-bb9a-49ca-9a96-bebc32b577e7" xmlns:ns3="4e8ed25f-e524-462f-a0f4-a9a24ef012cf" targetNamespace="http://schemas.microsoft.com/office/2006/metadata/properties" ma:root="true" ma:fieldsID="2a7a9db685593b4d499669f547fcaebe" ns2:_="" ns3:_="">
    <xsd:import namespace="4d4de4b5-bb9a-49ca-9a96-bebc32b577e7"/>
    <xsd:import namespace="4e8ed25f-e524-462f-a0f4-a9a24ef01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_ip_UnifiedCompliancePolicyProperties" minOccurs="0"/>
                <xsd:element ref="ns3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e4b5-bb9a-49ca-9a96-bebc32b57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ed25f-e524-462f-a0f4-a9a24ef012cf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  <xsd:element name="TaxCatchAll" ma:index="22" nillable="true" ma:displayName="Taxonomy Catch All Column" ma:hidden="true" ma:list="{d3f708d2-48ee-4a18-b7aa-4ad2e6a83d8f}" ma:internalName="TaxCatchAll" ma:showField="CatchAllData" ma:web="4e8ed25f-e524-462f-a0f4-a9a24ef01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6D4AD3-5810-4CDC-8B76-7202BE7C3A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BF77B6-2876-446B-AE96-A136E8A4BEA7}">
  <ds:schemaRefs>
    <ds:schemaRef ds:uri="http://purl.org/dc/elements/1.1/"/>
    <ds:schemaRef ds:uri="http://schemas.openxmlformats.org/package/2006/metadata/core-properties"/>
    <ds:schemaRef ds:uri="4e8ed25f-e524-462f-a0f4-a9a24ef012cf"/>
    <ds:schemaRef ds:uri="4d4de4b5-bb9a-49ca-9a96-bebc32b577e7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D7E524D-A16B-42D5-8D75-E13BDE0C3B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4de4b5-bb9a-49ca-9a96-bebc32b577e7"/>
    <ds:schemaRef ds:uri="4e8ed25f-e524-462f-a0f4-a9a24ef01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20072</TotalTime>
  <Words>392</Words>
  <Application>Microsoft Office PowerPoint</Application>
  <PresentationFormat>On-screen Show (4:3)</PresentationFormat>
  <Paragraphs>111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Spectrum</vt:lpstr>
      <vt:lpstr>1_Spectrum</vt:lpstr>
      <vt:lpstr>PowerPoint Presentation</vt:lpstr>
      <vt:lpstr>Our Learners</vt:lpstr>
      <vt:lpstr>Aims</vt:lpstr>
      <vt:lpstr>Programme</vt:lpstr>
      <vt:lpstr>Medicine and Surgery</vt:lpstr>
      <vt:lpstr>Certification</vt:lpstr>
      <vt:lpstr>Registration</vt:lpstr>
      <vt:lpstr>SCRIPT module and PSA Preparation</vt:lpstr>
      <vt:lpstr>Feedback: Content Development</vt:lpstr>
      <vt:lpstr>Feedback: Common themes</vt:lpstr>
      <vt:lpstr>Contact Us</vt:lpstr>
      <vt:lpstr>Questions</vt:lpstr>
    </vt:vector>
  </TitlesOfParts>
  <Manager/>
  <Company>Maxwell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fdfdsf</dc:title>
  <dc:subject/>
  <dc:creator>Simon Maxwell</dc:creator>
  <cp:keywords/>
  <dc:description/>
  <cp:lastModifiedBy>CLARK, James (FOUNDATION PROGRAMME)</cp:lastModifiedBy>
  <cp:revision>697</cp:revision>
  <cp:lastPrinted>2019-08-29T13:07:10Z</cp:lastPrinted>
  <dcterms:created xsi:type="dcterms:W3CDTF">2017-11-10T13:00:09Z</dcterms:created>
  <dcterms:modified xsi:type="dcterms:W3CDTF">2024-08-22T14:00:26Z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0x01010057CDF450EB6F1046B33EE541AA1406A4</vt:lpwstr>
  </property>
  <property fmtid="{D5CDD505-2E9C-101B-9397-08002B2CF9AE}" pid="3" name="ArticulateGUID">
    <vt:lpwstr>04C4AD95-3A40-46BE-A540-133AF5660CA5</vt:lpwstr>
  </property>
  <property fmtid="{D5CDD505-2E9C-101B-9397-08002B2CF9AE}" pid="4" name="ArticulatePath">
    <vt:lpwstr>College Exec 300819 v2</vt:lpwstr>
  </property>
  <property fmtid="{D5CDD505-2E9C-101B-9397-08002B2CF9AE}" pid="5" name="MediaServiceImageTags">
    <vt:lpwstr/>
  </property>
</Properties>
</file>