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60" r:id="rId6"/>
    <p:sldId id="257" r:id="rId7"/>
    <p:sldId id="258" r:id="rId8"/>
    <p:sldId id="256" r:id="rId9"/>
    <p:sldId id="262" r:id="rId10"/>
    <p:sldId id="263" r:id="rId11"/>
    <p:sldId id="259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NAI, Kata (FOUNDATION PROGRAMME)" userId="326c55c7-1e69-433e-9f3b-cc6872705c70" providerId="ADAL" clId="{F585D2D9-C192-4227-A752-352066E7E590}"/>
    <pc:docChg chg="modSld">
      <pc:chgData name="VARNAI, Kata (FOUNDATION PROGRAMME)" userId="326c55c7-1e69-433e-9f3b-cc6872705c70" providerId="ADAL" clId="{F585D2D9-C192-4227-A752-352066E7E590}" dt="2024-08-21T08:42:16.088" v="2" actId="20577"/>
      <pc:docMkLst>
        <pc:docMk/>
      </pc:docMkLst>
      <pc:sldChg chg="modSp mod">
        <pc:chgData name="VARNAI, Kata (FOUNDATION PROGRAMME)" userId="326c55c7-1e69-433e-9f3b-cc6872705c70" providerId="ADAL" clId="{F585D2D9-C192-4227-A752-352066E7E590}" dt="2024-08-21T08:42:16.088" v="2" actId="20577"/>
        <pc:sldMkLst>
          <pc:docMk/>
          <pc:sldMk cId="2446631533" sldId="261"/>
        </pc:sldMkLst>
        <pc:spChg chg="mod">
          <ac:chgData name="VARNAI, Kata (FOUNDATION PROGRAMME)" userId="326c55c7-1e69-433e-9f3b-cc6872705c70" providerId="ADAL" clId="{F585D2D9-C192-4227-A752-352066E7E590}" dt="2024-08-21T08:42:16.088" v="2" actId="20577"/>
          <ac:spMkLst>
            <pc:docMk/>
            <pc:sldMk cId="2446631533" sldId="261"/>
            <ac:spMk id="2" creationId="{F0826AEF-BD84-33F9-8C57-4AE0068A77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F62AA-9AAA-4EFA-B0B4-3A46916B28E0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4CBE-96AE-4163-9695-59C322919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8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94CBE-96AE-4163-9695-59C3229191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6EA7-6A20-F1F8-5F72-D22EBBFE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14DD0-041C-71BC-DE78-348CF3352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7D83-6993-8A06-37ED-46F26E05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5451-F325-17A3-B654-0BB81031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9296-52B6-3B7A-3AAC-99CAAAD4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5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6932-6CD0-C2C5-86C4-7152402F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72299-878A-D1D4-631B-7E235DD0C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D47B-E683-0FFB-35ED-2064A648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70FFC-D5F6-59BE-27EA-B9F5C579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F539-9CD5-E6A6-02E9-5585E92D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C592B-5A3F-CE63-90F7-5FB620047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F966E-1764-FB87-2C0F-3F215CD7F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3B75-6F90-0449-B0A3-6E798BB6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7A3C-D899-A51A-7325-215DFFB0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6617-9140-5744-7336-6842A8F3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7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DA7B-2710-E388-74F3-A84CD657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E8B3-1078-6D22-B068-CC078908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6DB7-1644-2700-3202-BFFC8A3B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96374-04B5-5288-A506-5C0A62EE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3AAA2-FF1C-E4A4-E00A-A66E5F27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8709-2E05-AD13-2A13-88753AC0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07EDE-9DE0-41EC-FE34-8C6017EE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9F2D-C8AD-4659-0FC7-D6085EDA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E08E0-E1B6-5473-CC78-B22D9C02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67821-E294-5023-24A2-A49CB441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2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76E4-FEDB-0559-B318-244D463C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13F1-E29C-35B2-F7D0-2A3B64CAC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2556E-D590-9301-7344-A8156F88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0AB57-774A-2670-082E-7CDF3A3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7F7E3-8EDF-4303-B57A-0CB0691D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1F1B3-8901-4011-FF87-886F7660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6AE7-2A26-AD7F-8BE2-19FEEA2E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8DC9-F524-24F8-946E-C3BE40C3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E9E94-10E7-F25F-BAC1-82703AF01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4072-4731-96C6-1863-196E62577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4F08D-C303-2B90-CF57-2EE92DAB1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97B94-4F8E-E62E-B5E8-ABCCE3CB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84506-1806-FB08-C81D-F052CCAE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D2D65-7BEA-000D-CE6E-6BA47379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9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7A7D-934B-45CF-919C-A288EF83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1B7EC-EFF0-DE58-9EE3-23ECF91B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A742-2F7E-A8C0-9D6A-E7D2B55F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B5F77-9418-2C27-1030-BB591CCC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9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BC3DD-53A2-1350-9535-F3773A35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489F8-3E45-3653-F3E4-9A562815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BD37-5402-822C-026B-636FE04A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0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E733-A3E9-5083-041C-51121D56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BF8F-44D6-E39C-133F-5C98FFFD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3C802-ECC4-DFB2-C34F-A78F873A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77CE3-DCF2-271E-18B8-F0C64487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C5BCB-0FC5-FDAA-1F03-B3522804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234A7-D25E-E2E2-6F8E-50207F0E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0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7023-BA1D-4396-490F-C539F90C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966AE-C301-1221-8CFD-07DBDC3D0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C0C48-81B0-3D66-AC15-25DE7DA96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9FCB2-0462-5DA2-FB32-968F8D81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4F69C-BB4B-259F-5771-4DD1503E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65BB5-328B-96CF-2A61-55FE104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5FE3C-0A07-4B3B-6116-1D215165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AF2C-93A3-0E2F-ABEE-2EDE0E808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B8587-7457-5E12-10BE-2A573733A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1FC74-B37E-4CB3-93EF-8A0B752F53D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0F34-4ABA-0CBE-AF30-8BE2E6D76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B66CA-2739-85B1-19A3-E711F2A9F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3EB66-090F-45C9-81DC-4FE7EFBF9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6AEF-BD84-33F9-8C57-4AE0068A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Evidencing prescribing in e-portfolio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3C635-8BE3-850F-BC75-BF29F3EFD8F9}"/>
              </a:ext>
            </a:extLst>
          </p:cNvPr>
          <p:cNvSpPr txBox="1"/>
          <p:nvPr/>
        </p:nvSpPr>
        <p:spPr>
          <a:xfrm>
            <a:off x="2130300" y="4874564"/>
            <a:ext cx="793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087"/>
                </a:solidFill>
              </a:rPr>
              <a:t>Dr Dasha Ibrahim &amp; Dr Jie Fei Lau (UKFPO fellows)</a:t>
            </a:r>
          </a:p>
        </p:txBody>
      </p:sp>
      <p:pic>
        <p:nvPicPr>
          <p:cNvPr id="3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577ACB84-5710-2253-C531-7846A797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5265" cy="24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3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4C38-A25A-0DFA-E389-BB9BA4AC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0493"/>
            <a:ext cx="10515600" cy="30266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087"/>
                </a:solidFill>
              </a:rPr>
              <a:t>Thank you!</a:t>
            </a:r>
            <a:br>
              <a:rPr lang="en-GB" dirty="0">
                <a:solidFill>
                  <a:srgbClr val="003087"/>
                </a:solidFill>
              </a:rPr>
            </a:br>
            <a:br>
              <a:rPr lang="en-GB" dirty="0">
                <a:solidFill>
                  <a:srgbClr val="003087"/>
                </a:solidFill>
              </a:rPr>
            </a:br>
            <a:br>
              <a:rPr lang="en-GB" dirty="0">
                <a:solidFill>
                  <a:srgbClr val="003087"/>
                </a:solidFill>
              </a:rPr>
            </a:br>
            <a:r>
              <a:rPr lang="en-GB" dirty="0">
                <a:solidFill>
                  <a:srgbClr val="003087"/>
                </a:solidFill>
              </a:rPr>
              <a:t>Questions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5A84C534-81E2-4C17-B5AE-7A1B67DD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76" y="0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4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71B5-F161-AB68-E831-6F87E5CC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087"/>
                </a:solidFill>
              </a:rPr>
              <a:t>Demonstrating and evidencing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3E6D-DEC8-CA51-7183-893E2F140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3087"/>
                </a:solidFill>
              </a:rPr>
              <a:t>SLEs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solidFill>
                  <a:srgbClr val="003087"/>
                </a:solidFill>
              </a:rPr>
              <a:t>CBD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solidFill>
                  <a:srgbClr val="003087"/>
                </a:solidFill>
              </a:rPr>
              <a:t>Mini-CEX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solidFill>
                  <a:srgbClr val="003087"/>
                </a:solidFill>
              </a:rPr>
              <a:t>Reflections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BADA5285-4353-DD45-E4F8-0189A928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76" y="0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40D3-078D-63FE-D122-A85ACE71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087"/>
                </a:solidFill>
              </a:rPr>
              <a:t>Example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4BBE-D039-C06B-A601-8BF8EEA5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3087"/>
                </a:solidFill>
              </a:rPr>
              <a:t>Dosing and calculations:</a:t>
            </a:r>
          </a:p>
          <a:p>
            <a:r>
              <a:rPr lang="en-GB" sz="2400" dirty="0">
                <a:solidFill>
                  <a:srgbClr val="003087"/>
                </a:solidFill>
              </a:rPr>
              <a:t>Discussion pharmacist on ward- TTO prescribing and dosing of </a:t>
            </a:r>
            <a:r>
              <a:rPr lang="en-GB" sz="2400" dirty="0" err="1">
                <a:solidFill>
                  <a:srgbClr val="003087"/>
                </a:solidFill>
              </a:rPr>
              <a:t>Ferinject</a:t>
            </a:r>
            <a:r>
              <a:rPr lang="en-GB" sz="2400" dirty="0">
                <a:solidFill>
                  <a:srgbClr val="003087"/>
                </a:solidFill>
              </a:rPr>
              <a:t> in a patient</a:t>
            </a:r>
          </a:p>
          <a:p>
            <a:endParaRPr lang="en-GB" sz="2400" dirty="0">
              <a:solidFill>
                <a:srgbClr val="003087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3087"/>
                </a:solidFill>
              </a:rPr>
              <a:t>Pain management:</a:t>
            </a:r>
          </a:p>
          <a:p>
            <a:r>
              <a:rPr lang="en-GB" sz="2400" dirty="0">
                <a:solidFill>
                  <a:srgbClr val="003087"/>
                </a:solidFill>
              </a:rPr>
              <a:t>Limited choice of analgesia e.g. gastroduodenal ulcers</a:t>
            </a:r>
          </a:p>
          <a:p>
            <a:r>
              <a:rPr lang="en-GB" sz="2400" dirty="0">
                <a:solidFill>
                  <a:srgbClr val="003087"/>
                </a:solidFill>
              </a:rPr>
              <a:t>Analgesia dependent patient</a:t>
            </a:r>
          </a:p>
          <a:p>
            <a:r>
              <a:rPr lang="en-GB" sz="2400" dirty="0">
                <a:solidFill>
                  <a:srgbClr val="003087"/>
                </a:solidFill>
              </a:rPr>
              <a:t>Multi-team approach- medics, pharmacy, pain team</a:t>
            </a:r>
          </a:p>
          <a:p>
            <a:pPr marL="0" indent="0">
              <a:buNone/>
            </a:pPr>
            <a:endParaRPr lang="en-GB" sz="2400" dirty="0">
              <a:solidFill>
                <a:srgbClr val="003087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3087"/>
                </a:solidFill>
              </a:rPr>
              <a:t>Palliative and End of Life</a:t>
            </a:r>
          </a:p>
          <a:p>
            <a:r>
              <a:rPr lang="en-GB" sz="2400" dirty="0">
                <a:solidFill>
                  <a:srgbClr val="003087"/>
                </a:solidFill>
              </a:rPr>
              <a:t>Anticipatory medication prescribing and difficult conversations with family- supporting a dying patient</a:t>
            </a:r>
          </a:p>
          <a:p>
            <a:r>
              <a:rPr lang="en-GB" sz="2400" dirty="0">
                <a:solidFill>
                  <a:srgbClr val="003087"/>
                </a:solidFill>
              </a:rPr>
              <a:t>Involvement of palliative care team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A2F2F89-7CCA-1622-A8F5-77DDFE70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76" y="0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6DC9-FA0C-0D5F-427D-122239CD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087"/>
                </a:solidFill>
              </a:rPr>
              <a:t>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11B2-F78E-5C3A-8FC2-9044CDCB4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087"/>
                </a:solidFill>
              </a:rPr>
              <a:t>Online</a:t>
            </a:r>
          </a:p>
          <a:p>
            <a:endParaRPr lang="en-GB" dirty="0">
              <a:solidFill>
                <a:srgbClr val="003087"/>
              </a:solidFill>
            </a:endParaRPr>
          </a:p>
          <a:p>
            <a:r>
              <a:rPr lang="en-GB" dirty="0">
                <a:solidFill>
                  <a:srgbClr val="003087"/>
                </a:solidFill>
              </a:rPr>
              <a:t>In person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BFD1752-ADB6-CFA3-D214-8656CF9F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76" y="0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5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75F20DCD-655A-930F-7169-5D3301C5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09" y="419986"/>
            <a:ext cx="9366581" cy="6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302C2E-2F10-93AB-F892-3B61211E7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288" y="297711"/>
            <a:ext cx="9709424" cy="62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9F33770-0352-8898-A04A-6C440FAB9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284" y="354685"/>
            <a:ext cx="9459432" cy="61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80D3F98-2B96-6B17-6EC0-3C3E4A983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128" y="223283"/>
            <a:ext cx="9863744" cy="6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5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F0A4802-FA0B-067E-351C-60A28C7C0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9312"/>
            <a:ext cx="10515600" cy="3999375"/>
          </a:xfrm>
        </p:spPr>
      </p:pic>
    </p:spTree>
    <p:extLst>
      <p:ext uri="{BB962C8B-B14F-4D97-AF65-F5344CB8AC3E}">
        <p14:creationId xmlns:p14="http://schemas.microsoft.com/office/powerpoint/2010/main" val="261684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38D5B889-B5DB-4391-A9EA-10A849611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e4b5-bb9a-49ca-9a96-bebc32b577e7"/>
    <ds:schemaRef ds:uri="4e8ed25f-e524-462f-a0f4-a9a24ef01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943B08-DC89-4D95-8835-F90E136D0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9C8D01-2F4D-4E54-9939-A48AA9BA829E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4e8ed25f-e524-462f-a0f4-a9a24ef012cf"/>
    <ds:schemaRef ds:uri="http://schemas.openxmlformats.org/package/2006/metadata/core-properties"/>
    <ds:schemaRef ds:uri="4d4de4b5-bb9a-49ca-9a96-bebc32b577e7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Evidencing prescribing in e-portfolio</vt:lpstr>
      <vt:lpstr>Demonstrating and evidencing</vt:lpstr>
      <vt:lpstr>Example topics</vt:lpstr>
      <vt:lpstr>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DARYA IBRAHIM</dc:creator>
  <cp:lastModifiedBy>VARNAI, Kata (FOUNDATION PROGRAMME)</cp:lastModifiedBy>
  <cp:revision>4</cp:revision>
  <dcterms:created xsi:type="dcterms:W3CDTF">2024-08-14T14:35:20Z</dcterms:created>
  <dcterms:modified xsi:type="dcterms:W3CDTF">2024-08-21T08:42:24Z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  <property fmtid="{D5CDD505-2E9C-101B-9397-08002B2CF9AE}" pid="3" name="MediaServiceImageTags">
    <vt:lpwstr/>
  </property>
</Properties>
</file>