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323" r:id="rId6"/>
    <p:sldId id="326" r:id="rId7"/>
    <p:sldId id="327" r:id="rId8"/>
    <p:sldId id="32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 Varnai" initials="KV" lastIdx="1" clrIdx="0">
    <p:extLst>
      <p:ext uri="{19B8F6BF-5375-455C-9EA6-DF929625EA0E}">
        <p15:presenceInfo xmlns:p15="http://schemas.microsoft.com/office/powerpoint/2012/main" userId="S-1-5-21-2346930433-1463584762-3702735068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7"/>
    <a:srgbClr val="4F81BD"/>
    <a:srgbClr val="AD4191"/>
    <a:srgbClr val="A3A0A0"/>
    <a:srgbClr val="B5BE0E"/>
    <a:srgbClr val="8CB7E3"/>
    <a:srgbClr val="CB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69E128-4AFC-6E70-6A5B-DC3BA9BDE120}" v="301" dt="2024-08-19T10:00:05.282"/>
    <p1510:client id="{9C9DD8F1-911B-7E1F-972B-1BC382F0CEAC}" v="1" dt="2024-08-19T10:02:33.0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5" autoAdjust="0"/>
    <p:restoredTop sz="96265" autoAdjust="0"/>
  </p:normalViewPr>
  <p:slideViewPr>
    <p:cSldViewPr>
      <p:cViewPr varScale="1">
        <p:scale>
          <a:sx n="60" d="100"/>
          <a:sy n="60" d="100"/>
        </p:scale>
        <p:origin x="146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3BEDE-CA8B-401E-AA51-5856626DEF6F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13979-235C-4E21-A030-726A167304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06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13979-235C-4E21-A030-726A1673045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72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13979-235C-4E21-A030-726A1673045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217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13979-235C-4E21-A030-726A1673045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136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13979-235C-4E21-A030-726A1673045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466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13979-235C-4E21-A030-726A1673045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31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283-C5FF-4326-AC89-708B3C01405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EB6-F6B8-4A53-A146-EFA20A712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63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283-C5FF-4326-AC89-708B3C01405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EB6-F6B8-4A53-A146-EFA20A712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822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283-C5FF-4326-AC89-708B3C01405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EB6-F6B8-4A53-A146-EFA20A712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0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283-C5FF-4326-AC89-708B3C01405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EB6-F6B8-4A53-A146-EFA20A712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1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283-C5FF-4326-AC89-708B3C01405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EB6-F6B8-4A53-A146-EFA20A712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283-C5FF-4326-AC89-708B3C01405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EB6-F6B8-4A53-A146-EFA20A712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25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283-C5FF-4326-AC89-708B3C01405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EB6-F6B8-4A53-A146-EFA20A712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283-C5FF-4326-AC89-708B3C01405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EB6-F6B8-4A53-A146-EFA20A712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18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283-C5FF-4326-AC89-708B3C01405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EB6-F6B8-4A53-A146-EFA20A712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34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283-C5FF-4326-AC89-708B3C01405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EB6-F6B8-4A53-A146-EFA20A712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93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283-C5FF-4326-AC89-708B3C01405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EB6-F6B8-4A53-A146-EFA20A712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72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FD283-C5FF-4326-AC89-708B3C01405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C6EB6-F6B8-4A53-A146-EFA20A712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27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381" y="4600888"/>
            <a:ext cx="8280921" cy="1852448"/>
          </a:xfrm>
        </p:spPr>
        <p:txBody>
          <a:bodyPr>
            <a:normAutofit/>
          </a:bodyPr>
          <a:lstStyle/>
          <a:p>
            <a:r>
              <a:rPr lang="en-GB" sz="4900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 prescribing and SCRIPT</a:t>
            </a:r>
          </a:p>
        </p:txBody>
      </p:sp>
      <p:pic>
        <p:nvPicPr>
          <p:cNvPr id="1026" name="Picture 2" descr="S:\Comms\Policy and programmes comms\Programmes\UKFPO\Branding\UKFPO NEW logo V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006" y="479922"/>
            <a:ext cx="2664296" cy="1219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996007" y="1980222"/>
            <a:ext cx="2088232" cy="2163445"/>
            <a:chOff x="0" y="0"/>
            <a:chExt cx="2694305" cy="2710180"/>
          </a:xfrm>
        </p:grpSpPr>
        <p:sp>
          <p:nvSpPr>
            <p:cNvPr id="7" name="Rounded Rectangle 6"/>
            <p:cNvSpPr/>
            <p:nvPr/>
          </p:nvSpPr>
          <p:spPr>
            <a:xfrm>
              <a:off x="248285" y="244475"/>
              <a:ext cx="2193290" cy="2199640"/>
            </a:xfrm>
            <a:prstGeom prst="roundRect">
              <a:avLst>
                <a:gd name="adj" fmla="val 9127"/>
              </a:avLst>
            </a:prstGeom>
            <a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200">
                  <a:solidFill>
                    <a:srgbClr val="000000"/>
                  </a:solidFill>
                  <a:effectLst/>
                  <a:ea typeface="ＭＳ Ｐゴシック"/>
                  <a:cs typeface="Times New Roman"/>
                </a:rPr>
                <a:t> 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2694305" cy="2710180"/>
            </a:xfrm>
            <a:prstGeom prst="rect">
              <a:avLst/>
            </a:prstGeom>
          </p:spPr>
        </p:pic>
      </p:grpSp>
      <p:pic>
        <p:nvPicPr>
          <p:cNvPr id="9" name="Picture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683568" y="635394"/>
            <a:ext cx="3832146" cy="3755692"/>
          </a:xfrm>
          <a:prstGeom prst="rect">
            <a:avLst/>
          </a:prstGeom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lc="http://schemas.openxmlformats.org/drawingml/2006/lockedCanvas"/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1009080" y="956279"/>
            <a:ext cx="3176582" cy="3128629"/>
          </a:xfrm>
          <a:prstGeom prst="roundRect">
            <a:avLst>
              <a:gd name="adj" fmla="val 10427"/>
            </a:avLst>
          </a:prstGeom>
          <a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2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Comms\Policy and programmes comms\Programmes\UKFPO\Branding\UKFPO NEW logo V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053" y="116632"/>
            <a:ext cx="2987824" cy="136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67544" y="1268277"/>
            <a:ext cx="6264696" cy="7920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>
                <a:solidFill>
                  <a:srgbClr val="003087"/>
                </a:solidFill>
                <a:latin typeface="Arial"/>
                <a:cs typeface="Arial"/>
              </a:rPr>
              <a:t>Why prescribing is important</a:t>
            </a:r>
            <a:endParaRPr lang="en-GB" dirty="0">
              <a:solidFill>
                <a:srgbClr val="003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53E595F-2106-4F2C-B25A-12E0E3E10232}"/>
              </a:ext>
            </a:extLst>
          </p:cNvPr>
          <p:cNvSpPr txBox="1">
            <a:spLocks/>
          </p:cNvSpPr>
          <p:nvPr/>
        </p:nvSpPr>
        <p:spPr>
          <a:xfrm>
            <a:off x="362042" y="2319946"/>
            <a:ext cx="5918845" cy="3699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algn="l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Arial"/>
                <a:cs typeface="Arial"/>
              </a:rPr>
              <a:t>All doctors do it</a:t>
            </a:r>
          </a:p>
          <a:p>
            <a:pPr marL="914400" lvl="3" indent="-457200" algn="l">
              <a:buFont typeface="Arial" panose="05000000000000000000" pitchFamily="2" charset="2"/>
              <a:buChar char="•"/>
            </a:pPr>
            <a:r>
              <a:rPr lang="en-GB" sz="1600" dirty="0">
                <a:solidFill>
                  <a:schemeClr val="tx1"/>
                </a:solidFill>
                <a:latin typeface="Arial"/>
                <a:cs typeface="Arial"/>
              </a:rPr>
              <a:t>&amp; so do others too</a:t>
            </a:r>
          </a:p>
          <a:p>
            <a:pPr marL="457200" lvl="2" indent="-457200" algn="l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Arial"/>
                <a:cs typeface="Arial"/>
              </a:rPr>
              <a:t>It's very complex</a:t>
            </a:r>
          </a:p>
          <a:p>
            <a:pPr marL="914400" lvl="3" indent="-457200" algn="l">
              <a:buFont typeface="Arial" panose="05000000000000000000" pitchFamily="2" charset="2"/>
              <a:buChar char="•"/>
            </a:pPr>
            <a:r>
              <a:rPr lang="en-GB" sz="1600" dirty="0">
                <a:solidFill>
                  <a:schemeClr val="tx1"/>
                </a:solidFill>
                <a:latin typeface="Arial"/>
                <a:cs typeface="Arial"/>
              </a:rPr>
              <a:t>which is why we have electronic prescribing</a:t>
            </a:r>
          </a:p>
          <a:p>
            <a:pPr marL="457200" lvl="2" indent="-457200" algn="l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Arial"/>
                <a:cs typeface="Arial"/>
              </a:rPr>
              <a:t>We do it a lot</a:t>
            </a:r>
          </a:p>
          <a:p>
            <a:pPr marL="914400" lvl="3" indent="-457200" algn="l">
              <a:buFont typeface="Arial" panose="05000000000000000000" pitchFamily="2" charset="2"/>
              <a:buChar char="•"/>
            </a:pPr>
            <a:r>
              <a:rPr lang="en-GB" sz="1600" err="1">
                <a:solidFill>
                  <a:schemeClr val="tx1"/>
                </a:solidFill>
                <a:latin typeface="Arial"/>
                <a:cs typeface="Arial"/>
              </a:rPr>
              <a:t>approx</a:t>
            </a:r>
            <a:r>
              <a:rPr lang="en-GB" sz="1600" dirty="0">
                <a:solidFill>
                  <a:schemeClr val="tx1"/>
                </a:solidFill>
                <a:latin typeface="Arial"/>
                <a:cs typeface="Arial"/>
              </a:rPr>
              <a:t> 1 billion hospital prescriptions per year</a:t>
            </a:r>
          </a:p>
          <a:p>
            <a:pPr marL="914400" lvl="3" indent="-457200" algn="l">
              <a:buFont typeface="Arial" panose="05000000000000000000" pitchFamily="2" charset="2"/>
              <a:buChar char="•"/>
            </a:pPr>
            <a:r>
              <a:rPr lang="en-GB" sz="1600" dirty="0">
                <a:solidFill>
                  <a:schemeClr val="tx1"/>
                </a:solidFill>
                <a:latin typeface="Arial"/>
                <a:cs typeface="Arial"/>
              </a:rPr>
              <a:t>in England, Wales &amp; Scotland, NHS spends £20.9 billion per year</a:t>
            </a:r>
          </a:p>
          <a:p>
            <a:pPr marL="457200" lvl="2" indent="-457200" algn="l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Arial"/>
                <a:cs typeface="Arial"/>
              </a:rPr>
              <a:t>It's good for patients.....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indent="-457200" algn="l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Arial"/>
                <a:cs typeface="Arial"/>
              </a:rPr>
              <a:t>….. and it can be bad for patients</a:t>
            </a:r>
          </a:p>
        </p:txBody>
      </p:sp>
    </p:spTree>
    <p:extLst>
      <p:ext uri="{BB962C8B-B14F-4D97-AF65-F5344CB8AC3E}">
        <p14:creationId xmlns:p14="http://schemas.microsoft.com/office/powerpoint/2010/main" val="221325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Comms\Policy and programmes comms\Programmes\UKFPO\Branding\UKFPO NEW logo V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053" y="116632"/>
            <a:ext cx="2987824" cy="136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67544" y="1268277"/>
            <a:ext cx="6264696" cy="7920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>
                <a:solidFill>
                  <a:srgbClr val="003087"/>
                </a:solidFill>
                <a:latin typeface="Arial"/>
                <a:cs typeface="Arial"/>
              </a:rPr>
              <a:t>Why prescribing is important</a:t>
            </a:r>
            <a:endParaRPr lang="en-GB" dirty="0">
              <a:solidFill>
                <a:srgbClr val="003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53E595F-2106-4F2C-B25A-12E0E3E10232}"/>
              </a:ext>
            </a:extLst>
          </p:cNvPr>
          <p:cNvSpPr txBox="1">
            <a:spLocks/>
          </p:cNvSpPr>
          <p:nvPr/>
        </p:nvSpPr>
        <p:spPr>
          <a:xfrm>
            <a:off x="352437" y="2444811"/>
            <a:ext cx="5918845" cy="3699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algn="l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Arial"/>
                <a:cs typeface="Arial"/>
              </a:rPr>
              <a:t>'Prescribing error rates of 8.9 errors per 100 medicine orders have been observed in acute hospitals and in 4.9% of all prescription items in general practice'</a:t>
            </a:r>
          </a:p>
          <a:p>
            <a:pPr marL="457200" lvl="2" indent="-457200" algn="l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Arial"/>
                <a:cs typeface="Arial"/>
              </a:rPr>
              <a:t>'In England, medication errors due to adverse drug reactions take up 181626 bed days, cause 712 deaths and contributing to 1708 deaths per year'</a:t>
            </a:r>
          </a:p>
          <a:p>
            <a:pPr marL="457200" lvl="2" indent="-457200" algn="l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Arial"/>
                <a:cs typeface="Arial"/>
              </a:rPr>
              <a:t>'Foundation Year 1 doctors made almost one error each week and Foundation Year 2 doctors one every 2 weeks, other prescribers made one error per month'</a:t>
            </a:r>
          </a:p>
        </p:txBody>
      </p:sp>
    </p:spTree>
    <p:extLst>
      <p:ext uri="{BB962C8B-B14F-4D97-AF65-F5344CB8AC3E}">
        <p14:creationId xmlns:p14="http://schemas.microsoft.com/office/powerpoint/2010/main" val="306042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Comms\Policy and programmes comms\Programmes\UKFPO\Branding\UKFPO NEW logo V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053" y="116632"/>
            <a:ext cx="2987824" cy="136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67544" y="1268277"/>
            <a:ext cx="6264696" cy="7920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>
                <a:solidFill>
                  <a:srgbClr val="003087"/>
                </a:solidFill>
                <a:latin typeface="Arial"/>
                <a:cs typeface="Arial"/>
              </a:rPr>
              <a:t>Why prescribing is important</a:t>
            </a:r>
            <a:endParaRPr lang="en-GB" dirty="0">
              <a:solidFill>
                <a:srgbClr val="003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53E595F-2106-4F2C-B25A-12E0E3E10232}"/>
              </a:ext>
            </a:extLst>
          </p:cNvPr>
          <p:cNvSpPr txBox="1">
            <a:spLocks/>
          </p:cNvSpPr>
          <p:nvPr/>
        </p:nvSpPr>
        <p:spPr>
          <a:xfrm>
            <a:off x="352437" y="2444811"/>
            <a:ext cx="5918845" cy="3699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algn="l">
              <a:buFont typeface="Wingdings" panose="05000000000000000000" pitchFamily="2" charset="2"/>
              <a:buChar char="Ø"/>
            </a:pPr>
            <a:r>
              <a:rPr lang="en-GB" sz="2000">
                <a:solidFill>
                  <a:schemeClr val="tx1"/>
                </a:solidFill>
                <a:latin typeface="Arial"/>
                <a:cs typeface="Arial"/>
              </a:rPr>
              <a:t>Last week on the wards:</a:t>
            </a:r>
            <a:endParaRPr lang="en-US">
              <a:solidFill>
                <a:srgbClr val="898989"/>
              </a:solidFill>
              <a:latin typeface="Calibri"/>
              <a:ea typeface="Calibri"/>
              <a:cs typeface="Calibri"/>
            </a:endParaRPr>
          </a:p>
          <a:p>
            <a:pPr marL="457200" lvl="2" indent="-457200" algn="l">
              <a:buFont typeface="Wingdings" panose="05000000000000000000" pitchFamily="2" charset="2"/>
              <a:buChar char="Ø"/>
            </a:pPr>
            <a:endParaRPr lang="en-GB"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914400" lvl="3" indent="-457200" algn="l">
              <a:buFont typeface="Arial" panose="05000000000000000000" pitchFamily="2" charset="2"/>
              <a:buChar char="•"/>
            </a:pPr>
            <a:r>
              <a:rPr lang="en-GB" i="1">
                <a:solidFill>
                  <a:schemeClr val="tx1"/>
                </a:solidFill>
                <a:latin typeface="Arial"/>
                <a:cs typeface="Arial"/>
              </a:rPr>
              <a:t>Wrong insulin</a:t>
            </a:r>
            <a:endParaRPr lang="en-GB" i="1" dirty="0">
              <a:solidFill>
                <a:schemeClr val="tx1"/>
              </a:solidFill>
              <a:latin typeface="Arial"/>
              <a:cs typeface="Arial"/>
            </a:endParaRPr>
          </a:p>
          <a:p>
            <a:pPr marL="914400" lvl="3" indent="-457200" algn="l">
              <a:buFont typeface="Arial" panose="05000000000000000000" pitchFamily="2" charset="2"/>
              <a:buChar char="•"/>
            </a:pPr>
            <a:r>
              <a:rPr lang="en-GB" i="1">
                <a:solidFill>
                  <a:schemeClr val="tx1"/>
                </a:solidFill>
                <a:latin typeface="Arial"/>
                <a:cs typeface="Arial"/>
              </a:rPr>
              <a:t>Drugs not prescribed on admission</a:t>
            </a:r>
            <a:endParaRPr lang="en-GB" i="1" dirty="0">
              <a:solidFill>
                <a:schemeClr val="tx1"/>
              </a:solidFill>
              <a:latin typeface="Arial"/>
              <a:cs typeface="Arial"/>
            </a:endParaRPr>
          </a:p>
          <a:p>
            <a:pPr marL="914400" lvl="3" indent="-457200" algn="l">
              <a:buFont typeface="Arial" panose="05000000000000000000" pitchFamily="2" charset="2"/>
              <a:buChar char="•"/>
            </a:pPr>
            <a:r>
              <a:rPr lang="en-GB" i="1" dirty="0">
                <a:solidFill>
                  <a:schemeClr val="tx1"/>
                </a:solidFill>
                <a:latin typeface="Arial"/>
                <a:cs typeface="Arial"/>
              </a:rPr>
              <a:t>Antibiotics not changed</a:t>
            </a:r>
          </a:p>
          <a:p>
            <a:pPr marL="914400" lvl="3" indent="-457200" algn="l">
              <a:buFont typeface="Arial" panose="05000000000000000000" pitchFamily="2" charset="2"/>
              <a:buChar char="•"/>
            </a:pPr>
            <a:r>
              <a:rPr lang="en-GB" i="1" dirty="0">
                <a:solidFill>
                  <a:schemeClr val="tx1"/>
                </a:solidFill>
                <a:latin typeface="Arial"/>
                <a:cs typeface="Arial"/>
              </a:rPr>
              <a:t>On IV drugs for too long</a:t>
            </a:r>
          </a:p>
          <a:p>
            <a:pPr marL="914400" lvl="3" indent="-457200" algn="l">
              <a:buFont typeface="Arial" panose="05000000000000000000" pitchFamily="2" charset="2"/>
              <a:buChar char="•"/>
            </a:pPr>
            <a:endParaRPr lang="en-GB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34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Comms\Policy and programmes comms\Programmes\UKFPO\Branding\UKFPO NEW logo V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053" y="116632"/>
            <a:ext cx="2987824" cy="136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67544" y="1268277"/>
            <a:ext cx="6264696" cy="7920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>
                <a:solidFill>
                  <a:srgbClr val="003087"/>
                </a:solidFill>
                <a:latin typeface="Arial"/>
                <a:cs typeface="Arial"/>
              </a:rPr>
              <a:t>Why prescribing is important</a:t>
            </a:r>
            <a:endParaRPr lang="en-GB" dirty="0">
              <a:solidFill>
                <a:srgbClr val="003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53E595F-2106-4F2C-B25A-12E0E3E10232}"/>
              </a:ext>
            </a:extLst>
          </p:cNvPr>
          <p:cNvSpPr txBox="1">
            <a:spLocks/>
          </p:cNvSpPr>
          <p:nvPr/>
        </p:nvSpPr>
        <p:spPr>
          <a:xfrm>
            <a:off x="352437" y="2444811"/>
            <a:ext cx="5918845" cy="3699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algn="l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How we try to help you be better prescribers</a:t>
            </a:r>
          </a:p>
          <a:p>
            <a:pPr marL="0" lvl="2" algn="l"/>
            <a:endParaRPr lang="en-GB" sz="2000" dirty="0">
              <a:solidFill>
                <a:schemeClr val="tx1"/>
              </a:solidFill>
              <a:latin typeface="Arial"/>
              <a:ea typeface="Calibri"/>
              <a:cs typeface="Arial"/>
            </a:endParaRPr>
          </a:p>
          <a:p>
            <a:pPr marL="914400" lvl="3" indent="-457200" algn="l">
              <a:buFont typeface="Arial" panose="05000000000000000000" pitchFamily="2" charset="2"/>
              <a:buChar char="•"/>
            </a:pPr>
            <a:r>
              <a:rPr lang="en-GB" i="1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Better supervision</a:t>
            </a:r>
          </a:p>
          <a:p>
            <a:pPr marL="914400" lvl="3" indent="-457200" algn="l">
              <a:buFont typeface="Arial" panose="05000000000000000000" pitchFamily="2" charset="2"/>
              <a:buChar char="•"/>
            </a:pPr>
            <a:r>
              <a:rPr lang="en-GB" i="1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Prescribing Safety Assessment (PSA)</a:t>
            </a:r>
          </a:p>
          <a:p>
            <a:pPr marL="914400" lvl="3" indent="-457200" algn="l">
              <a:buFont typeface="Arial" panose="05000000000000000000" pitchFamily="2" charset="2"/>
              <a:buChar char="•"/>
            </a:pPr>
            <a:r>
              <a:rPr lang="en-GB" i="1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Foundation Programme curriculum</a:t>
            </a:r>
          </a:p>
          <a:p>
            <a:pPr marL="914400" lvl="3" indent="-457200" algn="l">
              <a:buFont typeface="Arial" panose="05000000000000000000" pitchFamily="2" charset="2"/>
              <a:buChar char="•"/>
            </a:pPr>
            <a:r>
              <a:rPr lang="en-GB" i="1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SCRIPT</a:t>
            </a:r>
          </a:p>
        </p:txBody>
      </p:sp>
    </p:spTree>
    <p:extLst>
      <p:ext uri="{BB962C8B-B14F-4D97-AF65-F5344CB8AC3E}">
        <p14:creationId xmlns:p14="http://schemas.microsoft.com/office/powerpoint/2010/main" val="13225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TaxCatchAll xmlns="4e8ed25f-e524-462f-a0f4-a9a24ef012cf" xsi:nil="true"/>
    <_ip_UnifiedCompliancePolicyUIAction xmlns="4e8ed25f-e524-462f-a0f4-a9a24ef012cf" xsi:nil="true"/>
    <_ip_UnifiedCompliancePolicyProperties xmlns="4e8ed25f-e524-462f-a0f4-a9a24ef012cf" xsi:nil="true"/>
    <lcf76f155ced4ddcb4097134ff3c332f xmlns="4d4de4b5-bb9a-49ca-9a96-bebc32b577e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CDF450EB6F1046B33EE541AA1406A4" ma:contentTypeVersion="22" ma:contentTypeDescription="Create a new document." ma:contentTypeScope="" ma:versionID="a613acded2543ad528f392fad0ea6ab7">
  <xsd:schema xmlns:xsd="http://www.w3.org/2001/XMLSchema" xmlns:xs="http://www.w3.org/2001/XMLSchema" xmlns:p="http://schemas.microsoft.com/office/2006/metadata/properties" xmlns:ns2="4d4de4b5-bb9a-49ca-9a96-bebc32b577e7" xmlns:ns3="4e8ed25f-e524-462f-a0f4-a9a24ef012cf" targetNamespace="http://schemas.microsoft.com/office/2006/metadata/properties" ma:root="true" ma:fieldsID="2a7a9db685593b4d499669f547fcaebe" ns2:_="" ns3:_="">
    <xsd:import namespace="4d4de4b5-bb9a-49ca-9a96-bebc32b577e7"/>
    <xsd:import namespace="4e8ed25f-e524-462f-a0f4-a9a24ef012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3:_ip_UnifiedCompliancePolicyProperties" minOccurs="0"/>
                <xsd:element ref="ns3:_ip_UnifiedCompliancePolicyUIAc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de4b5-bb9a-49ca-9a96-bebc32b577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8ed25f-e524-462f-a0f4-a9a24ef012cf" elementFormDefault="qualified">
    <xsd:import namespace="http://schemas.microsoft.com/office/2006/documentManagement/types"/>
    <xsd:import namespace="http://schemas.microsoft.com/office/infopath/2007/PartnerControls"/>
    <xsd:element name="SharedWithUsers" ma:index="6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ip_UnifiedCompliancePolicyProperties" ma:index="18" nillable="true" ma:displayName="Unified Compliance Policy Properties" ma:internalName="_ip_UnifiedCompliancePolicyProperties" ma:readOnly="false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 ma:readOnly="false">
      <xsd:simpleType>
        <xsd:restriction base="dms:Text"/>
      </xsd:simpleType>
    </xsd:element>
    <xsd:element name="TaxCatchAll" ma:index="22" nillable="true" ma:displayName="Taxonomy Catch All Column" ma:hidden="true" ma:list="{d3f708d2-48ee-4a18-b7aa-4ad2e6a83d8f}" ma:internalName="TaxCatchAll" ma:showField="CatchAllData" ma:web="4e8ed25f-e524-462f-a0f4-a9a24ef012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22C3A0-ACF5-459B-A4BB-CED8621B85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BDC436-673D-49D6-9356-60512274A6CA}">
  <ds:schemaRefs>
    <ds:schemaRef ds:uri="4e8ed25f-e524-462f-a0f4-a9a24ef012cf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4d4de4b5-bb9a-49ca-9a96-bebc32b577e7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F9AB4D8-949E-49F9-B506-BFBE45D054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4de4b5-bb9a-49ca-9a96-bebc32b577e7"/>
    <ds:schemaRef ds:uri="4e8ed25f-e524-462f-a0f4-a9a24ef012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4777</TotalTime>
  <Words>210</Words>
  <Application>Microsoft Office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Wingdings</vt:lpstr>
      <vt:lpstr>Office Theme</vt:lpstr>
      <vt:lpstr>Safe prescribing and SCRIPT</vt:lpstr>
      <vt:lpstr>PowerPoint Presentation</vt:lpstr>
      <vt:lpstr>PowerPoint Presentation</vt:lpstr>
      <vt:lpstr>PowerPoint Presentation</vt:lpstr>
      <vt:lpstr>PowerPoint Presentation</vt:lpstr>
    </vt:vector>
  </TitlesOfParts>
  <Company>Health Education England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 here</dc:title>
  <dc:creator>Lydia Taylor</dc:creator>
  <cp:lastModifiedBy>CLARK, James (FOUNDATION PROGRAMME)</cp:lastModifiedBy>
  <cp:revision>203</cp:revision>
  <dcterms:created xsi:type="dcterms:W3CDTF">2017-07-26T13:14:57Z</dcterms:created>
  <dcterms:modified xsi:type="dcterms:W3CDTF">2024-08-20T15:59:28Z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0x01010057CDF450EB6F1046B33EE541AA1406A4</vt:lpwstr>
  </property>
  <property fmtid="{D5CDD505-2E9C-101B-9397-08002B2CF9AE}" pid="3" name="Modified By">
    <vt:lpwstr>i:0#.f|membership|kata.varnai@hee.nhs.uk</vt:lpwstr>
  </property>
  <property fmtid="{D5CDD505-2E9C-101B-9397-08002B2CF9AE}" pid="4" name="Created By">
    <vt:lpwstr>i:0#.f|membership|kata.varnai@hee.nhs.uk</vt:lpwstr>
  </property>
  <property fmtid="{D5CDD505-2E9C-101B-9397-08002B2CF9AE}" pid="5" name="FileLeafRef">
    <vt:lpwstr>Curriculum, ARCP and E-portfolios.pptx</vt:lpwstr>
  </property>
  <property fmtid="{D5CDD505-2E9C-101B-9397-08002B2CF9AE}" pid="6" name="MediaServiceImageTags">
    <vt:lpwstr/>
  </property>
  <property fmtid="{D5CDD505-2E9C-101B-9397-08002B2CF9AE}" pid="7" name="Order">
    <vt:r8>56800</vt:r8>
  </property>
  <property fmtid="{D5CDD505-2E9C-101B-9397-08002B2CF9AE}" pid="8" name="_ExtendedDescription">
    <vt:lpwstr/>
  </property>
</Properties>
</file>