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82" r:id="rId7"/>
    <p:sldId id="350" r:id="rId8"/>
    <p:sldId id="348" r:id="rId9"/>
    <p:sldId id="349" r:id="rId10"/>
    <p:sldId id="258" r:id="rId11"/>
    <p:sldId id="309" r:id="rId12"/>
    <p:sldId id="259" r:id="rId13"/>
    <p:sldId id="351" r:id="rId14"/>
    <p:sldId id="35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19461D-A051-00AB-57E6-BECD33CFAA23}" v="2" dt="2024-03-20T14:17:16.7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RIDGE, Sophia (FOUNDATION PROGRAMME)" userId="S::sophia.berridge@nhs.net::951d26b1-dbdd-46a2-8f4e-b6aa6c5653ff" providerId="AD" clId="Web-{5C19461D-A051-00AB-57E6-BECD33CFAA23}"/>
    <pc:docChg chg="modSld">
      <pc:chgData name="BERRIDGE, Sophia (FOUNDATION PROGRAMME)" userId="S::sophia.berridge@nhs.net::951d26b1-dbdd-46a2-8f4e-b6aa6c5653ff" providerId="AD" clId="Web-{5C19461D-A051-00AB-57E6-BECD33CFAA23}" dt="2024-03-20T14:17:15.609" v="0" actId="20577"/>
      <pc:docMkLst>
        <pc:docMk/>
      </pc:docMkLst>
      <pc:sldChg chg="modSp">
        <pc:chgData name="BERRIDGE, Sophia (FOUNDATION PROGRAMME)" userId="S::sophia.berridge@nhs.net::951d26b1-dbdd-46a2-8f4e-b6aa6c5653ff" providerId="AD" clId="Web-{5C19461D-A051-00AB-57E6-BECD33CFAA23}" dt="2024-03-20T14:17:15.609" v="0" actId="20577"/>
        <pc:sldMkLst>
          <pc:docMk/>
          <pc:sldMk cId="4202557510" sldId="350"/>
        </pc:sldMkLst>
        <pc:spChg chg="mod">
          <ac:chgData name="BERRIDGE, Sophia (FOUNDATION PROGRAMME)" userId="S::sophia.berridge@nhs.net::951d26b1-dbdd-46a2-8f4e-b6aa6c5653ff" providerId="AD" clId="Web-{5C19461D-A051-00AB-57E6-BECD33CFAA23}" dt="2024-03-20T14:17:15.609" v="0" actId="20577"/>
          <ac:spMkLst>
            <pc:docMk/>
            <pc:sldMk cId="4202557510" sldId="350"/>
            <ac:spMk id="3" creationId="{5D46A268-C266-32C9-3849-415210E4C7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1E3294-6C05-436A-B730-A13D80EF6A5A}" type="datetimeFigureOut">
              <a:rPr lang="en-GB" smtClean="0"/>
              <a:t>20/03/2024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4C4C96-BA58-4C4A-A41E-D070E2632305}" type="slidenum">
              <a:rPr lang="en-GB" smtClean="0"/>
              <a:t>‹#›</a:t>
            </a:fld>
            <a:endParaRPr lang="en-GB"/>
          </a:p>
        </p:txBody>
      </p:sp>
    </p:spTree>
    <p:extLst>
      <p:ext uri="{BB962C8B-B14F-4D97-AF65-F5344CB8AC3E}">
        <p14:creationId xmlns:p14="http://schemas.microsoft.com/office/powerpoint/2010/main" val="131231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4D6DEFC-9017-43AF-913D-F27C51CFFDD9}" type="slidenum">
              <a:rPr lang="en-GB" smtClean="0"/>
              <a:pPr/>
              <a:t>3</a:t>
            </a:fld>
            <a:endParaRPr lang="en-GB"/>
          </a:p>
        </p:txBody>
      </p:sp>
    </p:spTree>
    <p:extLst>
      <p:ext uri="{BB962C8B-B14F-4D97-AF65-F5344CB8AC3E}">
        <p14:creationId xmlns:p14="http://schemas.microsoft.com/office/powerpoint/2010/main" val="157650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professional capability (FPC) is further</a:t>
            </a:r>
            <a:r>
              <a:rPr lang="en-GB" baseline="0" dirty="0"/>
              <a:t> expanded on in the curriculum. There are also a list of behaviours for the FPCs that differentiate the level expected of F1 and F2.</a:t>
            </a:r>
            <a:r>
              <a:rPr lang="en-GB" dirty="0"/>
              <a:t> All FPCs must be evidenced appropriately by ARCP.</a:t>
            </a:r>
          </a:p>
        </p:txBody>
      </p:sp>
      <p:sp>
        <p:nvSpPr>
          <p:cNvPr id="4" name="Slide Number Placeholder 3"/>
          <p:cNvSpPr>
            <a:spLocks noGrp="1"/>
          </p:cNvSpPr>
          <p:nvPr>
            <p:ph type="sldNum" sz="quarter" idx="5"/>
          </p:nvPr>
        </p:nvSpPr>
        <p:spPr/>
        <p:txBody>
          <a:bodyPr/>
          <a:lstStyle/>
          <a:p>
            <a:fld id="{54D6DEFC-9017-43AF-913D-F27C51CFFDD9}" type="slidenum">
              <a:rPr lang="en-GB" smtClean="0"/>
              <a:pPr/>
              <a:t>5</a:t>
            </a:fld>
            <a:endParaRPr lang="en-GB"/>
          </a:p>
        </p:txBody>
      </p:sp>
    </p:spTree>
    <p:extLst>
      <p:ext uri="{BB962C8B-B14F-4D97-AF65-F5344CB8AC3E}">
        <p14:creationId xmlns:p14="http://schemas.microsoft.com/office/powerpoint/2010/main" val="2473285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HLO will have</a:t>
            </a:r>
            <a:r>
              <a:rPr lang="en-GB" baseline="0" dirty="0"/>
              <a:t> one summary narrative for the year, added to in each post. Up to 300 words each.</a:t>
            </a:r>
            <a:r>
              <a:rPr lang="en-GB" dirty="0"/>
              <a:t> Essentially they are explaining to the ES why they have selected the evidence linked and why they feel this evidence supports completion of the HLO.  One  summary narrative is required for each HLO hence 3 are required in total. </a:t>
            </a:r>
          </a:p>
        </p:txBody>
      </p:sp>
      <p:sp>
        <p:nvSpPr>
          <p:cNvPr id="4" name="Slide Number Placeholder 3"/>
          <p:cNvSpPr>
            <a:spLocks noGrp="1"/>
          </p:cNvSpPr>
          <p:nvPr>
            <p:ph type="sldNum" sz="quarter" idx="5"/>
          </p:nvPr>
        </p:nvSpPr>
        <p:spPr/>
        <p:txBody>
          <a:bodyPr/>
          <a:lstStyle/>
          <a:p>
            <a:fld id="{54D6DEFC-9017-43AF-913D-F27C51CFFDD9}" type="slidenum">
              <a:rPr lang="en-GB" smtClean="0"/>
              <a:pPr/>
              <a:t>8</a:t>
            </a:fld>
            <a:endParaRPr lang="en-GB"/>
          </a:p>
        </p:txBody>
      </p:sp>
    </p:spTree>
    <p:extLst>
      <p:ext uri="{BB962C8B-B14F-4D97-AF65-F5344CB8AC3E}">
        <p14:creationId xmlns:p14="http://schemas.microsoft.com/office/powerpoint/2010/main" val="1776771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D1AED-81D0-F0FD-1E72-4739108987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F19522A-0786-F1AB-4048-72943EE5BA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76EB83-6724-0F6A-BC74-5EF3D94A0E49}"/>
              </a:ext>
            </a:extLst>
          </p:cNvPr>
          <p:cNvSpPr>
            <a:spLocks noGrp="1"/>
          </p:cNvSpPr>
          <p:nvPr>
            <p:ph type="dt" sz="half" idx="10"/>
          </p:nvPr>
        </p:nvSpPr>
        <p:spPr/>
        <p:txBody>
          <a:bodyPr/>
          <a:lstStyle/>
          <a:p>
            <a:fld id="{1FD61C4B-F9C4-4EC1-9BEF-91C7E7881136}" type="datetimeFigureOut">
              <a:rPr lang="en-GB" smtClean="0"/>
              <a:t>20/03/2024</a:t>
            </a:fld>
            <a:endParaRPr lang="en-GB"/>
          </a:p>
        </p:txBody>
      </p:sp>
      <p:sp>
        <p:nvSpPr>
          <p:cNvPr id="5" name="Footer Placeholder 4">
            <a:extLst>
              <a:ext uri="{FF2B5EF4-FFF2-40B4-BE49-F238E27FC236}">
                <a16:creationId xmlns:a16="http://schemas.microsoft.com/office/drawing/2014/main" id="{40D41DFE-DC04-FDFE-AD0A-030221A5F7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212EA8-9EFC-6464-54AE-0A17C911F2E4}"/>
              </a:ext>
            </a:extLst>
          </p:cNvPr>
          <p:cNvSpPr>
            <a:spLocks noGrp="1"/>
          </p:cNvSpPr>
          <p:nvPr>
            <p:ph type="sldNum" sz="quarter" idx="12"/>
          </p:nvPr>
        </p:nvSpPr>
        <p:spPr/>
        <p:txBody>
          <a:bodyPr/>
          <a:lstStyle/>
          <a:p>
            <a:fld id="{442989E7-B7DF-48FD-97F6-2F4BD30C2E4C}" type="slidenum">
              <a:rPr lang="en-GB" smtClean="0"/>
              <a:t>‹#›</a:t>
            </a:fld>
            <a:endParaRPr lang="en-GB"/>
          </a:p>
        </p:txBody>
      </p:sp>
    </p:spTree>
    <p:extLst>
      <p:ext uri="{BB962C8B-B14F-4D97-AF65-F5344CB8AC3E}">
        <p14:creationId xmlns:p14="http://schemas.microsoft.com/office/powerpoint/2010/main" val="1536415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62CF-2603-269B-4E77-3D16115CCA1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53B023-1A92-14B1-3376-84D70D47B1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0A5B87-5128-7354-6CB0-78CF39A717B2}"/>
              </a:ext>
            </a:extLst>
          </p:cNvPr>
          <p:cNvSpPr>
            <a:spLocks noGrp="1"/>
          </p:cNvSpPr>
          <p:nvPr>
            <p:ph type="dt" sz="half" idx="10"/>
          </p:nvPr>
        </p:nvSpPr>
        <p:spPr/>
        <p:txBody>
          <a:bodyPr/>
          <a:lstStyle/>
          <a:p>
            <a:fld id="{1FD61C4B-F9C4-4EC1-9BEF-91C7E7881136}" type="datetimeFigureOut">
              <a:rPr lang="en-GB" smtClean="0"/>
              <a:t>20/03/2024</a:t>
            </a:fld>
            <a:endParaRPr lang="en-GB"/>
          </a:p>
        </p:txBody>
      </p:sp>
      <p:sp>
        <p:nvSpPr>
          <p:cNvPr id="5" name="Footer Placeholder 4">
            <a:extLst>
              <a:ext uri="{FF2B5EF4-FFF2-40B4-BE49-F238E27FC236}">
                <a16:creationId xmlns:a16="http://schemas.microsoft.com/office/drawing/2014/main" id="{B5A756EF-AC84-D044-9E5F-84A5DAFF0D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2D8B84-BCDF-3BDB-39E1-E0FE3C041531}"/>
              </a:ext>
            </a:extLst>
          </p:cNvPr>
          <p:cNvSpPr>
            <a:spLocks noGrp="1"/>
          </p:cNvSpPr>
          <p:nvPr>
            <p:ph type="sldNum" sz="quarter" idx="12"/>
          </p:nvPr>
        </p:nvSpPr>
        <p:spPr/>
        <p:txBody>
          <a:bodyPr/>
          <a:lstStyle/>
          <a:p>
            <a:fld id="{442989E7-B7DF-48FD-97F6-2F4BD30C2E4C}" type="slidenum">
              <a:rPr lang="en-GB" smtClean="0"/>
              <a:t>‹#›</a:t>
            </a:fld>
            <a:endParaRPr lang="en-GB"/>
          </a:p>
        </p:txBody>
      </p:sp>
    </p:spTree>
    <p:extLst>
      <p:ext uri="{BB962C8B-B14F-4D97-AF65-F5344CB8AC3E}">
        <p14:creationId xmlns:p14="http://schemas.microsoft.com/office/powerpoint/2010/main" val="192000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39FBAE-510A-DC91-2C50-4D9F745ABFF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C12424-394B-8B27-9BA5-58F7E0FD0E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7C4D67-8777-3AD9-0C62-FC80CC3DA5DA}"/>
              </a:ext>
            </a:extLst>
          </p:cNvPr>
          <p:cNvSpPr>
            <a:spLocks noGrp="1"/>
          </p:cNvSpPr>
          <p:nvPr>
            <p:ph type="dt" sz="half" idx="10"/>
          </p:nvPr>
        </p:nvSpPr>
        <p:spPr/>
        <p:txBody>
          <a:bodyPr/>
          <a:lstStyle/>
          <a:p>
            <a:fld id="{1FD61C4B-F9C4-4EC1-9BEF-91C7E7881136}" type="datetimeFigureOut">
              <a:rPr lang="en-GB" smtClean="0"/>
              <a:t>20/03/2024</a:t>
            </a:fld>
            <a:endParaRPr lang="en-GB"/>
          </a:p>
        </p:txBody>
      </p:sp>
      <p:sp>
        <p:nvSpPr>
          <p:cNvPr id="5" name="Footer Placeholder 4">
            <a:extLst>
              <a:ext uri="{FF2B5EF4-FFF2-40B4-BE49-F238E27FC236}">
                <a16:creationId xmlns:a16="http://schemas.microsoft.com/office/drawing/2014/main" id="{26CF1A0E-5A89-8D05-E816-E3FBF1964A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D4F982-487E-D099-1A95-49D82BC83102}"/>
              </a:ext>
            </a:extLst>
          </p:cNvPr>
          <p:cNvSpPr>
            <a:spLocks noGrp="1"/>
          </p:cNvSpPr>
          <p:nvPr>
            <p:ph type="sldNum" sz="quarter" idx="12"/>
          </p:nvPr>
        </p:nvSpPr>
        <p:spPr/>
        <p:txBody>
          <a:bodyPr/>
          <a:lstStyle/>
          <a:p>
            <a:fld id="{442989E7-B7DF-48FD-97F6-2F4BD30C2E4C}" type="slidenum">
              <a:rPr lang="en-GB" smtClean="0"/>
              <a:t>‹#›</a:t>
            </a:fld>
            <a:endParaRPr lang="en-GB"/>
          </a:p>
        </p:txBody>
      </p:sp>
    </p:spTree>
    <p:extLst>
      <p:ext uri="{BB962C8B-B14F-4D97-AF65-F5344CB8AC3E}">
        <p14:creationId xmlns:p14="http://schemas.microsoft.com/office/powerpoint/2010/main" val="1932323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E3ABA-DA3C-9C6E-2778-305EAB4A2C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089E2B-CAD2-AA0C-787D-057E769E44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26EA9F-F447-9B29-A126-EBF08D00C64C}"/>
              </a:ext>
            </a:extLst>
          </p:cNvPr>
          <p:cNvSpPr>
            <a:spLocks noGrp="1"/>
          </p:cNvSpPr>
          <p:nvPr>
            <p:ph type="dt" sz="half" idx="10"/>
          </p:nvPr>
        </p:nvSpPr>
        <p:spPr/>
        <p:txBody>
          <a:bodyPr/>
          <a:lstStyle/>
          <a:p>
            <a:fld id="{1FD61C4B-F9C4-4EC1-9BEF-91C7E7881136}" type="datetimeFigureOut">
              <a:rPr lang="en-GB" smtClean="0"/>
              <a:t>20/03/2024</a:t>
            </a:fld>
            <a:endParaRPr lang="en-GB"/>
          </a:p>
        </p:txBody>
      </p:sp>
      <p:sp>
        <p:nvSpPr>
          <p:cNvPr id="5" name="Footer Placeholder 4">
            <a:extLst>
              <a:ext uri="{FF2B5EF4-FFF2-40B4-BE49-F238E27FC236}">
                <a16:creationId xmlns:a16="http://schemas.microsoft.com/office/drawing/2014/main" id="{219388AF-5FD5-C79A-B7EE-FDB9F4284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96DCEF-381D-8014-3F51-F4630EAFC462}"/>
              </a:ext>
            </a:extLst>
          </p:cNvPr>
          <p:cNvSpPr>
            <a:spLocks noGrp="1"/>
          </p:cNvSpPr>
          <p:nvPr>
            <p:ph type="sldNum" sz="quarter" idx="12"/>
          </p:nvPr>
        </p:nvSpPr>
        <p:spPr/>
        <p:txBody>
          <a:bodyPr/>
          <a:lstStyle/>
          <a:p>
            <a:fld id="{442989E7-B7DF-48FD-97F6-2F4BD30C2E4C}" type="slidenum">
              <a:rPr lang="en-GB" smtClean="0"/>
              <a:t>‹#›</a:t>
            </a:fld>
            <a:endParaRPr lang="en-GB"/>
          </a:p>
        </p:txBody>
      </p:sp>
    </p:spTree>
    <p:extLst>
      <p:ext uri="{BB962C8B-B14F-4D97-AF65-F5344CB8AC3E}">
        <p14:creationId xmlns:p14="http://schemas.microsoft.com/office/powerpoint/2010/main" val="288296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94C55-BC5B-D57B-DF30-2CD9DB809C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644AA2F-2A64-C0CA-8300-7D005D02E6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AB8657-64C4-C68E-741F-B95C43D1D474}"/>
              </a:ext>
            </a:extLst>
          </p:cNvPr>
          <p:cNvSpPr>
            <a:spLocks noGrp="1"/>
          </p:cNvSpPr>
          <p:nvPr>
            <p:ph type="dt" sz="half" idx="10"/>
          </p:nvPr>
        </p:nvSpPr>
        <p:spPr/>
        <p:txBody>
          <a:bodyPr/>
          <a:lstStyle/>
          <a:p>
            <a:fld id="{1FD61C4B-F9C4-4EC1-9BEF-91C7E7881136}" type="datetimeFigureOut">
              <a:rPr lang="en-GB" smtClean="0"/>
              <a:t>20/03/2024</a:t>
            </a:fld>
            <a:endParaRPr lang="en-GB"/>
          </a:p>
        </p:txBody>
      </p:sp>
      <p:sp>
        <p:nvSpPr>
          <p:cNvPr id="5" name="Footer Placeholder 4">
            <a:extLst>
              <a:ext uri="{FF2B5EF4-FFF2-40B4-BE49-F238E27FC236}">
                <a16:creationId xmlns:a16="http://schemas.microsoft.com/office/drawing/2014/main" id="{4B4AB2F6-7E6E-E8B8-69C3-5DD1340912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3C0F97-4949-0698-A595-7A37282B4410}"/>
              </a:ext>
            </a:extLst>
          </p:cNvPr>
          <p:cNvSpPr>
            <a:spLocks noGrp="1"/>
          </p:cNvSpPr>
          <p:nvPr>
            <p:ph type="sldNum" sz="quarter" idx="12"/>
          </p:nvPr>
        </p:nvSpPr>
        <p:spPr/>
        <p:txBody>
          <a:bodyPr/>
          <a:lstStyle/>
          <a:p>
            <a:fld id="{442989E7-B7DF-48FD-97F6-2F4BD30C2E4C}" type="slidenum">
              <a:rPr lang="en-GB" smtClean="0"/>
              <a:t>‹#›</a:t>
            </a:fld>
            <a:endParaRPr lang="en-GB"/>
          </a:p>
        </p:txBody>
      </p:sp>
    </p:spTree>
    <p:extLst>
      <p:ext uri="{BB962C8B-B14F-4D97-AF65-F5344CB8AC3E}">
        <p14:creationId xmlns:p14="http://schemas.microsoft.com/office/powerpoint/2010/main" val="393632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A73-B186-2385-A7F1-E2A8262E0D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BC698E-63B7-7881-17B2-71BA056197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78841B-EE0E-1A78-2966-F4AB169C41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A718D07-52A0-AEA3-3AB3-7596CAB7F91B}"/>
              </a:ext>
            </a:extLst>
          </p:cNvPr>
          <p:cNvSpPr>
            <a:spLocks noGrp="1"/>
          </p:cNvSpPr>
          <p:nvPr>
            <p:ph type="dt" sz="half" idx="10"/>
          </p:nvPr>
        </p:nvSpPr>
        <p:spPr/>
        <p:txBody>
          <a:bodyPr/>
          <a:lstStyle/>
          <a:p>
            <a:fld id="{1FD61C4B-F9C4-4EC1-9BEF-91C7E7881136}" type="datetimeFigureOut">
              <a:rPr lang="en-GB" smtClean="0"/>
              <a:t>20/03/2024</a:t>
            </a:fld>
            <a:endParaRPr lang="en-GB"/>
          </a:p>
        </p:txBody>
      </p:sp>
      <p:sp>
        <p:nvSpPr>
          <p:cNvPr id="6" name="Footer Placeholder 5">
            <a:extLst>
              <a:ext uri="{FF2B5EF4-FFF2-40B4-BE49-F238E27FC236}">
                <a16:creationId xmlns:a16="http://schemas.microsoft.com/office/drawing/2014/main" id="{6B516B1C-DFFF-B1AA-6E9A-177168FD8B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6278F2-F226-9F7D-A9C8-9552BFC99E7A}"/>
              </a:ext>
            </a:extLst>
          </p:cNvPr>
          <p:cNvSpPr>
            <a:spLocks noGrp="1"/>
          </p:cNvSpPr>
          <p:nvPr>
            <p:ph type="sldNum" sz="quarter" idx="12"/>
          </p:nvPr>
        </p:nvSpPr>
        <p:spPr/>
        <p:txBody>
          <a:bodyPr/>
          <a:lstStyle/>
          <a:p>
            <a:fld id="{442989E7-B7DF-48FD-97F6-2F4BD30C2E4C}" type="slidenum">
              <a:rPr lang="en-GB" smtClean="0"/>
              <a:t>‹#›</a:t>
            </a:fld>
            <a:endParaRPr lang="en-GB"/>
          </a:p>
        </p:txBody>
      </p:sp>
    </p:spTree>
    <p:extLst>
      <p:ext uri="{BB962C8B-B14F-4D97-AF65-F5344CB8AC3E}">
        <p14:creationId xmlns:p14="http://schemas.microsoft.com/office/powerpoint/2010/main" val="388282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188D2-F4BF-211B-C58C-BCA6B78B042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EE9654-131D-9934-2042-AB7A6328E4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4CB226-D284-8E04-551E-4646FEEEFE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673CE18-D230-AD71-E116-1FDB08695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CAA279-0D49-4761-4D08-7D6807F777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B9B1AA0-A633-0B45-AF60-813772AE7F69}"/>
              </a:ext>
            </a:extLst>
          </p:cNvPr>
          <p:cNvSpPr>
            <a:spLocks noGrp="1"/>
          </p:cNvSpPr>
          <p:nvPr>
            <p:ph type="dt" sz="half" idx="10"/>
          </p:nvPr>
        </p:nvSpPr>
        <p:spPr/>
        <p:txBody>
          <a:bodyPr/>
          <a:lstStyle/>
          <a:p>
            <a:fld id="{1FD61C4B-F9C4-4EC1-9BEF-91C7E7881136}" type="datetimeFigureOut">
              <a:rPr lang="en-GB" smtClean="0"/>
              <a:t>20/03/2024</a:t>
            </a:fld>
            <a:endParaRPr lang="en-GB"/>
          </a:p>
        </p:txBody>
      </p:sp>
      <p:sp>
        <p:nvSpPr>
          <p:cNvPr id="8" name="Footer Placeholder 7">
            <a:extLst>
              <a:ext uri="{FF2B5EF4-FFF2-40B4-BE49-F238E27FC236}">
                <a16:creationId xmlns:a16="http://schemas.microsoft.com/office/drawing/2014/main" id="{CFB3BF95-6908-8B71-8E04-5B96961963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FFA5B2D-36E9-F001-603F-5AE4F952C377}"/>
              </a:ext>
            </a:extLst>
          </p:cNvPr>
          <p:cNvSpPr>
            <a:spLocks noGrp="1"/>
          </p:cNvSpPr>
          <p:nvPr>
            <p:ph type="sldNum" sz="quarter" idx="12"/>
          </p:nvPr>
        </p:nvSpPr>
        <p:spPr/>
        <p:txBody>
          <a:bodyPr/>
          <a:lstStyle/>
          <a:p>
            <a:fld id="{442989E7-B7DF-48FD-97F6-2F4BD30C2E4C}" type="slidenum">
              <a:rPr lang="en-GB" smtClean="0"/>
              <a:t>‹#›</a:t>
            </a:fld>
            <a:endParaRPr lang="en-GB"/>
          </a:p>
        </p:txBody>
      </p:sp>
    </p:spTree>
    <p:extLst>
      <p:ext uri="{BB962C8B-B14F-4D97-AF65-F5344CB8AC3E}">
        <p14:creationId xmlns:p14="http://schemas.microsoft.com/office/powerpoint/2010/main" val="334290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E64AA-0D84-6F70-1026-44585424CA4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09C546B-D6D6-2632-F314-60613726E30F}"/>
              </a:ext>
            </a:extLst>
          </p:cNvPr>
          <p:cNvSpPr>
            <a:spLocks noGrp="1"/>
          </p:cNvSpPr>
          <p:nvPr>
            <p:ph type="dt" sz="half" idx="10"/>
          </p:nvPr>
        </p:nvSpPr>
        <p:spPr/>
        <p:txBody>
          <a:bodyPr/>
          <a:lstStyle/>
          <a:p>
            <a:fld id="{1FD61C4B-F9C4-4EC1-9BEF-91C7E7881136}" type="datetimeFigureOut">
              <a:rPr lang="en-GB" smtClean="0"/>
              <a:t>20/03/2024</a:t>
            </a:fld>
            <a:endParaRPr lang="en-GB"/>
          </a:p>
        </p:txBody>
      </p:sp>
      <p:sp>
        <p:nvSpPr>
          <p:cNvPr id="4" name="Footer Placeholder 3">
            <a:extLst>
              <a:ext uri="{FF2B5EF4-FFF2-40B4-BE49-F238E27FC236}">
                <a16:creationId xmlns:a16="http://schemas.microsoft.com/office/drawing/2014/main" id="{4E46024C-D057-0F78-FA6C-64CFEA671B4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767748-CFE9-BCA4-F734-C0A5D0CE661A}"/>
              </a:ext>
            </a:extLst>
          </p:cNvPr>
          <p:cNvSpPr>
            <a:spLocks noGrp="1"/>
          </p:cNvSpPr>
          <p:nvPr>
            <p:ph type="sldNum" sz="quarter" idx="12"/>
          </p:nvPr>
        </p:nvSpPr>
        <p:spPr/>
        <p:txBody>
          <a:bodyPr/>
          <a:lstStyle/>
          <a:p>
            <a:fld id="{442989E7-B7DF-48FD-97F6-2F4BD30C2E4C}" type="slidenum">
              <a:rPr lang="en-GB" smtClean="0"/>
              <a:t>‹#›</a:t>
            </a:fld>
            <a:endParaRPr lang="en-GB"/>
          </a:p>
        </p:txBody>
      </p:sp>
    </p:spTree>
    <p:extLst>
      <p:ext uri="{BB962C8B-B14F-4D97-AF65-F5344CB8AC3E}">
        <p14:creationId xmlns:p14="http://schemas.microsoft.com/office/powerpoint/2010/main" val="8858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F41044-C144-F9A9-DFDA-99644FF9401A}"/>
              </a:ext>
            </a:extLst>
          </p:cNvPr>
          <p:cNvSpPr>
            <a:spLocks noGrp="1"/>
          </p:cNvSpPr>
          <p:nvPr>
            <p:ph type="dt" sz="half" idx="10"/>
          </p:nvPr>
        </p:nvSpPr>
        <p:spPr/>
        <p:txBody>
          <a:bodyPr/>
          <a:lstStyle/>
          <a:p>
            <a:fld id="{1FD61C4B-F9C4-4EC1-9BEF-91C7E7881136}" type="datetimeFigureOut">
              <a:rPr lang="en-GB" smtClean="0"/>
              <a:t>20/03/2024</a:t>
            </a:fld>
            <a:endParaRPr lang="en-GB"/>
          </a:p>
        </p:txBody>
      </p:sp>
      <p:sp>
        <p:nvSpPr>
          <p:cNvPr id="3" name="Footer Placeholder 2">
            <a:extLst>
              <a:ext uri="{FF2B5EF4-FFF2-40B4-BE49-F238E27FC236}">
                <a16:creationId xmlns:a16="http://schemas.microsoft.com/office/drawing/2014/main" id="{2D29D661-998F-23E0-FBEF-8911894C3F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D8560A-F820-66B4-B166-E9236EA077EC}"/>
              </a:ext>
            </a:extLst>
          </p:cNvPr>
          <p:cNvSpPr>
            <a:spLocks noGrp="1"/>
          </p:cNvSpPr>
          <p:nvPr>
            <p:ph type="sldNum" sz="quarter" idx="12"/>
          </p:nvPr>
        </p:nvSpPr>
        <p:spPr/>
        <p:txBody>
          <a:bodyPr/>
          <a:lstStyle/>
          <a:p>
            <a:fld id="{442989E7-B7DF-48FD-97F6-2F4BD30C2E4C}" type="slidenum">
              <a:rPr lang="en-GB" smtClean="0"/>
              <a:t>‹#›</a:t>
            </a:fld>
            <a:endParaRPr lang="en-GB"/>
          </a:p>
        </p:txBody>
      </p:sp>
    </p:spTree>
    <p:extLst>
      <p:ext uri="{BB962C8B-B14F-4D97-AF65-F5344CB8AC3E}">
        <p14:creationId xmlns:p14="http://schemas.microsoft.com/office/powerpoint/2010/main" val="288179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E89EA-21F6-62FB-D25C-CF19DD7AC1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9EA5AA-F4F2-2008-12EE-0605E63864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6D030B-FD83-260E-8ECD-2B34B3BC7B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27FD44-DCA2-BE4A-64E2-E72856921176}"/>
              </a:ext>
            </a:extLst>
          </p:cNvPr>
          <p:cNvSpPr>
            <a:spLocks noGrp="1"/>
          </p:cNvSpPr>
          <p:nvPr>
            <p:ph type="dt" sz="half" idx="10"/>
          </p:nvPr>
        </p:nvSpPr>
        <p:spPr/>
        <p:txBody>
          <a:bodyPr/>
          <a:lstStyle/>
          <a:p>
            <a:fld id="{1FD61C4B-F9C4-4EC1-9BEF-91C7E7881136}" type="datetimeFigureOut">
              <a:rPr lang="en-GB" smtClean="0"/>
              <a:t>20/03/2024</a:t>
            </a:fld>
            <a:endParaRPr lang="en-GB"/>
          </a:p>
        </p:txBody>
      </p:sp>
      <p:sp>
        <p:nvSpPr>
          <p:cNvPr id="6" name="Footer Placeholder 5">
            <a:extLst>
              <a:ext uri="{FF2B5EF4-FFF2-40B4-BE49-F238E27FC236}">
                <a16:creationId xmlns:a16="http://schemas.microsoft.com/office/drawing/2014/main" id="{31FE17AD-F148-AE8A-EE97-B1C4FC0C40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F9200B-6E31-E3D3-3101-6F649C27F088}"/>
              </a:ext>
            </a:extLst>
          </p:cNvPr>
          <p:cNvSpPr>
            <a:spLocks noGrp="1"/>
          </p:cNvSpPr>
          <p:nvPr>
            <p:ph type="sldNum" sz="quarter" idx="12"/>
          </p:nvPr>
        </p:nvSpPr>
        <p:spPr/>
        <p:txBody>
          <a:bodyPr/>
          <a:lstStyle/>
          <a:p>
            <a:fld id="{442989E7-B7DF-48FD-97F6-2F4BD30C2E4C}" type="slidenum">
              <a:rPr lang="en-GB" smtClean="0"/>
              <a:t>‹#›</a:t>
            </a:fld>
            <a:endParaRPr lang="en-GB"/>
          </a:p>
        </p:txBody>
      </p:sp>
    </p:spTree>
    <p:extLst>
      <p:ext uri="{BB962C8B-B14F-4D97-AF65-F5344CB8AC3E}">
        <p14:creationId xmlns:p14="http://schemas.microsoft.com/office/powerpoint/2010/main" val="191486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40F6C-048B-78DF-DC62-4EAD1243B6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A220AF-C730-3A30-A156-BE38D99EDA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63AB9BF-D359-0BB2-82D6-876F976BE1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C50F04-C891-EE60-9861-E64DEC5C10FD}"/>
              </a:ext>
            </a:extLst>
          </p:cNvPr>
          <p:cNvSpPr>
            <a:spLocks noGrp="1"/>
          </p:cNvSpPr>
          <p:nvPr>
            <p:ph type="dt" sz="half" idx="10"/>
          </p:nvPr>
        </p:nvSpPr>
        <p:spPr/>
        <p:txBody>
          <a:bodyPr/>
          <a:lstStyle/>
          <a:p>
            <a:fld id="{1FD61C4B-F9C4-4EC1-9BEF-91C7E7881136}" type="datetimeFigureOut">
              <a:rPr lang="en-GB" smtClean="0"/>
              <a:t>20/03/2024</a:t>
            </a:fld>
            <a:endParaRPr lang="en-GB"/>
          </a:p>
        </p:txBody>
      </p:sp>
      <p:sp>
        <p:nvSpPr>
          <p:cNvPr id="6" name="Footer Placeholder 5">
            <a:extLst>
              <a:ext uri="{FF2B5EF4-FFF2-40B4-BE49-F238E27FC236}">
                <a16:creationId xmlns:a16="http://schemas.microsoft.com/office/drawing/2014/main" id="{A68863F4-271D-9E24-7AB1-DB364555D5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EF36A2-03D0-7FD6-F1AC-774B285182D7}"/>
              </a:ext>
            </a:extLst>
          </p:cNvPr>
          <p:cNvSpPr>
            <a:spLocks noGrp="1"/>
          </p:cNvSpPr>
          <p:nvPr>
            <p:ph type="sldNum" sz="quarter" idx="12"/>
          </p:nvPr>
        </p:nvSpPr>
        <p:spPr/>
        <p:txBody>
          <a:bodyPr/>
          <a:lstStyle/>
          <a:p>
            <a:fld id="{442989E7-B7DF-48FD-97F6-2F4BD30C2E4C}" type="slidenum">
              <a:rPr lang="en-GB" smtClean="0"/>
              <a:t>‹#›</a:t>
            </a:fld>
            <a:endParaRPr lang="en-GB"/>
          </a:p>
        </p:txBody>
      </p:sp>
    </p:spTree>
    <p:extLst>
      <p:ext uri="{BB962C8B-B14F-4D97-AF65-F5344CB8AC3E}">
        <p14:creationId xmlns:p14="http://schemas.microsoft.com/office/powerpoint/2010/main" val="225013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B2374E-AA5A-DA5E-DA85-E4CC180982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D53348-7D59-D321-ED8C-8A86654E41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D96692-0FB9-3446-4164-F21B2341FC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61C4B-F9C4-4EC1-9BEF-91C7E7881136}" type="datetimeFigureOut">
              <a:rPr lang="en-GB" smtClean="0"/>
              <a:t>20/03/2024</a:t>
            </a:fld>
            <a:endParaRPr lang="en-GB"/>
          </a:p>
        </p:txBody>
      </p:sp>
      <p:sp>
        <p:nvSpPr>
          <p:cNvPr id="5" name="Footer Placeholder 4">
            <a:extLst>
              <a:ext uri="{FF2B5EF4-FFF2-40B4-BE49-F238E27FC236}">
                <a16:creationId xmlns:a16="http://schemas.microsoft.com/office/drawing/2014/main" id="{6E9EA3DD-63EE-998E-6C5A-BF79202BA9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CF8F3EF-E674-F946-87B4-CE7B2ED3A8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989E7-B7DF-48FD-97F6-2F4BD30C2E4C}" type="slidenum">
              <a:rPr lang="en-GB" smtClean="0"/>
              <a:t>‹#›</a:t>
            </a:fld>
            <a:endParaRPr lang="en-GB"/>
          </a:p>
        </p:txBody>
      </p:sp>
    </p:spTree>
    <p:extLst>
      <p:ext uri="{BB962C8B-B14F-4D97-AF65-F5344CB8AC3E}">
        <p14:creationId xmlns:p14="http://schemas.microsoft.com/office/powerpoint/2010/main" val="3305022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25264-8150-C825-7E9C-BBAF01742D3E}"/>
              </a:ext>
            </a:extLst>
          </p:cNvPr>
          <p:cNvSpPr>
            <a:spLocks noGrp="1"/>
          </p:cNvSpPr>
          <p:nvPr>
            <p:ph type="ctrTitle"/>
          </p:nvPr>
        </p:nvSpPr>
        <p:spPr/>
        <p:txBody>
          <a:bodyPr>
            <a:normAutofit fontScale="90000"/>
          </a:bodyPr>
          <a:lstStyle/>
          <a:p>
            <a:r>
              <a:rPr lang="en-GB" dirty="0"/>
              <a:t>The Annual Review of Competence progression</a:t>
            </a:r>
            <a:br>
              <a:rPr lang="en-GB" dirty="0"/>
            </a:br>
            <a:r>
              <a:rPr lang="en-GB" dirty="0"/>
              <a:t>The ‘ARCP’</a:t>
            </a:r>
          </a:p>
        </p:txBody>
      </p:sp>
      <p:sp>
        <p:nvSpPr>
          <p:cNvPr id="3" name="Subtitle 2">
            <a:extLst>
              <a:ext uri="{FF2B5EF4-FFF2-40B4-BE49-F238E27FC236}">
                <a16:creationId xmlns:a16="http://schemas.microsoft.com/office/drawing/2014/main" id="{3E2E11EF-BA1F-7F4C-80A0-AC4DE2506C8B}"/>
              </a:ext>
            </a:extLst>
          </p:cNvPr>
          <p:cNvSpPr>
            <a:spLocks noGrp="1"/>
          </p:cNvSpPr>
          <p:nvPr>
            <p:ph type="subTitle" idx="1"/>
          </p:nvPr>
        </p:nvSpPr>
        <p:spPr/>
        <p:txBody>
          <a:bodyPr>
            <a:normAutofit lnSpcReduction="10000"/>
          </a:bodyPr>
          <a:lstStyle/>
          <a:p>
            <a:r>
              <a:rPr lang="en-GB" dirty="0"/>
              <a:t>Dr Fiona Cameron</a:t>
            </a:r>
          </a:p>
          <a:p>
            <a:r>
              <a:rPr lang="en-GB" dirty="0"/>
              <a:t>FSD Scotland</a:t>
            </a:r>
          </a:p>
          <a:p>
            <a:r>
              <a:rPr lang="en-GB" dirty="0" err="1"/>
              <a:t>AoMRC</a:t>
            </a:r>
            <a:r>
              <a:rPr lang="en-GB" dirty="0"/>
              <a:t> foundation committee chair</a:t>
            </a:r>
          </a:p>
          <a:p>
            <a:r>
              <a:rPr lang="en-GB" dirty="0"/>
              <a:t>UKFP assessment lead</a:t>
            </a:r>
          </a:p>
        </p:txBody>
      </p:sp>
    </p:spTree>
    <p:extLst>
      <p:ext uri="{BB962C8B-B14F-4D97-AF65-F5344CB8AC3E}">
        <p14:creationId xmlns:p14="http://schemas.microsoft.com/office/powerpoint/2010/main" val="3559389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AD626-F16B-D2F7-87D3-704629E3D60B}"/>
              </a:ext>
            </a:extLst>
          </p:cNvPr>
          <p:cNvSpPr>
            <a:spLocks noGrp="1"/>
          </p:cNvSpPr>
          <p:nvPr>
            <p:ph type="title"/>
          </p:nvPr>
        </p:nvSpPr>
        <p:spPr/>
        <p:txBody>
          <a:bodyPr/>
          <a:lstStyle/>
          <a:p>
            <a:pPr algn="ctr"/>
            <a:r>
              <a:rPr lang="en-GB" dirty="0"/>
              <a:t>Common questions</a:t>
            </a:r>
          </a:p>
        </p:txBody>
      </p:sp>
      <p:sp>
        <p:nvSpPr>
          <p:cNvPr id="3" name="Content Placeholder 2">
            <a:extLst>
              <a:ext uri="{FF2B5EF4-FFF2-40B4-BE49-F238E27FC236}">
                <a16:creationId xmlns:a16="http://schemas.microsoft.com/office/drawing/2014/main" id="{B7CC753C-8082-5735-C9E7-604DEB828888}"/>
              </a:ext>
            </a:extLst>
          </p:cNvPr>
          <p:cNvSpPr>
            <a:spLocks noGrp="1"/>
          </p:cNvSpPr>
          <p:nvPr>
            <p:ph idx="1"/>
          </p:nvPr>
        </p:nvSpPr>
        <p:spPr/>
        <p:txBody>
          <a:bodyPr/>
          <a:lstStyle/>
          <a:p>
            <a:r>
              <a:rPr lang="en-GB" dirty="0"/>
              <a:t>What does an outcome 5 mean- </a:t>
            </a:r>
          </a:p>
          <a:p>
            <a:pPr lvl="1"/>
            <a:r>
              <a:rPr lang="en-GB" dirty="0"/>
              <a:t>holding outcome until your evidence submitted- usually give 2 weeks grace to submit missing evidence</a:t>
            </a:r>
          </a:p>
          <a:p>
            <a:r>
              <a:rPr lang="en-GB" dirty="0"/>
              <a:t>Why might I be given an outcome 3</a:t>
            </a:r>
          </a:p>
          <a:p>
            <a:pPr lvl="1"/>
            <a:r>
              <a:rPr lang="en-GB" dirty="0"/>
              <a:t>Absences more than 20 days (will trigger an educational review and may require an extension)</a:t>
            </a:r>
          </a:p>
          <a:p>
            <a:pPr lvl="1"/>
            <a:r>
              <a:rPr lang="en-GB" dirty="0"/>
              <a:t>Areas of competence not met</a:t>
            </a:r>
          </a:p>
          <a:p>
            <a:pPr lvl="1"/>
            <a:r>
              <a:rPr lang="en-GB" dirty="0"/>
              <a:t>Inadequate portfolio evidence</a:t>
            </a:r>
          </a:p>
          <a:p>
            <a:r>
              <a:rPr lang="en-GB" dirty="0"/>
              <a:t>An outcome 4 is very unusual and you will have had many meetings with your supervisors in advance of this.- DON’T PANIC </a:t>
            </a:r>
          </a:p>
          <a:p>
            <a:endParaRPr lang="en-GB" dirty="0"/>
          </a:p>
        </p:txBody>
      </p:sp>
    </p:spTree>
    <p:extLst>
      <p:ext uri="{BB962C8B-B14F-4D97-AF65-F5344CB8AC3E}">
        <p14:creationId xmlns:p14="http://schemas.microsoft.com/office/powerpoint/2010/main" val="3505620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B7E64-AB65-B89E-0CCF-C282C1034B2D}"/>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C5AE3AA-1368-0524-7261-4BAC4D05466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524575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DEA41-4438-E9D7-B232-BD7FF1567891}"/>
              </a:ext>
            </a:extLst>
          </p:cNvPr>
          <p:cNvSpPr>
            <a:spLocks noGrp="1"/>
          </p:cNvSpPr>
          <p:nvPr>
            <p:ph type="title"/>
          </p:nvPr>
        </p:nvSpPr>
        <p:spPr/>
        <p:txBody>
          <a:bodyPr/>
          <a:lstStyle/>
          <a:p>
            <a:pPr algn="ctr"/>
            <a:r>
              <a:rPr lang="en-GB" dirty="0"/>
              <a:t>What is your ARCP</a:t>
            </a:r>
            <a:br>
              <a:rPr lang="en-GB" dirty="0"/>
            </a:br>
            <a:endParaRPr lang="en-GB" dirty="0"/>
          </a:p>
        </p:txBody>
      </p:sp>
      <p:sp>
        <p:nvSpPr>
          <p:cNvPr id="3" name="Content Placeholder 2">
            <a:extLst>
              <a:ext uri="{FF2B5EF4-FFF2-40B4-BE49-F238E27FC236}">
                <a16:creationId xmlns:a16="http://schemas.microsoft.com/office/drawing/2014/main" id="{2E56A938-FB5E-DDC6-AD9C-32DF5C69AEE7}"/>
              </a:ext>
            </a:extLst>
          </p:cNvPr>
          <p:cNvSpPr>
            <a:spLocks noGrp="1"/>
          </p:cNvSpPr>
          <p:nvPr>
            <p:ph idx="1"/>
          </p:nvPr>
        </p:nvSpPr>
        <p:spPr/>
        <p:txBody>
          <a:bodyPr/>
          <a:lstStyle/>
          <a:p>
            <a:r>
              <a:rPr lang="en-GB" dirty="0"/>
              <a:t>All doctors in training</a:t>
            </a:r>
          </a:p>
          <a:p>
            <a:r>
              <a:rPr lang="en-GB" dirty="0"/>
              <a:t>Annual- may be ‘out of synch’ if LTFT or return from sick/ maternity leave</a:t>
            </a:r>
          </a:p>
          <a:p>
            <a:r>
              <a:rPr lang="en-GB" dirty="0"/>
              <a:t>Usually desk top- may not be invited to attend</a:t>
            </a:r>
          </a:p>
          <a:p>
            <a:r>
              <a:rPr lang="en-GB" dirty="0"/>
              <a:t>Review of your portfolio by trained educational supervisors/ Foundation TPDs</a:t>
            </a:r>
          </a:p>
          <a:p>
            <a:r>
              <a:rPr lang="en-GB" dirty="0"/>
              <a:t>Standard outcomes as defined by the GMC</a:t>
            </a:r>
          </a:p>
          <a:p>
            <a:r>
              <a:rPr lang="en-GB" dirty="0"/>
              <a:t>Usually takes place in June/ July</a:t>
            </a:r>
          </a:p>
          <a:p>
            <a:r>
              <a:rPr lang="en-GB" dirty="0"/>
              <a:t>You will be informed of the ‘submission deadline’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483567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1FEB6-F722-B640-8DEE-D8419D771505}"/>
              </a:ext>
            </a:extLst>
          </p:cNvPr>
          <p:cNvSpPr>
            <a:spLocks noGrp="1"/>
          </p:cNvSpPr>
          <p:nvPr>
            <p:ph type="title"/>
          </p:nvPr>
        </p:nvSpPr>
        <p:spPr/>
        <p:txBody>
          <a:bodyPr/>
          <a:lstStyle/>
          <a:p>
            <a:r>
              <a:rPr lang="en-US"/>
              <a:t>ARCP requirements</a:t>
            </a:r>
          </a:p>
        </p:txBody>
      </p:sp>
      <p:graphicFrame>
        <p:nvGraphicFramePr>
          <p:cNvPr id="4" name="Content Placeholder 3">
            <a:extLst>
              <a:ext uri="{FF2B5EF4-FFF2-40B4-BE49-F238E27FC236}">
                <a16:creationId xmlns:a16="http://schemas.microsoft.com/office/drawing/2014/main" id="{6CEDD580-6CFE-C54F-B588-5CDDBA4DA8FD}"/>
              </a:ext>
            </a:extLst>
          </p:cNvPr>
          <p:cNvGraphicFramePr>
            <a:graphicFrameLocks noGrp="1"/>
          </p:cNvGraphicFramePr>
          <p:nvPr>
            <p:ph idx="1"/>
          </p:nvPr>
        </p:nvGraphicFramePr>
        <p:xfrm>
          <a:off x="297950" y="1199682"/>
          <a:ext cx="11915181" cy="5282985"/>
        </p:xfrm>
        <a:graphic>
          <a:graphicData uri="http://schemas.openxmlformats.org/drawingml/2006/table">
            <a:tbl>
              <a:tblPr firstCol="1" bandRow="1">
                <a:tableStyleId>{2D5ABB26-0587-4C30-8999-92F81FD0307C}</a:tableStyleId>
              </a:tblPr>
              <a:tblGrid>
                <a:gridCol w="4527400">
                  <a:extLst>
                    <a:ext uri="{9D8B030D-6E8A-4147-A177-3AD203B41FA5}">
                      <a16:colId xmlns:a16="http://schemas.microsoft.com/office/drawing/2014/main" val="3074254163"/>
                    </a:ext>
                  </a:extLst>
                </a:gridCol>
                <a:gridCol w="7387781">
                  <a:extLst>
                    <a:ext uri="{9D8B030D-6E8A-4147-A177-3AD203B41FA5}">
                      <a16:colId xmlns:a16="http://schemas.microsoft.com/office/drawing/2014/main" val="2211205582"/>
                    </a:ext>
                  </a:extLst>
                </a:gridCol>
              </a:tblGrid>
              <a:tr h="824320">
                <a:tc>
                  <a:txBody>
                    <a:bodyPr/>
                    <a:lstStyle/>
                    <a:p>
                      <a:r>
                        <a:rPr lang="en-GB" sz="1100" dirty="0">
                          <a:solidFill>
                            <a:schemeClr val="bg1"/>
                          </a:solidFill>
                          <a:effectLst/>
                        </a:rPr>
                        <a:t>Provisional registration and a licence to practise with the GMC (F1 only) </a:t>
                      </a:r>
                    </a:p>
                    <a:p>
                      <a:endParaRPr lang="en-GB" sz="1100" dirty="0">
                        <a:solidFill>
                          <a:schemeClr val="bg1"/>
                        </a:solidFill>
                        <a:effectLst/>
                      </a:endParaRPr>
                    </a:p>
                    <a:p>
                      <a:r>
                        <a:rPr lang="en-GB" sz="1100" dirty="0">
                          <a:solidFill>
                            <a:schemeClr val="bg1"/>
                          </a:solidFill>
                          <a:effectLst/>
                        </a:rPr>
                        <a:t> </a:t>
                      </a:r>
                    </a:p>
                    <a:p>
                      <a:r>
                        <a:rPr lang="en-GB" sz="1100" dirty="0">
                          <a:solidFill>
                            <a:schemeClr val="bg1"/>
                          </a:solidFill>
                          <a:effectLst/>
                        </a:rPr>
                        <a:t>Full registration and a licence to practise with the GMC</a:t>
                      </a:r>
                    </a:p>
                    <a:p>
                      <a:r>
                        <a:rPr lang="en-GB" sz="1100" dirty="0">
                          <a:solidFill>
                            <a:schemeClr val="bg1"/>
                          </a:solidFill>
                          <a:effectLst/>
                        </a:rPr>
                        <a:t>(F2 only)</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a:effectLst/>
                        </a:rPr>
                        <a:t>To undertake the first year of the foundation programme, doctors must be provisionally registered with the GMC and hold a licence to practise. In exceptional circumstances (e.g. refugees), a fully registered doctor with a licence to practise may be appointed to the first year of a foundation programme.</a:t>
                      </a:r>
                    </a:p>
                    <a:p>
                      <a:r>
                        <a:rPr lang="en-GB" sz="1100">
                          <a:effectLst/>
                        </a:rPr>
                        <a:t> </a:t>
                      </a:r>
                    </a:p>
                    <a:p>
                      <a:r>
                        <a:rPr lang="en-GB" sz="1100">
                          <a:effectLst/>
                        </a:rPr>
                        <a:t>To undertake the second year of the foundation programme, doctors must be fully registered with the GMC and hold a licence to practise.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4362896"/>
                  </a:ext>
                </a:extLst>
              </a:tr>
              <a:tr h="550724">
                <a:tc>
                  <a:txBody>
                    <a:bodyPr/>
                    <a:lstStyle/>
                    <a:p>
                      <a:r>
                        <a:rPr lang="en-GB" sz="1100">
                          <a:solidFill>
                            <a:schemeClr val="bg1"/>
                          </a:solidFill>
                          <a:effectLst/>
                        </a:rPr>
                        <a:t>Completion of 12 months (WTE) training (taking account of allowable absence)</a:t>
                      </a:r>
                      <a:endParaRPr lang="en-GB"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a:effectLst/>
                        </a:rPr>
                        <a:t>The maximum permitted absence from training, other than annual leave, is 20 days (when the doctor would normally be at work) within each 12 month (WTE) period of the foundation programme.</a:t>
                      </a:r>
                    </a:p>
                    <a:p>
                      <a:r>
                        <a:rPr lang="en-GB" sz="1100">
                          <a:effectLst/>
                        </a:rPr>
                        <a:t>Where a doctor’s absence goes above 20 days, this will trigger a review of whether they need to have an extra period of training (see GMC position statement on absences from training in the foundation programme – June 2013).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8177340"/>
                  </a:ext>
                </a:extLst>
              </a:tr>
              <a:tr h="475000">
                <a:tc>
                  <a:txBody>
                    <a:bodyPr/>
                    <a:lstStyle/>
                    <a:p>
                      <a:r>
                        <a:rPr lang="en-GB" sz="1100" dirty="0">
                          <a:solidFill>
                            <a:schemeClr val="bg1"/>
                          </a:solidFill>
                          <a:effectLst/>
                        </a:rPr>
                        <a:t>A satisfactory  Foundation Programme Director’s End of Year Report</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a:effectLst/>
                        </a:rPr>
                        <a:t>The report should draw upon all required evidence listed below.</a:t>
                      </a:r>
                    </a:p>
                    <a:p>
                      <a:r>
                        <a:rPr lang="en-GB" sz="1100">
                          <a:effectLst/>
                        </a:rPr>
                        <a:t>If the FD has not satisfactorily completed one placement but has been making good progress in other respects, it may still be appropriate to confirm that the FD has met the requirements for progression.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6919760"/>
                  </a:ext>
                </a:extLst>
              </a:tr>
              <a:tr h="277128">
                <a:tc>
                  <a:txBody>
                    <a:bodyPr/>
                    <a:lstStyle/>
                    <a:p>
                      <a:r>
                        <a:rPr lang="en-GB" sz="1100" dirty="0">
                          <a:solidFill>
                            <a:schemeClr val="bg1"/>
                          </a:solidFill>
                          <a:effectLst/>
                        </a:rPr>
                        <a:t>Satisfactory Educational Supervisor’s End of Placement Reports</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An Educational Supervisor’s End of Placement Report is required for all FD placements.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1011826"/>
                  </a:ext>
                </a:extLst>
              </a:tr>
              <a:tr h="488815">
                <a:tc>
                  <a:txBody>
                    <a:bodyPr/>
                    <a:lstStyle/>
                    <a:p>
                      <a:r>
                        <a:rPr lang="en-GB" sz="1100" dirty="0">
                          <a:solidFill>
                            <a:schemeClr val="bg1"/>
                          </a:solidFill>
                          <a:effectLst/>
                        </a:rPr>
                        <a:t>Satisfactory Clinical Supervisor’s End of Placement Reports</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A Clinical Supervisor’s End of Placement Report is required for ALL placements. At least one CSR in each level of training must make use of PSG feedback. All of the clinical supervisor’s end of placement reports must be completed before the doctor’s Annual Review of Competence Progression (ARCP).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5314265"/>
                  </a:ext>
                </a:extLst>
              </a:tr>
              <a:tr h="205638">
                <a:tc>
                  <a:txBody>
                    <a:bodyPr/>
                    <a:lstStyle/>
                    <a:p>
                      <a:r>
                        <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Satisfactory Combined Supervisor’s End of Placement Report</a:t>
                      </a: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latin typeface="Calibri" panose="020F0502020204030204" pitchFamily="34" charset="0"/>
                          <a:ea typeface="Calibri" panose="020F0502020204030204" pitchFamily="34" charset="0"/>
                          <a:cs typeface="Times New Roman" panose="02020603050405020304" pitchFamily="18" charset="0"/>
                        </a:rPr>
                        <a:t>A combined report can be submitted at the end of each placement when a senior Clinician holds both ES and CS roles for the FD</a:t>
                      </a: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0036685"/>
                  </a:ext>
                </a:extLst>
              </a:tr>
              <a:tr h="205638">
                <a:tc>
                  <a:txBody>
                    <a:bodyPr/>
                    <a:lstStyle/>
                    <a:p>
                      <a:r>
                        <a:rPr lang="en-GB" sz="1100">
                          <a:solidFill>
                            <a:schemeClr val="bg1"/>
                          </a:solidFill>
                          <a:effectLst/>
                        </a:rPr>
                        <a:t>Satisfactory Team Assessment of Behaviour (TAB) </a:t>
                      </a:r>
                      <a:endParaRPr lang="en-GB"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Minimum of one per level of training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3053598"/>
                  </a:ext>
                </a:extLst>
              </a:tr>
              <a:tr h="205638">
                <a:tc>
                  <a:txBody>
                    <a:bodyPr/>
                    <a:lstStyle/>
                    <a:p>
                      <a:r>
                        <a:rPr lang="en-GB" sz="1100" dirty="0">
                          <a:solidFill>
                            <a:schemeClr val="bg1"/>
                          </a:solidFill>
                          <a:effectLst/>
                        </a:rPr>
                        <a:t>Satisfactory Placement Supervision Group report (PSG)</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a:effectLst/>
                        </a:rPr>
                        <a:t>Minimum of one per level of training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933072"/>
                  </a:ext>
                </a:extLst>
              </a:tr>
              <a:tr h="413926">
                <a:tc>
                  <a:txBody>
                    <a:bodyPr/>
                    <a:lstStyle/>
                    <a:p>
                      <a:r>
                        <a:rPr lang="en-GB" sz="1100" dirty="0">
                          <a:solidFill>
                            <a:schemeClr val="bg1"/>
                          </a:solidFill>
                          <a:effectLst/>
                        </a:rPr>
                        <a:t>Satisfactory completion of all curriculum outcomes</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The FD should provide evidence that they have met the 13 foundation professional capabilities, recorded in the </a:t>
                      </a:r>
                      <a:r>
                        <a:rPr lang="en-GB" sz="1100" dirty="0" err="1">
                          <a:effectLst/>
                        </a:rPr>
                        <a:t>eportfolio</a:t>
                      </a:r>
                      <a:r>
                        <a:rPr lang="en-GB" sz="1100" dirty="0">
                          <a:effectLst/>
                        </a:rPr>
                        <a:t>.</a:t>
                      </a:r>
                    </a:p>
                    <a:p>
                      <a:r>
                        <a:rPr lang="en-GB" sz="1100" b="1" dirty="0">
                          <a:effectLst/>
                        </a:rPr>
                        <a:t>Evidence to satisfy FPC1-5 must include direct observation of at least 5 clinical encounters in the form of SLEs and the specific life support capabilities specified in FPC2.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8869290"/>
                  </a:ext>
                </a:extLst>
              </a:tr>
              <a:tr h="687522">
                <a:tc>
                  <a:txBody>
                    <a:bodyPr/>
                    <a:lstStyle/>
                    <a:p>
                      <a:r>
                        <a:rPr lang="en-GB" sz="1100">
                          <a:solidFill>
                            <a:schemeClr val="bg1"/>
                          </a:solidFill>
                          <a:effectLst/>
                        </a:rPr>
                        <a:t>Satisfactory engagement with the programme </a:t>
                      </a:r>
                      <a:endParaRPr lang="en-GB"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Learning log of core/non-core teaching and other learning</a:t>
                      </a:r>
                    </a:p>
                    <a:p>
                      <a:r>
                        <a:rPr lang="en-GB" sz="1100" dirty="0">
                          <a:effectLst/>
                        </a:rPr>
                        <a:t>Reflection including summary narrative</a:t>
                      </a:r>
                    </a:p>
                    <a:p>
                      <a:r>
                        <a:rPr lang="en-GB" sz="1100" dirty="0">
                          <a:effectLst/>
                        </a:rPr>
                        <a:t>Contemporaneously developed portfolio</a:t>
                      </a:r>
                    </a:p>
                    <a:p>
                      <a:r>
                        <a:rPr lang="en-GB" sz="1100" dirty="0">
                          <a:effectLst/>
                        </a:rPr>
                        <a:t>Engagement with feedback on training programme</a:t>
                      </a:r>
                    </a:p>
                    <a:p>
                      <a:r>
                        <a:rPr lang="en-GB" sz="1100" dirty="0">
                          <a:effectLst/>
                        </a:rPr>
                        <a:t>Completion of relevant probity / health declarations including Form R / SOAR or equivalent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26354357"/>
                  </a:ext>
                </a:extLst>
              </a:tr>
              <a:tr h="277128">
                <a:tc>
                  <a:txBody>
                    <a:bodyPr/>
                    <a:lstStyle/>
                    <a:p>
                      <a:r>
                        <a:rPr lang="en-GB" sz="1100" dirty="0">
                          <a:solidFill>
                            <a:schemeClr val="bg1"/>
                          </a:solidFill>
                          <a:effectLst/>
                        </a:rPr>
                        <a:t>Successful completion of the Prescribing Safety Assessment (PSA) - (F1 only)</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The F1 doctor must provide evidence that they have passed the PSA within two years prior to entry to the programme or on completion of the programme.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1867921"/>
                  </a:ext>
                </a:extLst>
              </a:tr>
            </a:tbl>
          </a:graphicData>
        </a:graphic>
      </p:graphicFrame>
    </p:spTree>
    <p:custDataLst>
      <p:tags r:id="rId1"/>
    </p:custDataLst>
    <p:extLst>
      <p:ext uri="{BB962C8B-B14F-4D97-AF65-F5344CB8AC3E}">
        <p14:creationId xmlns:p14="http://schemas.microsoft.com/office/powerpoint/2010/main" val="3573893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A53D8-E785-DCBB-47E3-48D0123E4A7B}"/>
              </a:ext>
            </a:extLst>
          </p:cNvPr>
          <p:cNvSpPr>
            <a:spLocks noGrp="1"/>
          </p:cNvSpPr>
          <p:nvPr>
            <p:ph type="title"/>
          </p:nvPr>
        </p:nvSpPr>
        <p:spPr/>
        <p:txBody>
          <a:bodyPr/>
          <a:lstStyle/>
          <a:p>
            <a:r>
              <a:rPr lang="en-GB" dirty="0"/>
              <a:t>Easier to digest ARCP requirements</a:t>
            </a:r>
          </a:p>
        </p:txBody>
      </p:sp>
      <p:sp>
        <p:nvSpPr>
          <p:cNvPr id="3" name="Content Placeholder 2">
            <a:extLst>
              <a:ext uri="{FF2B5EF4-FFF2-40B4-BE49-F238E27FC236}">
                <a16:creationId xmlns:a16="http://schemas.microsoft.com/office/drawing/2014/main" id="{5D46A268-C266-32C9-3849-415210E4C7EB}"/>
              </a:ext>
            </a:extLst>
          </p:cNvPr>
          <p:cNvSpPr>
            <a:spLocks noGrp="1"/>
          </p:cNvSpPr>
          <p:nvPr>
            <p:ph idx="1"/>
          </p:nvPr>
        </p:nvSpPr>
        <p:spPr/>
        <p:txBody>
          <a:bodyPr vert="horz" lIns="91440" tIns="45720" rIns="91440" bIns="45720" rtlCol="0" anchor="t">
            <a:normAutofit fontScale="77500" lnSpcReduction="20000"/>
          </a:bodyPr>
          <a:lstStyle/>
          <a:p>
            <a:r>
              <a:rPr lang="en-GB" dirty="0"/>
              <a:t>CS reports- 3 satisfactory reports</a:t>
            </a:r>
          </a:p>
          <a:p>
            <a:r>
              <a:rPr lang="en-GB" dirty="0"/>
              <a:t>ES reports- 1 satisfactory end of year report</a:t>
            </a:r>
          </a:p>
          <a:p>
            <a:r>
              <a:rPr lang="en-GB" dirty="0"/>
              <a:t> (Scotland 1 satisfactory FPD end of year report, plus 3 ES reports) </a:t>
            </a:r>
          </a:p>
          <a:p>
            <a:r>
              <a:rPr lang="en-GB" dirty="0"/>
              <a:t>SLEs to cover curriculum</a:t>
            </a:r>
          </a:p>
          <a:p>
            <a:r>
              <a:rPr lang="en-GB" dirty="0"/>
              <a:t>1 satisfactory TAB</a:t>
            </a:r>
          </a:p>
          <a:p>
            <a:r>
              <a:rPr lang="en-GB" dirty="0"/>
              <a:t>1 satisfactory PSG</a:t>
            </a:r>
          </a:p>
          <a:p>
            <a:r>
              <a:rPr lang="en-GB" dirty="0"/>
              <a:t>Teaching attendance (30 hours core, 30 hours non core)</a:t>
            </a:r>
          </a:p>
          <a:p>
            <a:r>
              <a:rPr lang="en-GB" dirty="0"/>
              <a:t>Teaching others</a:t>
            </a:r>
          </a:p>
          <a:p>
            <a:r>
              <a:rPr lang="en-GB" dirty="0"/>
              <a:t>Reflections</a:t>
            </a:r>
          </a:p>
          <a:p>
            <a:r>
              <a:rPr lang="en-GB" dirty="0"/>
              <a:t>3 summary narratives- 1 per HLO</a:t>
            </a:r>
          </a:p>
          <a:p>
            <a:r>
              <a:rPr lang="en-GB" dirty="0"/>
              <a:t>Form R or SOAR declaration (Scotland)</a:t>
            </a:r>
          </a:p>
          <a:p>
            <a:r>
              <a:rPr lang="en-GB" dirty="0"/>
              <a:t>PSA pass (F1 only- may be passed as an undergraduate)</a:t>
            </a:r>
          </a:p>
        </p:txBody>
      </p:sp>
    </p:spTree>
    <p:extLst>
      <p:ext uri="{BB962C8B-B14F-4D97-AF65-F5344CB8AC3E}">
        <p14:creationId xmlns:p14="http://schemas.microsoft.com/office/powerpoint/2010/main" val="4202557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FB0145-4AD1-F546-B8B7-8DA35EF6B724}"/>
              </a:ext>
            </a:extLst>
          </p:cNvPr>
          <p:cNvSpPr>
            <a:spLocks noGrp="1"/>
          </p:cNvSpPr>
          <p:nvPr>
            <p:ph idx="1"/>
          </p:nvPr>
        </p:nvSpPr>
        <p:spPr>
          <a:xfrm>
            <a:off x="540000" y="1440000"/>
            <a:ext cx="10900800" cy="874504"/>
          </a:xfrm>
        </p:spPr>
        <p:txBody>
          <a:bodyPr>
            <a:normAutofit/>
          </a:bodyPr>
          <a:lstStyle/>
          <a:p>
            <a:pPr marL="0" indent="0">
              <a:buNone/>
            </a:pPr>
            <a:r>
              <a:rPr lang="en-GB" sz="2400"/>
              <a:t>The 3 HLOs are broken down into 13 professional capabilities</a:t>
            </a:r>
            <a:r>
              <a:rPr lang="en-US" sz="2400"/>
              <a:t>, which form the syllabus: </a:t>
            </a:r>
            <a:endParaRPr lang="en-GB" sz="2400"/>
          </a:p>
        </p:txBody>
      </p:sp>
      <p:grpSp>
        <p:nvGrpSpPr>
          <p:cNvPr id="2" name="Group 1">
            <a:extLst>
              <a:ext uri="{FF2B5EF4-FFF2-40B4-BE49-F238E27FC236}">
                <a16:creationId xmlns:a16="http://schemas.microsoft.com/office/drawing/2014/main" id="{05086B1F-227F-44C4-A323-CDCDF51916BD}"/>
              </a:ext>
            </a:extLst>
          </p:cNvPr>
          <p:cNvGrpSpPr/>
          <p:nvPr/>
        </p:nvGrpSpPr>
        <p:grpSpPr>
          <a:xfrm>
            <a:off x="8121442" y="2412000"/>
            <a:ext cx="3420000" cy="3145244"/>
            <a:chOff x="8401503" y="2400014"/>
            <a:chExt cx="3420000" cy="3145244"/>
          </a:xfrm>
        </p:grpSpPr>
        <p:sp>
          <p:nvSpPr>
            <p:cNvPr id="15" name="Rectangle 14">
              <a:extLst>
                <a:ext uri="{FF2B5EF4-FFF2-40B4-BE49-F238E27FC236}">
                  <a16:creationId xmlns:a16="http://schemas.microsoft.com/office/drawing/2014/main" id="{9A18CB75-FD17-428E-817B-4D5D41B3AD5E}"/>
                </a:ext>
              </a:extLst>
            </p:cNvPr>
            <p:cNvSpPr/>
            <p:nvPr/>
          </p:nvSpPr>
          <p:spPr>
            <a:xfrm>
              <a:off x="8401503" y="2962087"/>
              <a:ext cx="3420000" cy="2583171"/>
            </a:xfrm>
            <a:prstGeom prst="rect">
              <a:avLst/>
            </a:prstGeom>
            <a:solidFill>
              <a:schemeClr val="bg1">
                <a:lumMod val="95000"/>
              </a:schemeClr>
            </a:solidFill>
            <a:ln w="28575">
              <a:solidFill>
                <a:srgbClr val="AC3E8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a:solidFill>
                    <a:schemeClr val="tx1"/>
                  </a:solidFill>
                </a:rPr>
                <a:t>Professional requirements and expectations:</a:t>
              </a:r>
            </a:p>
            <a:p>
              <a:pPr marL="342900" indent="-342900">
                <a:spcAft>
                  <a:spcPts val="600"/>
                </a:spcAft>
                <a:buFont typeface="+mj-lt"/>
                <a:buAutoNum type="arabicPeriod" startAt="11"/>
              </a:pPr>
              <a:r>
                <a:rPr lang="en-GB">
                  <a:solidFill>
                    <a:schemeClr val="tx1"/>
                  </a:solidFill>
                </a:rPr>
                <a:t>Ethics and Law</a:t>
              </a:r>
            </a:p>
            <a:p>
              <a:pPr marL="342900" indent="-342900">
                <a:spcAft>
                  <a:spcPts val="600"/>
                </a:spcAft>
                <a:buFont typeface="+mj-lt"/>
                <a:buAutoNum type="arabicPeriod" startAt="11"/>
              </a:pPr>
              <a:r>
                <a:rPr lang="en-GB">
                  <a:solidFill>
                    <a:schemeClr val="tx1"/>
                  </a:solidFill>
                </a:rPr>
                <a:t>Continuing Professional Development</a:t>
              </a:r>
            </a:p>
            <a:p>
              <a:pPr marL="342900" indent="-342900">
                <a:spcAft>
                  <a:spcPts val="600"/>
                </a:spcAft>
                <a:buFont typeface="+mj-lt"/>
                <a:buAutoNum type="arabicPeriod" startAt="11"/>
              </a:pPr>
              <a:r>
                <a:rPr lang="en-GB">
                  <a:solidFill>
                    <a:schemeClr val="tx1"/>
                  </a:solidFill>
                </a:rPr>
                <a:t>Understanding Medicine</a:t>
              </a:r>
            </a:p>
          </p:txBody>
        </p:sp>
        <p:sp>
          <p:nvSpPr>
            <p:cNvPr id="16" name="Rectangle 15">
              <a:extLst>
                <a:ext uri="{FF2B5EF4-FFF2-40B4-BE49-F238E27FC236}">
                  <a16:creationId xmlns:a16="http://schemas.microsoft.com/office/drawing/2014/main" id="{F84DBCE5-A4EF-41A4-A44A-F7D7D6232FE4}"/>
                </a:ext>
              </a:extLst>
            </p:cNvPr>
            <p:cNvSpPr/>
            <p:nvPr/>
          </p:nvSpPr>
          <p:spPr>
            <a:xfrm>
              <a:off x="8401503" y="2400014"/>
              <a:ext cx="3420000" cy="582621"/>
            </a:xfrm>
            <a:prstGeom prst="rect">
              <a:avLst/>
            </a:prstGeom>
            <a:solidFill>
              <a:srgbClr val="AC3E8F"/>
            </a:solidFill>
            <a:ln w="28575">
              <a:solidFill>
                <a:srgbClr val="AC3E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HLO3: THE PROFESSIONAL</a:t>
              </a:r>
            </a:p>
          </p:txBody>
        </p:sp>
      </p:grpSp>
      <p:sp>
        <p:nvSpPr>
          <p:cNvPr id="24" name="Title 1">
            <a:extLst>
              <a:ext uri="{FF2B5EF4-FFF2-40B4-BE49-F238E27FC236}">
                <a16:creationId xmlns:a16="http://schemas.microsoft.com/office/drawing/2014/main" id="{54E9C892-DDD2-4976-B3CF-F6C621B48ABE}"/>
              </a:ext>
            </a:extLst>
          </p:cNvPr>
          <p:cNvSpPr txBox="1">
            <a:spLocks/>
          </p:cNvSpPr>
          <p:nvPr/>
        </p:nvSpPr>
        <p:spPr>
          <a:xfrm>
            <a:off x="540000" y="-3681"/>
            <a:ext cx="10515600" cy="8600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a:solidFill>
                  <a:schemeClr val="bg1"/>
                </a:solidFill>
              </a:rPr>
              <a:t>Thirteen professional capabilities</a:t>
            </a:r>
          </a:p>
        </p:txBody>
      </p:sp>
      <p:grpSp>
        <p:nvGrpSpPr>
          <p:cNvPr id="5" name="Group 4">
            <a:extLst>
              <a:ext uri="{FF2B5EF4-FFF2-40B4-BE49-F238E27FC236}">
                <a16:creationId xmlns:a16="http://schemas.microsoft.com/office/drawing/2014/main" id="{54626B49-D60F-4F93-A8C0-ECF13D049066}"/>
              </a:ext>
            </a:extLst>
          </p:cNvPr>
          <p:cNvGrpSpPr/>
          <p:nvPr/>
        </p:nvGrpSpPr>
        <p:grpSpPr>
          <a:xfrm>
            <a:off x="720000" y="2412000"/>
            <a:ext cx="3420000" cy="3145245"/>
            <a:chOff x="838200" y="2400014"/>
            <a:chExt cx="3420000" cy="3145245"/>
          </a:xfrm>
        </p:grpSpPr>
        <p:sp>
          <p:nvSpPr>
            <p:cNvPr id="6" name="Rectangle 5">
              <a:extLst>
                <a:ext uri="{FF2B5EF4-FFF2-40B4-BE49-F238E27FC236}">
                  <a16:creationId xmlns:a16="http://schemas.microsoft.com/office/drawing/2014/main" id="{F4E6377C-CEED-4D38-8F02-0D438DE4DD3F}"/>
                </a:ext>
              </a:extLst>
            </p:cNvPr>
            <p:cNvSpPr/>
            <p:nvPr/>
          </p:nvSpPr>
          <p:spPr>
            <a:xfrm>
              <a:off x="838200" y="2962087"/>
              <a:ext cx="3420000" cy="2583172"/>
            </a:xfrm>
            <a:prstGeom prst="rect">
              <a:avLst/>
            </a:prstGeom>
            <a:solidFill>
              <a:schemeClr val="bg1">
                <a:lumMod val="95000"/>
              </a:schemeClr>
            </a:solidFill>
            <a:ln w="28575">
              <a:solidFill>
                <a:srgbClr val="02468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dirty="0">
                  <a:solidFill>
                    <a:schemeClr val="tx1"/>
                  </a:solidFill>
                </a:rPr>
                <a:t>Direct and indirect patient care:</a:t>
              </a:r>
            </a:p>
            <a:p>
              <a:pPr marL="342900" indent="-342900">
                <a:spcAft>
                  <a:spcPts val="600"/>
                </a:spcAft>
                <a:buFont typeface="+mj-lt"/>
                <a:buAutoNum type="arabicPeriod"/>
              </a:pPr>
              <a:r>
                <a:rPr lang="en-GB" dirty="0">
                  <a:solidFill>
                    <a:schemeClr val="tx1"/>
                  </a:solidFill>
                </a:rPr>
                <a:t>Clinical Assessment</a:t>
              </a:r>
            </a:p>
            <a:p>
              <a:pPr marL="342900" indent="-342900">
                <a:spcAft>
                  <a:spcPts val="600"/>
                </a:spcAft>
                <a:buFont typeface="+mj-lt"/>
                <a:buAutoNum type="arabicPeriod"/>
              </a:pPr>
              <a:r>
                <a:rPr lang="en-GB" dirty="0">
                  <a:solidFill>
                    <a:schemeClr val="tx1"/>
                  </a:solidFill>
                </a:rPr>
                <a:t>Clinical Prioritisation</a:t>
              </a:r>
            </a:p>
            <a:p>
              <a:pPr marL="342900" indent="-342900">
                <a:spcAft>
                  <a:spcPts val="600"/>
                </a:spcAft>
                <a:buFont typeface="+mj-lt"/>
                <a:buAutoNum type="arabicPeriod"/>
              </a:pPr>
              <a:r>
                <a:rPr lang="en-GB" dirty="0">
                  <a:solidFill>
                    <a:schemeClr val="tx1"/>
                  </a:solidFill>
                </a:rPr>
                <a:t>Holistic Planning</a:t>
              </a:r>
            </a:p>
            <a:p>
              <a:pPr marL="342900" indent="-342900">
                <a:spcAft>
                  <a:spcPts val="600"/>
                </a:spcAft>
                <a:buFont typeface="+mj-lt"/>
                <a:buAutoNum type="arabicPeriod"/>
              </a:pPr>
              <a:r>
                <a:rPr lang="en-GB" dirty="0">
                  <a:solidFill>
                    <a:schemeClr val="tx1"/>
                  </a:solidFill>
                </a:rPr>
                <a:t>Communication and Care</a:t>
              </a:r>
            </a:p>
            <a:p>
              <a:pPr marL="342900" indent="-342900">
                <a:spcAft>
                  <a:spcPts val="600"/>
                </a:spcAft>
                <a:buFont typeface="+mj-lt"/>
                <a:buAutoNum type="arabicPeriod"/>
              </a:pPr>
              <a:r>
                <a:rPr lang="en-GB" dirty="0">
                  <a:solidFill>
                    <a:schemeClr val="tx1"/>
                  </a:solidFill>
                </a:rPr>
                <a:t>Continuity of Care </a:t>
              </a:r>
            </a:p>
          </p:txBody>
        </p:sp>
        <p:sp>
          <p:nvSpPr>
            <p:cNvPr id="9" name="Rectangle 8">
              <a:extLst>
                <a:ext uri="{FF2B5EF4-FFF2-40B4-BE49-F238E27FC236}">
                  <a16:creationId xmlns:a16="http://schemas.microsoft.com/office/drawing/2014/main" id="{6CD32FC7-E010-406F-B1E1-6438A7FCEFFC}"/>
                </a:ext>
              </a:extLst>
            </p:cNvPr>
            <p:cNvSpPr/>
            <p:nvPr/>
          </p:nvSpPr>
          <p:spPr>
            <a:xfrm>
              <a:off x="838200" y="2400014"/>
              <a:ext cx="3420000" cy="582621"/>
            </a:xfrm>
            <a:prstGeom prst="rect">
              <a:avLst/>
            </a:prstGeom>
            <a:solidFill>
              <a:srgbClr val="0347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THE CLINICIAN</a:t>
              </a:r>
            </a:p>
          </p:txBody>
        </p:sp>
        <p:sp>
          <p:nvSpPr>
            <p:cNvPr id="17" name="Rectangle 16">
              <a:extLst>
                <a:ext uri="{FF2B5EF4-FFF2-40B4-BE49-F238E27FC236}">
                  <a16:creationId xmlns:a16="http://schemas.microsoft.com/office/drawing/2014/main" id="{40B4A4A8-20BF-4A96-887D-49D7FDE535AB}"/>
                </a:ext>
              </a:extLst>
            </p:cNvPr>
            <p:cNvSpPr/>
            <p:nvPr/>
          </p:nvSpPr>
          <p:spPr>
            <a:xfrm>
              <a:off x="838200" y="2400014"/>
              <a:ext cx="3420000" cy="582621"/>
            </a:xfrm>
            <a:prstGeom prst="rect">
              <a:avLst/>
            </a:prstGeom>
            <a:solidFill>
              <a:srgbClr val="02468F"/>
            </a:solidFill>
            <a:ln w="28575">
              <a:solidFill>
                <a:srgbClr val="024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HLO1: THE CLINICIAN</a:t>
              </a:r>
            </a:p>
          </p:txBody>
        </p:sp>
      </p:grpSp>
      <p:grpSp>
        <p:nvGrpSpPr>
          <p:cNvPr id="4" name="Group 3">
            <a:extLst>
              <a:ext uri="{FF2B5EF4-FFF2-40B4-BE49-F238E27FC236}">
                <a16:creationId xmlns:a16="http://schemas.microsoft.com/office/drawing/2014/main" id="{399B3A8B-1C7E-4186-BB39-F203D64660A5}"/>
              </a:ext>
            </a:extLst>
          </p:cNvPr>
          <p:cNvGrpSpPr/>
          <p:nvPr/>
        </p:nvGrpSpPr>
        <p:grpSpPr>
          <a:xfrm>
            <a:off x="4384800" y="2412000"/>
            <a:ext cx="3420000" cy="3145244"/>
            <a:chOff x="4619851" y="2400014"/>
            <a:chExt cx="3420000" cy="3145244"/>
          </a:xfrm>
        </p:grpSpPr>
        <p:sp>
          <p:nvSpPr>
            <p:cNvPr id="13" name="Rectangle 12">
              <a:extLst>
                <a:ext uri="{FF2B5EF4-FFF2-40B4-BE49-F238E27FC236}">
                  <a16:creationId xmlns:a16="http://schemas.microsoft.com/office/drawing/2014/main" id="{E139AFF8-A9E7-467E-812B-21DDCEC62633}"/>
                </a:ext>
              </a:extLst>
            </p:cNvPr>
            <p:cNvSpPr/>
            <p:nvPr/>
          </p:nvSpPr>
          <p:spPr>
            <a:xfrm>
              <a:off x="4619851" y="2962087"/>
              <a:ext cx="3420000" cy="2583171"/>
            </a:xfrm>
            <a:prstGeom prst="rect">
              <a:avLst/>
            </a:prstGeom>
            <a:solidFill>
              <a:schemeClr val="bg1">
                <a:lumMod val="95000"/>
              </a:schemeClr>
            </a:solidFill>
            <a:ln w="28575">
              <a:solidFill>
                <a:srgbClr val="608E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a:solidFill>
                    <a:schemeClr val="tx1"/>
                  </a:solidFill>
                </a:rPr>
                <a:t>Integrating into the healthcare workforce: </a:t>
              </a:r>
            </a:p>
            <a:p>
              <a:pPr marL="342900" indent="-342900">
                <a:spcAft>
                  <a:spcPts val="600"/>
                </a:spcAft>
                <a:buFont typeface="+mj-lt"/>
                <a:buAutoNum type="arabicPeriod" startAt="6"/>
              </a:pPr>
              <a:r>
                <a:rPr lang="en-GB">
                  <a:solidFill>
                    <a:schemeClr val="tx1"/>
                  </a:solidFill>
                </a:rPr>
                <a:t>Sharing the Vision</a:t>
              </a:r>
            </a:p>
            <a:p>
              <a:pPr marL="342900" indent="-342900">
                <a:spcAft>
                  <a:spcPts val="600"/>
                </a:spcAft>
                <a:buFont typeface="+mj-lt"/>
                <a:buAutoNum type="arabicPeriod" startAt="6"/>
              </a:pPr>
              <a:r>
                <a:rPr lang="en-GB">
                  <a:solidFill>
                    <a:schemeClr val="tx1"/>
                  </a:solidFill>
                </a:rPr>
                <a:t>Fitness to Practise</a:t>
              </a:r>
            </a:p>
            <a:p>
              <a:pPr marL="342900" indent="-342900">
                <a:spcAft>
                  <a:spcPts val="600"/>
                </a:spcAft>
                <a:buFont typeface="+mj-lt"/>
                <a:buAutoNum type="arabicPeriod" startAt="6"/>
              </a:pPr>
              <a:r>
                <a:rPr lang="en-GB">
                  <a:solidFill>
                    <a:schemeClr val="tx1"/>
                  </a:solidFill>
                </a:rPr>
                <a:t>Upholding Values</a:t>
              </a:r>
            </a:p>
            <a:p>
              <a:pPr marL="342900" indent="-342900">
                <a:spcAft>
                  <a:spcPts val="600"/>
                </a:spcAft>
                <a:buFont typeface="+mj-lt"/>
                <a:buAutoNum type="arabicPeriod" startAt="6"/>
              </a:pPr>
              <a:r>
                <a:rPr lang="en-GB">
                  <a:solidFill>
                    <a:schemeClr val="tx1"/>
                  </a:solidFill>
                </a:rPr>
                <a:t>Quality Improvement</a:t>
              </a:r>
            </a:p>
            <a:p>
              <a:pPr marL="342900" indent="-342900">
                <a:spcAft>
                  <a:spcPts val="600"/>
                </a:spcAft>
                <a:buFont typeface="+mj-lt"/>
                <a:buAutoNum type="arabicPeriod" startAt="6"/>
              </a:pPr>
              <a:r>
                <a:rPr lang="en-GB">
                  <a:solidFill>
                    <a:schemeClr val="tx1"/>
                  </a:solidFill>
                </a:rPr>
                <a:t>Teaching the Teacher </a:t>
              </a:r>
            </a:p>
          </p:txBody>
        </p:sp>
        <p:sp>
          <p:nvSpPr>
            <p:cNvPr id="14" name="Rectangle 13">
              <a:extLst>
                <a:ext uri="{FF2B5EF4-FFF2-40B4-BE49-F238E27FC236}">
                  <a16:creationId xmlns:a16="http://schemas.microsoft.com/office/drawing/2014/main" id="{EC6863F2-ABA5-4DDA-819F-D08C23598651}"/>
                </a:ext>
              </a:extLst>
            </p:cNvPr>
            <p:cNvSpPr/>
            <p:nvPr/>
          </p:nvSpPr>
          <p:spPr>
            <a:xfrm>
              <a:off x="4619851" y="2400014"/>
              <a:ext cx="3132000" cy="582621"/>
            </a:xfrm>
            <a:prstGeom prst="rect">
              <a:avLst/>
            </a:prstGeom>
            <a:solidFill>
              <a:srgbClr val="0347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THE HEALTHCARE WORKER</a:t>
              </a:r>
            </a:p>
          </p:txBody>
        </p:sp>
        <p:sp>
          <p:nvSpPr>
            <p:cNvPr id="18" name="Rectangle 17">
              <a:extLst>
                <a:ext uri="{FF2B5EF4-FFF2-40B4-BE49-F238E27FC236}">
                  <a16:creationId xmlns:a16="http://schemas.microsoft.com/office/drawing/2014/main" id="{E49AC498-0230-4A96-A01A-0ED10E4D9189}"/>
                </a:ext>
              </a:extLst>
            </p:cNvPr>
            <p:cNvSpPr/>
            <p:nvPr/>
          </p:nvSpPr>
          <p:spPr>
            <a:xfrm>
              <a:off x="4619851" y="2400014"/>
              <a:ext cx="3420000" cy="582621"/>
            </a:xfrm>
            <a:prstGeom prst="rect">
              <a:avLst/>
            </a:prstGeom>
            <a:solidFill>
              <a:srgbClr val="608ECC"/>
            </a:solidFill>
            <a:ln w="28575">
              <a:solidFill>
                <a:srgbClr val="608E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HLO2: THE HEALTHCARE WORKER</a:t>
              </a:r>
            </a:p>
          </p:txBody>
        </p:sp>
      </p:grpSp>
      <p:sp>
        <p:nvSpPr>
          <p:cNvPr id="19" name="Content Placeholder 2">
            <a:extLst>
              <a:ext uri="{FF2B5EF4-FFF2-40B4-BE49-F238E27FC236}">
                <a16:creationId xmlns:a16="http://schemas.microsoft.com/office/drawing/2014/main" id="{85256589-C520-1F46-8C83-AE39257E34F6}"/>
              </a:ext>
            </a:extLst>
          </p:cNvPr>
          <p:cNvSpPr txBox="1">
            <a:spLocks/>
          </p:cNvSpPr>
          <p:nvPr/>
        </p:nvSpPr>
        <p:spPr>
          <a:xfrm>
            <a:off x="500400" y="5983496"/>
            <a:ext cx="10900800" cy="8745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a:t>These capabilities can be demonstrated by behaviour in the workplace during the programme</a:t>
            </a:r>
          </a:p>
        </p:txBody>
      </p:sp>
    </p:spTree>
    <p:custDataLst>
      <p:tags r:id="rId1"/>
    </p:custDataLst>
    <p:extLst>
      <p:ext uri="{BB962C8B-B14F-4D97-AF65-F5344CB8AC3E}">
        <p14:creationId xmlns:p14="http://schemas.microsoft.com/office/powerpoint/2010/main" val="16219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0C971-437C-8671-AA89-BC8C6158330D}"/>
              </a:ext>
            </a:extLst>
          </p:cNvPr>
          <p:cNvSpPr>
            <a:spLocks noGrp="1"/>
          </p:cNvSpPr>
          <p:nvPr>
            <p:ph type="title"/>
          </p:nvPr>
        </p:nvSpPr>
        <p:spPr/>
        <p:txBody>
          <a:bodyPr/>
          <a:lstStyle/>
          <a:p>
            <a:pPr algn="ctr"/>
            <a:r>
              <a:rPr lang="en-GB" dirty="0"/>
              <a:t>How do I demonstrate this</a:t>
            </a:r>
          </a:p>
        </p:txBody>
      </p:sp>
      <p:sp>
        <p:nvSpPr>
          <p:cNvPr id="3" name="Content Placeholder 2">
            <a:extLst>
              <a:ext uri="{FF2B5EF4-FFF2-40B4-BE49-F238E27FC236}">
                <a16:creationId xmlns:a16="http://schemas.microsoft.com/office/drawing/2014/main" id="{A67749F5-62CC-81CC-2C81-50A134E5EDED}"/>
              </a:ext>
            </a:extLst>
          </p:cNvPr>
          <p:cNvSpPr>
            <a:spLocks noGrp="1"/>
          </p:cNvSpPr>
          <p:nvPr>
            <p:ph idx="1"/>
          </p:nvPr>
        </p:nvSpPr>
        <p:spPr/>
        <p:txBody>
          <a:bodyPr>
            <a:normAutofit lnSpcReduction="10000"/>
          </a:bodyPr>
          <a:lstStyle/>
          <a:p>
            <a:r>
              <a:rPr lang="en-GB" dirty="0"/>
              <a:t>Start working for your ARCP ASAP- </a:t>
            </a:r>
            <a:r>
              <a:rPr lang="en-GB" dirty="0" err="1"/>
              <a:t>ie</a:t>
            </a:r>
            <a:r>
              <a:rPr lang="en-GB" dirty="0"/>
              <a:t> NOW</a:t>
            </a:r>
          </a:p>
          <a:p>
            <a:r>
              <a:rPr lang="en-GB" dirty="0"/>
              <a:t>Look at the FPCs- (foundation professional capabilities)</a:t>
            </a:r>
          </a:p>
          <a:p>
            <a:r>
              <a:rPr lang="en-GB" dirty="0"/>
              <a:t>Check curriculum coverage</a:t>
            </a:r>
          </a:p>
          <a:p>
            <a:r>
              <a:rPr lang="en-GB" dirty="0"/>
              <a:t>Are your TABs complete (numbers, mix of assessors)</a:t>
            </a:r>
          </a:p>
          <a:p>
            <a:r>
              <a:rPr lang="en-GB" dirty="0"/>
              <a:t>Do you have a minimum of 1 PSG feedback</a:t>
            </a:r>
          </a:p>
          <a:p>
            <a:r>
              <a:rPr lang="en-GB" dirty="0"/>
              <a:t>Are you content with your summary narratives- 1 for each HLO</a:t>
            </a:r>
          </a:p>
          <a:p>
            <a:r>
              <a:rPr lang="en-GB" dirty="0"/>
              <a:t>Are you on track with your teaching hours</a:t>
            </a:r>
          </a:p>
          <a:p>
            <a:r>
              <a:rPr lang="en-GB" dirty="0"/>
              <a:t>Do you have reflective practice</a:t>
            </a:r>
          </a:p>
          <a:p>
            <a:r>
              <a:rPr lang="en-GB" dirty="0"/>
              <a:t>Have you delivered teaching to others with feedback</a:t>
            </a:r>
          </a:p>
          <a:p>
            <a:endParaRPr lang="en-GB" dirty="0"/>
          </a:p>
        </p:txBody>
      </p:sp>
    </p:spTree>
    <p:extLst>
      <p:ext uri="{BB962C8B-B14F-4D97-AF65-F5344CB8AC3E}">
        <p14:creationId xmlns:p14="http://schemas.microsoft.com/office/powerpoint/2010/main" val="1968863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69C4B-FA13-089D-C9B3-7B8FCECBB6D1}"/>
              </a:ext>
            </a:extLst>
          </p:cNvPr>
          <p:cNvSpPr>
            <a:spLocks noGrp="1"/>
          </p:cNvSpPr>
          <p:nvPr>
            <p:ph type="title"/>
          </p:nvPr>
        </p:nvSpPr>
        <p:spPr/>
        <p:txBody>
          <a:bodyPr/>
          <a:lstStyle/>
          <a:p>
            <a:pPr algn="ctr"/>
            <a:r>
              <a:rPr lang="en-GB" dirty="0"/>
              <a:t>Common queries</a:t>
            </a:r>
          </a:p>
        </p:txBody>
      </p:sp>
      <p:sp>
        <p:nvSpPr>
          <p:cNvPr id="3" name="Content Placeholder 2">
            <a:extLst>
              <a:ext uri="{FF2B5EF4-FFF2-40B4-BE49-F238E27FC236}">
                <a16:creationId xmlns:a16="http://schemas.microsoft.com/office/drawing/2014/main" id="{8173138B-79EC-E47C-F24C-BD8FA3953819}"/>
              </a:ext>
            </a:extLst>
          </p:cNvPr>
          <p:cNvSpPr>
            <a:spLocks noGrp="1"/>
          </p:cNvSpPr>
          <p:nvPr>
            <p:ph idx="1"/>
          </p:nvPr>
        </p:nvSpPr>
        <p:spPr/>
        <p:txBody>
          <a:bodyPr/>
          <a:lstStyle/>
          <a:p>
            <a:r>
              <a:rPr lang="en-GB" dirty="0"/>
              <a:t>SLEs- no minimum number however you must ensure you have covered the curriculum- all 13 FPCs </a:t>
            </a:r>
          </a:p>
          <a:p>
            <a:r>
              <a:rPr lang="en-GB" dirty="0"/>
              <a:t>You must ensure you have evidence of</a:t>
            </a:r>
          </a:p>
          <a:p>
            <a:pPr lvl="1"/>
            <a:r>
              <a:rPr lang="en-GB" dirty="0"/>
              <a:t>Physical health </a:t>
            </a:r>
          </a:p>
          <a:p>
            <a:pPr lvl="1"/>
            <a:r>
              <a:rPr lang="en-GB" dirty="0"/>
              <a:t>Mental health</a:t>
            </a:r>
          </a:p>
          <a:p>
            <a:pPr lvl="1"/>
            <a:r>
              <a:rPr lang="en-GB" dirty="0"/>
              <a:t>Social health</a:t>
            </a:r>
          </a:p>
          <a:p>
            <a:r>
              <a:rPr lang="en-GB" dirty="0"/>
              <a:t>FPC 2 – clinical prioritisation- acute management of the deteriorating patient- must be evidenced by SIMULATION ( you may use ILS/ ALS or your schools alternative)</a:t>
            </a:r>
          </a:p>
          <a:p>
            <a:pPr marL="0" indent="0">
              <a:buNone/>
            </a:pPr>
            <a:endParaRPr lang="en-GB" dirty="0"/>
          </a:p>
          <a:p>
            <a:pPr lvl="1"/>
            <a:endParaRPr lang="en-GB" dirty="0"/>
          </a:p>
        </p:txBody>
      </p:sp>
    </p:spTree>
    <p:extLst>
      <p:ext uri="{BB962C8B-B14F-4D97-AF65-F5344CB8AC3E}">
        <p14:creationId xmlns:p14="http://schemas.microsoft.com/office/powerpoint/2010/main" val="235137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FEAAE-8EC6-4846-B52C-0BA62D3D20D8}"/>
              </a:ext>
            </a:extLst>
          </p:cNvPr>
          <p:cNvSpPr>
            <a:spLocks noGrp="1"/>
          </p:cNvSpPr>
          <p:nvPr>
            <p:ph type="title"/>
          </p:nvPr>
        </p:nvSpPr>
        <p:spPr/>
        <p:txBody>
          <a:bodyPr/>
          <a:lstStyle/>
          <a:p>
            <a:r>
              <a:rPr lang="en-US" dirty="0"/>
              <a:t>The summary narrative</a:t>
            </a:r>
          </a:p>
        </p:txBody>
      </p:sp>
      <p:sp>
        <p:nvSpPr>
          <p:cNvPr id="3" name="Content Placeholder 2">
            <a:extLst>
              <a:ext uri="{FF2B5EF4-FFF2-40B4-BE49-F238E27FC236}">
                <a16:creationId xmlns:a16="http://schemas.microsoft.com/office/drawing/2014/main" id="{0580E1F5-BEC7-4249-979E-875A2273B524}"/>
              </a:ext>
            </a:extLst>
          </p:cNvPr>
          <p:cNvSpPr>
            <a:spLocks noGrp="1"/>
          </p:cNvSpPr>
          <p:nvPr>
            <p:ph idx="1"/>
          </p:nvPr>
        </p:nvSpPr>
        <p:spPr>
          <a:xfrm>
            <a:off x="324847" y="1211145"/>
            <a:ext cx="5269833" cy="5299847"/>
          </a:xfrm>
        </p:spPr>
        <p:txBody>
          <a:bodyPr>
            <a:noAutofit/>
          </a:bodyPr>
          <a:lstStyle/>
          <a:p>
            <a:r>
              <a:rPr lang="en-GB" sz="2000" dirty="0"/>
              <a:t>The main form of reflection required by FDs.</a:t>
            </a:r>
            <a:endParaRPr lang="en-GB" sz="1200" dirty="0"/>
          </a:p>
          <a:p>
            <a:r>
              <a:rPr lang="en-GB" sz="2000" dirty="0"/>
              <a:t>A written reflection cataloguing journey through the programme</a:t>
            </a:r>
            <a:endParaRPr lang="en-GB" sz="1200" dirty="0"/>
          </a:p>
          <a:p>
            <a:r>
              <a:rPr lang="en-GB" sz="2000" dirty="0"/>
              <a:t>1 per HLO – 3 per year </a:t>
            </a:r>
            <a:r>
              <a:rPr lang="en-GB" sz="2000" b="1" dirty="0"/>
              <a:t>total</a:t>
            </a:r>
            <a:r>
              <a:rPr lang="en-GB" sz="2000" dirty="0"/>
              <a:t>.</a:t>
            </a:r>
          </a:p>
          <a:p>
            <a:r>
              <a:rPr lang="en-GB" sz="2000" dirty="0"/>
              <a:t>Max 300 words per HLO </a:t>
            </a:r>
            <a:endParaRPr lang="en-GB" sz="1200" dirty="0"/>
          </a:p>
          <a:p>
            <a:r>
              <a:rPr lang="en-GB" sz="2000" dirty="0"/>
              <a:t>Reflect on progress against the HLOs</a:t>
            </a:r>
          </a:p>
          <a:p>
            <a:endParaRPr lang="en-GB" sz="1200" dirty="0"/>
          </a:p>
          <a:p>
            <a:r>
              <a:rPr lang="en-GB" sz="2000" dirty="0"/>
              <a:t>Explain the rationale for evidence selected to demonstrate each HLO</a:t>
            </a:r>
          </a:p>
          <a:p>
            <a:pPr>
              <a:buNone/>
            </a:pPr>
            <a:endParaRPr lang="en-GB" sz="1200" dirty="0"/>
          </a:p>
          <a:p>
            <a:r>
              <a:rPr lang="en-GB" sz="2000" dirty="0"/>
              <a:t>Should select from hierarchy of evidence</a:t>
            </a:r>
          </a:p>
          <a:p>
            <a:pPr lvl="1"/>
            <a:r>
              <a:rPr lang="en-GB" sz="1600" dirty="0"/>
              <a:t>SLEs (does)</a:t>
            </a:r>
          </a:p>
          <a:p>
            <a:pPr lvl="1"/>
            <a:r>
              <a:rPr lang="en-GB" sz="1600" dirty="0"/>
              <a:t>Simulation (shows)</a:t>
            </a:r>
          </a:p>
          <a:p>
            <a:pPr lvl="1"/>
            <a:r>
              <a:rPr lang="en-GB" sz="1600" dirty="0"/>
              <a:t>Learning (knows)</a:t>
            </a:r>
          </a:p>
          <a:p>
            <a:pPr lvl="1"/>
            <a:r>
              <a:rPr lang="en-GB" sz="1600" dirty="0"/>
              <a:t>Reflections</a:t>
            </a:r>
          </a:p>
          <a:p>
            <a:pPr>
              <a:buNone/>
            </a:pPr>
            <a:endParaRPr lang="en-US" sz="2000" dirty="0"/>
          </a:p>
        </p:txBody>
      </p:sp>
      <p:pic>
        <p:nvPicPr>
          <p:cNvPr id="5" name="Picture 4" descr="A picture containing person, outdoor&#10;&#10;Description automatically generated">
            <a:extLst>
              <a:ext uri="{FF2B5EF4-FFF2-40B4-BE49-F238E27FC236}">
                <a16:creationId xmlns:a16="http://schemas.microsoft.com/office/drawing/2014/main" id="{D68987C8-FF0C-42C0-ABA8-D71449CA193B}"/>
              </a:ext>
            </a:extLst>
          </p:cNvPr>
          <p:cNvPicPr>
            <a:picLocks noChangeAspect="1"/>
          </p:cNvPicPr>
          <p:nvPr/>
        </p:nvPicPr>
        <p:blipFill>
          <a:blip r:embed="rId4"/>
          <a:stretch>
            <a:fillRect/>
          </a:stretch>
        </p:blipFill>
        <p:spPr>
          <a:xfrm>
            <a:off x="6009857" y="860029"/>
            <a:ext cx="6182143" cy="6002081"/>
          </a:xfrm>
          <a:prstGeom prst="rect">
            <a:avLst/>
          </a:prstGeom>
        </p:spPr>
      </p:pic>
    </p:spTree>
    <p:custDataLst>
      <p:tags r:id="rId1"/>
    </p:custDataLst>
    <p:extLst>
      <p:ext uri="{BB962C8B-B14F-4D97-AF65-F5344CB8AC3E}">
        <p14:creationId xmlns:p14="http://schemas.microsoft.com/office/powerpoint/2010/main" val="299864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A854-116D-6F04-9B96-D80E35698334}"/>
              </a:ext>
            </a:extLst>
          </p:cNvPr>
          <p:cNvSpPr>
            <a:spLocks noGrp="1"/>
          </p:cNvSpPr>
          <p:nvPr>
            <p:ph type="title"/>
          </p:nvPr>
        </p:nvSpPr>
        <p:spPr/>
        <p:txBody>
          <a:bodyPr/>
          <a:lstStyle/>
          <a:p>
            <a:pPr algn="ctr"/>
            <a:r>
              <a:rPr lang="en-GB" dirty="0"/>
              <a:t>ARCP outcomes</a:t>
            </a:r>
          </a:p>
        </p:txBody>
      </p:sp>
      <p:sp>
        <p:nvSpPr>
          <p:cNvPr id="3" name="Content Placeholder 2">
            <a:extLst>
              <a:ext uri="{FF2B5EF4-FFF2-40B4-BE49-F238E27FC236}">
                <a16:creationId xmlns:a16="http://schemas.microsoft.com/office/drawing/2014/main" id="{FA6A704C-7B89-7D78-BCFA-98E39FBE60A4}"/>
              </a:ext>
            </a:extLst>
          </p:cNvPr>
          <p:cNvSpPr>
            <a:spLocks noGrp="1"/>
          </p:cNvSpPr>
          <p:nvPr>
            <p:ph idx="1"/>
          </p:nvPr>
        </p:nvSpPr>
        <p:spPr/>
        <p:txBody>
          <a:bodyPr/>
          <a:lstStyle/>
          <a:p>
            <a:r>
              <a:rPr lang="en-GB" dirty="0"/>
              <a:t>Outcome 1- satisfactory progress- meets all the curriculum outcomes</a:t>
            </a:r>
          </a:p>
          <a:p>
            <a:r>
              <a:rPr lang="en-GB" dirty="0"/>
              <a:t>Outcome 2- (Not relevant for Foundation)</a:t>
            </a:r>
          </a:p>
          <a:p>
            <a:r>
              <a:rPr lang="en-GB" dirty="0"/>
              <a:t>Outcome 3-outcomes not met- extension to training </a:t>
            </a:r>
          </a:p>
          <a:p>
            <a:r>
              <a:rPr lang="en-GB" dirty="0"/>
              <a:t>Outcome 4- Removal from the training program</a:t>
            </a:r>
          </a:p>
          <a:p>
            <a:r>
              <a:rPr lang="en-GB" dirty="0"/>
              <a:t>Outcome 5- inadequate evidence submitted by the submission deadline</a:t>
            </a:r>
          </a:p>
          <a:p>
            <a:r>
              <a:rPr lang="en-GB" dirty="0"/>
              <a:t>Outcome 6 – Completion of the Foundation program (For F2s)</a:t>
            </a:r>
          </a:p>
          <a:p>
            <a:endParaRPr lang="en-GB" dirty="0"/>
          </a:p>
        </p:txBody>
      </p:sp>
    </p:spTree>
    <p:extLst>
      <p:ext uri="{BB962C8B-B14F-4D97-AF65-F5344CB8AC3E}">
        <p14:creationId xmlns:p14="http://schemas.microsoft.com/office/powerpoint/2010/main" val="14469478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4e8ed25f-e524-462f-a0f4-a9a24ef012cf" xsi:nil="true"/>
    <_ip_UnifiedCompliancePolicyProperties xmlns="4e8ed25f-e524-462f-a0f4-a9a24ef012c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CDF450EB6F1046B33EE541AA1406A4" ma:contentTypeVersion="18" ma:contentTypeDescription="Create a new document." ma:contentTypeScope="" ma:versionID="63787f83abd1003e4f5d4f02bcc4b69c">
  <xsd:schema xmlns:xsd="http://www.w3.org/2001/XMLSchema" xmlns:xs="http://www.w3.org/2001/XMLSchema" xmlns:p="http://schemas.microsoft.com/office/2006/metadata/properties" xmlns:ns2="4d4de4b5-bb9a-49ca-9a96-bebc32b577e7" xmlns:ns3="4e8ed25f-e524-462f-a0f4-a9a24ef012cf" targetNamespace="http://schemas.microsoft.com/office/2006/metadata/properties" ma:root="true" ma:fieldsID="3827361d79aa71e416c07698f25989b2" ns2:_="" ns3:_="">
    <xsd:import namespace="4d4de4b5-bb9a-49ca-9a96-bebc32b577e7"/>
    <xsd:import namespace="4e8ed25f-e524-462f-a0f4-a9a24ef012c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ObjectDetectorVersions" minOccurs="0"/>
                <xsd:element ref="ns2:MediaServiceSearchProperties" minOccurs="0"/>
                <xsd:element ref="ns3:_ip_UnifiedCompliancePolicyProperties" minOccurs="0"/>
                <xsd:element ref="ns3: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4de4b5-bb9a-49ca-9a96-bebc32b577e7"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GenerationTime" ma:index="8" nillable="true" ma:displayName="MediaServiceGenerationTime" ma:hidden="true" ma:internalName="MediaServiceGenerationTime" ma:readOnly="true">
      <xsd:simpleType>
        <xsd:restriction base="dms:Text"/>
      </xsd:simpleType>
    </xsd:element>
    <xsd:element name="MediaServiceEventHashCode" ma:index="9" nillable="true" ma:displayName="MediaServiceEventHashCode" ma:hidden="true" ma:internalName="MediaServiceEventHashCode" ma:readOnly="true">
      <xsd:simpleType>
        <xsd:restriction base="dms:Text"/>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e8ed25f-e524-462f-a0f4-a9a24ef012cf" elementFormDefault="qualified">
    <xsd:import namespace="http://schemas.microsoft.com/office/2006/documentManagement/types"/>
    <xsd:import namespace="http://schemas.microsoft.com/office/infopath/2007/PartnerControls"/>
    <xsd:element name="SharedWithUsers" ma:index="6"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internalName="SharedWithDetails" ma:readOnly="true">
      <xsd:simpleType>
        <xsd:restriction base="dms:Note">
          <xsd:maxLength value="255"/>
        </xsd:restriction>
      </xsd:simpleType>
    </xsd:element>
    <xsd:element name="_ip_UnifiedCompliancePolicyProperties" ma:index="18" nillable="true" ma:displayName="Unified Compliance Policy Properties" ma:internalName="_ip_UnifiedCompliancePolicyProperties" ma:readOnly="false">
      <xsd:simpleType>
        <xsd:restriction base="dms:Note"/>
      </xsd:simpleType>
    </xsd:element>
    <xsd:element name="_ip_UnifiedCompliancePolicyUIAction" ma:index="19" nillable="true" ma:displayName="Unified Compliance Policy UI Action" ma:hidden="true" ma:internalName="_ip_UnifiedCompliancePolicyUIAction"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7302F0-F637-4ABE-9AFD-1F83311ACBB7}">
  <ds:schemaRefs>
    <ds:schemaRef ds:uri="http://schemas.microsoft.com/office/2006/metadata/properties"/>
    <ds:schemaRef ds:uri="http://schemas.microsoft.com/office/infopath/2007/PartnerControls"/>
    <ds:schemaRef ds:uri="4e8ed25f-e524-462f-a0f4-a9a24ef012cf"/>
  </ds:schemaRefs>
</ds:datastoreItem>
</file>

<file path=customXml/itemProps2.xml><?xml version="1.0" encoding="utf-8"?>
<ds:datastoreItem xmlns:ds="http://schemas.openxmlformats.org/officeDocument/2006/customXml" ds:itemID="{8AA2304C-F728-46B3-AF57-A6AA8E7016A4}">
  <ds:schemaRefs>
    <ds:schemaRef ds:uri="http://schemas.microsoft.com/sharepoint/v3/contenttype/forms"/>
  </ds:schemaRefs>
</ds:datastoreItem>
</file>

<file path=customXml/itemProps3.xml><?xml version="1.0" encoding="utf-8"?>
<ds:datastoreItem xmlns:ds="http://schemas.openxmlformats.org/officeDocument/2006/customXml" ds:itemID="{02DE2BAB-B1CF-44C1-B64C-E12D3ADB25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4de4b5-bb9a-49ca-9a96-bebc32b577e7"/>
    <ds:schemaRef ds:uri="4e8ed25f-e524-462f-a0f4-a9a24ef012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TotalTime>
  <Words>1272</Words>
  <Application>Microsoft Office PowerPoint</Application>
  <PresentationFormat>Widescreen</PresentationFormat>
  <Paragraphs>137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Annual Review of Competence progression The ‘ARCP’</vt:lpstr>
      <vt:lpstr>What is your ARCP </vt:lpstr>
      <vt:lpstr>ARCP requirements</vt:lpstr>
      <vt:lpstr>Easier to digest ARCP requirements</vt:lpstr>
      <vt:lpstr>PowerPoint Presentation</vt:lpstr>
      <vt:lpstr>How do I demonstrate this</vt:lpstr>
      <vt:lpstr>Common queries</vt:lpstr>
      <vt:lpstr>The summary narrative</vt:lpstr>
      <vt:lpstr>ARCP outcomes</vt:lpstr>
      <vt:lpstr>Common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Annual Review of Competence progression The ‘ARCP’</dc:title>
  <dc:creator>Fiona Cameron</dc:creator>
  <cp:lastModifiedBy>Fiona Cameron</cp:lastModifiedBy>
  <cp:revision>3</cp:revision>
  <dcterms:created xsi:type="dcterms:W3CDTF">2024-03-19T07:59:52Z</dcterms:created>
  <dcterms:modified xsi:type="dcterms:W3CDTF">2024-03-20T14:17:25Z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0x01010057CDF450EB6F1046B33EE541AA1406A4</vt:lpwstr>
  </property>
</Properties>
</file>