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7" r:id="rId5"/>
    <p:sldId id="259" r:id="rId6"/>
    <p:sldId id="430" r:id="rId7"/>
    <p:sldId id="431" r:id="rId8"/>
    <p:sldId id="258" r:id="rId9"/>
    <p:sldId id="261" r:id="rId10"/>
    <p:sldId id="260" r:id="rId11"/>
    <p:sldId id="262" r:id="rId12"/>
    <p:sldId id="266" r:id="rId13"/>
    <p:sldId id="263" r:id="rId14"/>
    <p:sldId id="264" r:id="rId15"/>
    <p:sldId id="265" r:id="rId16"/>
    <p:sldId id="267" r:id="rId17"/>
    <p:sldId id="269" r:id="rId18"/>
    <p:sldId id="268" r:id="rId19"/>
    <p:sldId id="270" r:id="rId20"/>
    <p:sldId id="271" r:id="rId21"/>
    <p:sldId id="432" r:id="rId22"/>
    <p:sldId id="356" r:id="rId23"/>
    <p:sldId id="423" r:id="rId24"/>
    <p:sldId id="424" r:id="rId25"/>
    <p:sldId id="433" r:id="rId26"/>
    <p:sldId id="425" r:id="rId27"/>
    <p:sldId id="426" r:id="rId28"/>
    <p:sldId id="434" r:id="rId29"/>
    <p:sldId id="427" r:id="rId30"/>
    <p:sldId id="42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60"/>
    <p:restoredTop sz="96327"/>
  </p:normalViewPr>
  <p:slideViewPr>
    <p:cSldViewPr snapToGrid="0" snapToObjects="1">
      <p:cViewPr varScale="1">
        <p:scale>
          <a:sx n="98" d="100"/>
          <a:sy n="98" d="100"/>
        </p:scale>
        <p:origin x="216" y="840"/>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525735-B8FF-0A4E-9030-4B7C902BE404}" type="doc">
      <dgm:prSet loTypeId="urn:microsoft.com/office/officeart/2005/8/layout/process1" loCatId="" qsTypeId="urn:microsoft.com/office/officeart/2005/8/quickstyle/simple1" qsCatId="simple" csTypeId="urn:microsoft.com/office/officeart/2005/8/colors/accent1_2" csCatId="accent1" phldr="1"/>
      <dgm:spPr/>
    </dgm:pt>
    <dgm:pt modelId="{5AE10B08-B87F-8148-81BA-EED500E4A260}">
      <dgm:prSet phldrT="[Text]"/>
      <dgm:spPr/>
      <dgm:t>
        <a:bodyPr/>
        <a:lstStyle/>
        <a:p>
          <a:r>
            <a:rPr lang="en-GB" dirty="0"/>
            <a:t>Emergency medicine</a:t>
          </a:r>
        </a:p>
      </dgm:t>
    </dgm:pt>
    <dgm:pt modelId="{F954055B-A3A3-CA4D-BCAE-7DC26E71BBA1}" type="parTrans" cxnId="{EEBF3D71-DB72-1D4C-B078-E4C1F5DBD195}">
      <dgm:prSet/>
      <dgm:spPr/>
      <dgm:t>
        <a:bodyPr/>
        <a:lstStyle/>
        <a:p>
          <a:endParaRPr lang="en-GB"/>
        </a:p>
      </dgm:t>
    </dgm:pt>
    <dgm:pt modelId="{8CD4797C-D69C-034C-980C-97684C688D94}" type="sibTrans" cxnId="{EEBF3D71-DB72-1D4C-B078-E4C1F5DBD195}">
      <dgm:prSet/>
      <dgm:spPr/>
      <dgm:t>
        <a:bodyPr/>
        <a:lstStyle/>
        <a:p>
          <a:endParaRPr lang="en-GB"/>
        </a:p>
      </dgm:t>
    </dgm:pt>
    <dgm:pt modelId="{8DE33FDA-5442-824E-B065-D5C6CD891285}">
      <dgm:prSet phldrT="[Text]"/>
      <dgm:spPr/>
      <dgm:t>
        <a:bodyPr/>
        <a:lstStyle/>
        <a:p>
          <a:r>
            <a:rPr lang="en-GB" dirty="0"/>
            <a:t>Urology</a:t>
          </a:r>
        </a:p>
      </dgm:t>
    </dgm:pt>
    <dgm:pt modelId="{0AC3FA56-EAF2-0340-88A9-5EB1C52B0ABC}" type="parTrans" cxnId="{5C8E0676-E83B-CF46-B138-15BB9253C337}">
      <dgm:prSet/>
      <dgm:spPr/>
      <dgm:t>
        <a:bodyPr/>
        <a:lstStyle/>
        <a:p>
          <a:endParaRPr lang="en-GB"/>
        </a:p>
      </dgm:t>
    </dgm:pt>
    <dgm:pt modelId="{712D540F-4FFB-0F41-B6AE-CA2E82FD6799}" type="sibTrans" cxnId="{5C8E0676-E83B-CF46-B138-15BB9253C337}">
      <dgm:prSet/>
      <dgm:spPr/>
      <dgm:t>
        <a:bodyPr/>
        <a:lstStyle/>
        <a:p>
          <a:endParaRPr lang="en-GB"/>
        </a:p>
      </dgm:t>
    </dgm:pt>
    <dgm:pt modelId="{29504055-FD2D-5A4B-97B6-58203BA922C0}">
      <dgm:prSet phldrT="[Text]"/>
      <dgm:spPr/>
      <dgm:t>
        <a:bodyPr/>
        <a:lstStyle/>
        <a:p>
          <a:r>
            <a:rPr lang="en-GB" dirty="0"/>
            <a:t>Paediatrics</a:t>
          </a:r>
        </a:p>
      </dgm:t>
    </dgm:pt>
    <dgm:pt modelId="{27DB6753-B530-E34C-8A7F-6D5E0D0F073D}" type="parTrans" cxnId="{2A237B6F-C1D5-3E40-8A2E-53E1C78B6C84}">
      <dgm:prSet/>
      <dgm:spPr/>
      <dgm:t>
        <a:bodyPr/>
        <a:lstStyle/>
        <a:p>
          <a:endParaRPr lang="en-GB"/>
        </a:p>
      </dgm:t>
    </dgm:pt>
    <dgm:pt modelId="{ECF06CAA-E2CB-C94C-87B7-F99A83487424}" type="sibTrans" cxnId="{2A237B6F-C1D5-3E40-8A2E-53E1C78B6C84}">
      <dgm:prSet/>
      <dgm:spPr/>
      <dgm:t>
        <a:bodyPr/>
        <a:lstStyle/>
        <a:p>
          <a:endParaRPr lang="en-GB"/>
        </a:p>
      </dgm:t>
    </dgm:pt>
    <dgm:pt modelId="{C371B53E-C6D3-0C4C-8E18-533298E4459F}" type="pres">
      <dgm:prSet presAssocID="{0A525735-B8FF-0A4E-9030-4B7C902BE404}" presName="Name0" presStyleCnt="0">
        <dgm:presLayoutVars>
          <dgm:dir/>
          <dgm:resizeHandles val="exact"/>
        </dgm:presLayoutVars>
      </dgm:prSet>
      <dgm:spPr/>
    </dgm:pt>
    <dgm:pt modelId="{68EDBAB9-2659-BD49-8BF8-34825722C75F}" type="pres">
      <dgm:prSet presAssocID="{5AE10B08-B87F-8148-81BA-EED500E4A260}" presName="node" presStyleLbl="node1" presStyleIdx="0" presStyleCnt="3">
        <dgm:presLayoutVars>
          <dgm:bulletEnabled val="1"/>
        </dgm:presLayoutVars>
      </dgm:prSet>
      <dgm:spPr/>
    </dgm:pt>
    <dgm:pt modelId="{8A440AA9-A34D-3946-9F49-E3C768984971}" type="pres">
      <dgm:prSet presAssocID="{8CD4797C-D69C-034C-980C-97684C688D94}" presName="sibTrans" presStyleLbl="sibTrans2D1" presStyleIdx="0" presStyleCnt="2"/>
      <dgm:spPr/>
    </dgm:pt>
    <dgm:pt modelId="{8E2E0171-7F73-B84E-BAE3-D9BB89715599}" type="pres">
      <dgm:prSet presAssocID="{8CD4797C-D69C-034C-980C-97684C688D94}" presName="connectorText" presStyleLbl="sibTrans2D1" presStyleIdx="0" presStyleCnt="2"/>
      <dgm:spPr/>
    </dgm:pt>
    <dgm:pt modelId="{F8E67706-C0B2-2E47-8692-93DABDF783D9}" type="pres">
      <dgm:prSet presAssocID="{8DE33FDA-5442-824E-B065-D5C6CD891285}" presName="node" presStyleLbl="node1" presStyleIdx="1" presStyleCnt="3">
        <dgm:presLayoutVars>
          <dgm:bulletEnabled val="1"/>
        </dgm:presLayoutVars>
      </dgm:prSet>
      <dgm:spPr/>
    </dgm:pt>
    <dgm:pt modelId="{D5DEF227-C87A-6146-8D4D-A6000E2992E3}" type="pres">
      <dgm:prSet presAssocID="{712D540F-4FFB-0F41-B6AE-CA2E82FD6799}" presName="sibTrans" presStyleLbl="sibTrans2D1" presStyleIdx="1" presStyleCnt="2"/>
      <dgm:spPr/>
    </dgm:pt>
    <dgm:pt modelId="{A7047DBC-20AB-8940-971D-589FE67B0398}" type="pres">
      <dgm:prSet presAssocID="{712D540F-4FFB-0F41-B6AE-CA2E82FD6799}" presName="connectorText" presStyleLbl="sibTrans2D1" presStyleIdx="1" presStyleCnt="2"/>
      <dgm:spPr/>
    </dgm:pt>
    <dgm:pt modelId="{913FEB39-5A06-9D47-8B2A-777E7E8C0651}" type="pres">
      <dgm:prSet presAssocID="{29504055-FD2D-5A4B-97B6-58203BA922C0}" presName="node" presStyleLbl="node1" presStyleIdx="2" presStyleCnt="3">
        <dgm:presLayoutVars>
          <dgm:bulletEnabled val="1"/>
        </dgm:presLayoutVars>
      </dgm:prSet>
      <dgm:spPr/>
    </dgm:pt>
  </dgm:ptLst>
  <dgm:cxnLst>
    <dgm:cxn modelId="{1AEA2F19-3DD4-214E-986E-2F9F75854BBD}" type="presOf" srcId="{8CD4797C-D69C-034C-980C-97684C688D94}" destId="{8E2E0171-7F73-B84E-BAE3-D9BB89715599}" srcOrd="1" destOrd="0" presId="urn:microsoft.com/office/officeart/2005/8/layout/process1"/>
    <dgm:cxn modelId="{E2416366-2ED4-BB42-99BD-5F9673BCA656}" type="presOf" srcId="{8CD4797C-D69C-034C-980C-97684C688D94}" destId="{8A440AA9-A34D-3946-9F49-E3C768984971}" srcOrd="0" destOrd="0" presId="urn:microsoft.com/office/officeart/2005/8/layout/process1"/>
    <dgm:cxn modelId="{CA422268-7128-094A-AD31-6F94C4DCD36E}" type="presOf" srcId="{712D540F-4FFB-0F41-B6AE-CA2E82FD6799}" destId="{A7047DBC-20AB-8940-971D-589FE67B0398}" srcOrd="1" destOrd="0" presId="urn:microsoft.com/office/officeart/2005/8/layout/process1"/>
    <dgm:cxn modelId="{2A237B6F-C1D5-3E40-8A2E-53E1C78B6C84}" srcId="{0A525735-B8FF-0A4E-9030-4B7C902BE404}" destId="{29504055-FD2D-5A4B-97B6-58203BA922C0}" srcOrd="2" destOrd="0" parTransId="{27DB6753-B530-E34C-8A7F-6D5E0D0F073D}" sibTransId="{ECF06CAA-E2CB-C94C-87B7-F99A83487424}"/>
    <dgm:cxn modelId="{EEBF3D71-DB72-1D4C-B078-E4C1F5DBD195}" srcId="{0A525735-B8FF-0A4E-9030-4B7C902BE404}" destId="{5AE10B08-B87F-8148-81BA-EED500E4A260}" srcOrd="0" destOrd="0" parTransId="{F954055B-A3A3-CA4D-BCAE-7DC26E71BBA1}" sibTransId="{8CD4797C-D69C-034C-980C-97684C688D94}"/>
    <dgm:cxn modelId="{5C8E0676-E83B-CF46-B138-15BB9253C337}" srcId="{0A525735-B8FF-0A4E-9030-4B7C902BE404}" destId="{8DE33FDA-5442-824E-B065-D5C6CD891285}" srcOrd="1" destOrd="0" parTransId="{0AC3FA56-EAF2-0340-88A9-5EB1C52B0ABC}" sibTransId="{712D540F-4FFB-0F41-B6AE-CA2E82FD6799}"/>
    <dgm:cxn modelId="{9B783B9D-A60D-4D46-99F7-94CEC3AA8FE9}" type="presOf" srcId="{29504055-FD2D-5A4B-97B6-58203BA922C0}" destId="{913FEB39-5A06-9D47-8B2A-777E7E8C0651}" srcOrd="0" destOrd="0" presId="urn:microsoft.com/office/officeart/2005/8/layout/process1"/>
    <dgm:cxn modelId="{68EC63C3-37CF-6C48-9FB5-AAE0F4943C6D}" type="presOf" srcId="{5AE10B08-B87F-8148-81BA-EED500E4A260}" destId="{68EDBAB9-2659-BD49-8BF8-34825722C75F}" srcOrd="0" destOrd="0" presId="urn:microsoft.com/office/officeart/2005/8/layout/process1"/>
    <dgm:cxn modelId="{47698CCE-2BC0-A74B-8E70-D1E603CDB013}" type="presOf" srcId="{0A525735-B8FF-0A4E-9030-4B7C902BE404}" destId="{C371B53E-C6D3-0C4C-8E18-533298E4459F}" srcOrd="0" destOrd="0" presId="urn:microsoft.com/office/officeart/2005/8/layout/process1"/>
    <dgm:cxn modelId="{1E3D46EE-D380-CC48-B16B-B1728BC873D2}" type="presOf" srcId="{712D540F-4FFB-0F41-B6AE-CA2E82FD6799}" destId="{D5DEF227-C87A-6146-8D4D-A6000E2992E3}" srcOrd="0" destOrd="0" presId="urn:microsoft.com/office/officeart/2005/8/layout/process1"/>
    <dgm:cxn modelId="{FBD265F8-B6BC-C943-AB5E-B771FBCFC8E3}" type="presOf" srcId="{8DE33FDA-5442-824E-B065-D5C6CD891285}" destId="{F8E67706-C0B2-2E47-8692-93DABDF783D9}" srcOrd="0" destOrd="0" presId="urn:microsoft.com/office/officeart/2005/8/layout/process1"/>
    <dgm:cxn modelId="{43D04019-4646-8747-A36D-227DFD2D04AE}" type="presParOf" srcId="{C371B53E-C6D3-0C4C-8E18-533298E4459F}" destId="{68EDBAB9-2659-BD49-8BF8-34825722C75F}" srcOrd="0" destOrd="0" presId="urn:microsoft.com/office/officeart/2005/8/layout/process1"/>
    <dgm:cxn modelId="{9E3748E2-5DDB-CF47-AF66-9F323275D28E}" type="presParOf" srcId="{C371B53E-C6D3-0C4C-8E18-533298E4459F}" destId="{8A440AA9-A34D-3946-9F49-E3C768984971}" srcOrd="1" destOrd="0" presId="urn:microsoft.com/office/officeart/2005/8/layout/process1"/>
    <dgm:cxn modelId="{7BDD619C-3AEA-D144-8A15-D59D9E49EAD6}" type="presParOf" srcId="{8A440AA9-A34D-3946-9F49-E3C768984971}" destId="{8E2E0171-7F73-B84E-BAE3-D9BB89715599}" srcOrd="0" destOrd="0" presId="urn:microsoft.com/office/officeart/2005/8/layout/process1"/>
    <dgm:cxn modelId="{C8BBC2D5-91FB-4B4B-9E76-108CF84E6E30}" type="presParOf" srcId="{C371B53E-C6D3-0C4C-8E18-533298E4459F}" destId="{F8E67706-C0B2-2E47-8692-93DABDF783D9}" srcOrd="2" destOrd="0" presId="urn:microsoft.com/office/officeart/2005/8/layout/process1"/>
    <dgm:cxn modelId="{E604A6DF-5508-E64B-BFCD-9617A5B52597}" type="presParOf" srcId="{C371B53E-C6D3-0C4C-8E18-533298E4459F}" destId="{D5DEF227-C87A-6146-8D4D-A6000E2992E3}" srcOrd="3" destOrd="0" presId="urn:microsoft.com/office/officeart/2005/8/layout/process1"/>
    <dgm:cxn modelId="{304F3066-A85A-6743-A1C0-F9CD42F7BE2F}" type="presParOf" srcId="{D5DEF227-C87A-6146-8D4D-A6000E2992E3}" destId="{A7047DBC-20AB-8940-971D-589FE67B0398}" srcOrd="0" destOrd="0" presId="urn:microsoft.com/office/officeart/2005/8/layout/process1"/>
    <dgm:cxn modelId="{B7EAB8B8-F568-954A-AA13-4D3DDF35D25E}" type="presParOf" srcId="{C371B53E-C6D3-0C4C-8E18-533298E4459F}" destId="{913FEB39-5A06-9D47-8B2A-777E7E8C0651}"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14C9E5-6764-8C4D-AB07-A535F50635C9}" type="doc">
      <dgm:prSet loTypeId="urn:microsoft.com/office/officeart/2005/8/layout/process1" loCatId="" qsTypeId="urn:microsoft.com/office/officeart/2005/8/quickstyle/simple1" qsCatId="simple" csTypeId="urn:microsoft.com/office/officeart/2005/8/colors/accent1_2" csCatId="accent1" phldr="1"/>
      <dgm:spPr/>
    </dgm:pt>
    <dgm:pt modelId="{B89DBCBE-6062-D64D-9E4F-7F201FAFD350}">
      <dgm:prSet phldrT="[Text]"/>
      <dgm:spPr/>
      <dgm:t>
        <a:bodyPr/>
        <a:lstStyle/>
        <a:p>
          <a:r>
            <a:rPr lang="en-GB" dirty="0"/>
            <a:t>Diabetes and Endocrinology</a:t>
          </a:r>
        </a:p>
      </dgm:t>
    </dgm:pt>
    <dgm:pt modelId="{61C29F36-EF06-D74D-A935-3772E0BAF98E}" type="parTrans" cxnId="{2C4F642D-F974-824F-A9D2-275F381EA686}">
      <dgm:prSet/>
      <dgm:spPr/>
      <dgm:t>
        <a:bodyPr/>
        <a:lstStyle/>
        <a:p>
          <a:endParaRPr lang="en-GB"/>
        </a:p>
      </dgm:t>
    </dgm:pt>
    <dgm:pt modelId="{696046B1-6FB1-8E4D-8E6D-7F5CC637A93E}" type="sibTrans" cxnId="{2C4F642D-F974-824F-A9D2-275F381EA686}">
      <dgm:prSet/>
      <dgm:spPr/>
      <dgm:t>
        <a:bodyPr/>
        <a:lstStyle/>
        <a:p>
          <a:endParaRPr lang="en-GB"/>
        </a:p>
      </dgm:t>
    </dgm:pt>
    <dgm:pt modelId="{308FEF68-C318-9F46-AC6F-9B6CBE5C37AE}">
      <dgm:prSet phldrT="[Text]"/>
      <dgm:spPr/>
      <dgm:t>
        <a:bodyPr/>
        <a:lstStyle/>
        <a:p>
          <a:r>
            <a:rPr lang="en-GB" dirty="0"/>
            <a:t>Psychiatry</a:t>
          </a:r>
        </a:p>
      </dgm:t>
    </dgm:pt>
    <dgm:pt modelId="{7733541F-4F3C-6347-92D4-598386159D38}" type="parTrans" cxnId="{B96FBB77-DFA1-4A4D-B753-67DA3014CEF8}">
      <dgm:prSet/>
      <dgm:spPr/>
      <dgm:t>
        <a:bodyPr/>
        <a:lstStyle/>
        <a:p>
          <a:endParaRPr lang="en-GB"/>
        </a:p>
      </dgm:t>
    </dgm:pt>
    <dgm:pt modelId="{5C7EB75D-3151-054D-BF94-7E2A2786238B}" type="sibTrans" cxnId="{B96FBB77-DFA1-4A4D-B753-67DA3014CEF8}">
      <dgm:prSet/>
      <dgm:spPr/>
      <dgm:t>
        <a:bodyPr/>
        <a:lstStyle/>
        <a:p>
          <a:endParaRPr lang="en-GB"/>
        </a:p>
      </dgm:t>
    </dgm:pt>
    <dgm:pt modelId="{8C680BD7-11C1-AE41-A9A2-FD7FE0DB633E}">
      <dgm:prSet phldrT="[Text]"/>
      <dgm:spPr/>
      <dgm:t>
        <a:bodyPr/>
        <a:lstStyle/>
        <a:p>
          <a:r>
            <a:rPr lang="en-GB" dirty="0"/>
            <a:t>Trauma and orthopaedics</a:t>
          </a:r>
        </a:p>
      </dgm:t>
    </dgm:pt>
    <dgm:pt modelId="{7ED04175-B8D6-7B44-A4AF-FE51825F173B}" type="parTrans" cxnId="{9D5FF882-A9F1-5D40-884F-1667DC32FE94}">
      <dgm:prSet/>
      <dgm:spPr/>
      <dgm:t>
        <a:bodyPr/>
        <a:lstStyle/>
        <a:p>
          <a:endParaRPr lang="en-GB"/>
        </a:p>
      </dgm:t>
    </dgm:pt>
    <dgm:pt modelId="{529D73A4-0C38-2A4B-B1A0-E3E593E8EB88}" type="sibTrans" cxnId="{9D5FF882-A9F1-5D40-884F-1667DC32FE94}">
      <dgm:prSet/>
      <dgm:spPr/>
      <dgm:t>
        <a:bodyPr/>
        <a:lstStyle/>
        <a:p>
          <a:endParaRPr lang="en-GB"/>
        </a:p>
      </dgm:t>
    </dgm:pt>
    <dgm:pt modelId="{CF08C702-9BC4-8B45-AD2D-31122BA3B2A6}" type="pres">
      <dgm:prSet presAssocID="{7914C9E5-6764-8C4D-AB07-A535F50635C9}" presName="Name0" presStyleCnt="0">
        <dgm:presLayoutVars>
          <dgm:dir/>
          <dgm:resizeHandles val="exact"/>
        </dgm:presLayoutVars>
      </dgm:prSet>
      <dgm:spPr/>
    </dgm:pt>
    <dgm:pt modelId="{9BBA97C2-D309-1C4D-9994-F85C19F177FC}" type="pres">
      <dgm:prSet presAssocID="{B89DBCBE-6062-D64D-9E4F-7F201FAFD350}" presName="node" presStyleLbl="node1" presStyleIdx="0" presStyleCnt="3">
        <dgm:presLayoutVars>
          <dgm:bulletEnabled val="1"/>
        </dgm:presLayoutVars>
      </dgm:prSet>
      <dgm:spPr/>
    </dgm:pt>
    <dgm:pt modelId="{216AF254-8660-3249-9058-ED166AE3742B}" type="pres">
      <dgm:prSet presAssocID="{696046B1-6FB1-8E4D-8E6D-7F5CC637A93E}" presName="sibTrans" presStyleLbl="sibTrans2D1" presStyleIdx="0" presStyleCnt="2"/>
      <dgm:spPr/>
    </dgm:pt>
    <dgm:pt modelId="{E09EF405-6987-8743-86AC-F7CBF7A1C812}" type="pres">
      <dgm:prSet presAssocID="{696046B1-6FB1-8E4D-8E6D-7F5CC637A93E}" presName="connectorText" presStyleLbl="sibTrans2D1" presStyleIdx="0" presStyleCnt="2"/>
      <dgm:spPr/>
    </dgm:pt>
    <dgm:pt modelId="{38065109-230C-1847-B20E-A35610A7E98B}" type="pres">
      <dgm:prSet presAssocID="{308FEF68-C318-9F46-AC6F-9B6CBE5C37AE}" presName="node" presStyleLbl="node1" presStyleIdx="1" presStyleCnt="3">
        <dgm:presLayoutVars>
          <dgm:bulletEnabled val="1"/>
        </dgm:presLayoutVars>
      </dgm:prSet>
      <dgm:spPr/>
    </dgm:pt>
    <dgm:pt modelId="{FFBC602C-3822-AF49-B394-8C71BE885490}" type="pres">
      <dgm:prSet presAssocID="{5C7EB75D-3151-054D-BF94-7E2A2786238B}" presName="sibTrans" presStyleLbl="sibTrans2D1" presStyleIdx="1" presStyleCnt="2"/>
      <dgm:spPr/>
    </dgm:pt>
    <dgm:pt modelId="{DCD22890-6477-634F-A73B-BDF72CF3FE27}" type="pres">
      <dgm:prSet presAssocID="{5C7EB75D-3151-054D-BF94-7E2A2786238B}" presName="connectorText" presStyleLbl="sibTrans2D1" presStyleIdx="1" presStyleCnt="2"/>
      <dgm:spPr/>
    </dgm:pt>
    <dgm:pt modelId="{03FE4A0F-3784-E74A-A886-6DCAC0B9604A}" type="pres">
      <dgm:prSet presAssocID="{8C680BD7-11C1-AE41-A9A2-FD7FE0DB633E}" presName="node" presStyleLbl="node1" presStyleIdx="2" presStyleCnt="3">
        <dgm:presLayoutVars>
          <dgm:bulletEnabled val="1"/>
        </dgm:presLayoutVars>
      </dgm:prSet>
      <dgm:spPr/>
    </dgm:pt>
  </dgm:ptLst>
  <dgm:cxnLst>
    <dgm:cxn modelId="{3D145207-9CC3-B447-9D2B-8FA94F7949A4}" type="presOf" srcId="{8C680BD7-11C1-AE41-A9A2-FD7FE0DB633E}" destId="{03FE4A0F-3784-E74A-A886-6DCAC0B9604A}" srcOrd="0" destOrd="0" presId="urn:microsoft.com/office/officeart/2005/8/layout/process1"/>
    <dgm:cxn modelId="{D06C1420-3DD1-D441-AB92-CE4D3E062214}" type="presOf" srcId="{696046B1-6FB1-8E4D-8E6D-7F5CC637A93E}" destId="{E09EF405-6987-8743-86AC-F7CBF7A1C812}" srcOrd="1" destOrd="0" presId="urn:microsoft.com/office/officeart/2005/8/layout/process1"/>
    <dgm:cxn modelId="{BC2D5720-3A69-A046-A9C8-2DD2DA273314}" type="presOf" srcId="{696046B1-6FB1-8E4D-8E6D-7F5CC637A93E}" destId="{216AF254-8660-3249-9058-ED166AE3742B}" srcOrd="0" destOrd="0" presId="urn:microsoft.com/office/officeart/2005/8/layout/process1"/>
    <dgm:cxn modelId="{2C4F642D-F974-824F-A9D2-275F381EA686}" srcId="{7914C9E5-6764-8C4D-AB07-A535F50635C9}" destId="{B89DBCBE-6062-D64D-9E4F-7F201FAFD350}" srcOrd="0" destOrd="0" parTransId="{61C29F36-EF06-D74D-A935-3772E0BAF98E}" sibTransId="{696046B1-6FB1-8E4D-8E6D-7F5CC637A93E}"/>
    <dgm:cxn modelId="{8BCD8D5C-C712-6641-9C8F-F87689CF9138}" type="presOf" srcId="{5C7EB75D-3151-054D-BF94-7E2A2786238B}" destId="{DCD22890-6477-634F-A73B-BDF72CF3FE27}" srcOrd="1" destOrd="0" presId="urn:microsoft.com/office/officeart/2005/8/layout/process1"/>
    <dgm:cxn modelId="{FA365A5F-1778-3F47-8FCD-6602DDCB43A7}" type="presOf" srcId="{B89DBCBE-6062-D64D-9E4F-7F201FAFD350}" destId="{9BBA97C2-D309-1C4D-9994-F85C19F177FC}" srcOrd="0" destOrd="0" presId="urn:microsoft.com/office/officeart/2005/8/layout/process1"/>
    <dgm:cxn modelId="{B96FBB77-DFA1-4A4D-B753-67DA3014CEF8}" srcId="{7914C9E5-6764-8C4D-AB07-A535F50635C9}" destId="{308FEF68-C318-9F46-AC6F-9B6CBE5C37AE}" srcOrd="1" destOrd="0" parTransId="{7733541F-4F3C-6347-92D4-598386159D38}" sibTransId="{5C7EB75D-3151-054D-BF94-7E2A2786238B}"/>
    <dgm:cxn modelId="{A3C23679-8537-C143-8AEE-1C0EE3AD0E70}" type="presOf" srcId="{5C7EB75D-3151-054D-BF94-7E2A2786238B}" destId="{FFBC602C-3822-AF49-B394-8C71BE885490}" srcOrd="0" destOrd="0" presId="urn:microsoft.com/office/officeart/2005/8/layout/process1"/>
    <dgm:cxn modelId="{9D5FF882-A9F1-5D40-884F-1667DC32FE94}" srcId="{7914C9E5-6764-8C4D-AB07-A535F50635C9}" destId="{8C680BD7-11C1-AE41-A9A2-FD7FE0DB633E}" srcOrd="2" destOrd="0" parTransId="{7ED04175-B8D6-7B44-A4AF-FE51825F173B}" sibTransId="{529D73A4-0C38-2A4B-B1A0-E3E593E8EB88}"/>
    <dgm:cxn modelId="{5618A18E-2881-2249-AAE1-30B0A995D8E6}" type="presOf" srcId="{308FEF68-C318-9F46-AC6F-9B6CBE5C37AE}" destId="{38065109-230C-1847-B20E-A35610A7E98B}" srcOrd="0" destOrd="0" presId="urn:microsoft.com/office/officeart/2005/8/layout/process1"/>
    <dgm:cxn modelId="{78D9EFC1-CAA3-2140-96FE-1A0DBD3C157B}" type="presOf" srcId="{7914C9E5-6764-8C4D-AB07-A535F50635C9}" destId="{CF08C702-9BC4-8B45-AD2D-31122BA3B2A6}" srcOrd="0" destOrd="0" presId="urn:microsoft.com/office/officeart/2005/8/layout/process1"/>
    <dgm:cxn modelId="{F8576AEB-9132-E740-AFB9-6938AC801FBA}" type="presParOf" srcId="{CF08C702-9BC4-8B45-AD2D-31122BA3B2A6}" destId="{9BBA97C2-D309-1C4D-9994-F85C19F177FC}" srcOrd="0" destOrd="0" presId="urn:microsoft.com/office/officeart/2005/8/layout/process1"/>
    <dgm:cxn modelId="{0BB243E2-7359-784B-80C6-591520A530E6}" type="presParOf" srcId="{CF08C702-9BC4-8B45-AD2D-31122BA3B2A6}" destId="{216AF254-8660-3249-9058-ED166AE3742B}" srcOrd="1" destOrd="0" presId="urn:microsoft.com/office/officeart/2005/8/layout/process1"/>
    <dgm:cxn modelId="{ACEDF0E5-C210-884B-A7C9-952D042A05E5}" type="presParOf" srcId="{216AF254-8660-3249-9058-ED166AE3742B}" destId="{E09EF405-6987-8743-86AC-F7CBF7A1C812}" srcOrd="0" destOrd="0" presId="urn:microsoft.com/office/officeart/2005/8/layout/process1"/>
    <dgm:cxn modelId="{B52607E9-0EAF-7E44-827A-D4C482DABB81}" type="presParOf" srcId="{CF08C702-9BC4-8B45-AD2D-31122BA3B2A6}" destId="{38065109-230C-1847-B20E-A35610A7E98B}" srcOrd="2" destOrd="0" presId="urn:microsoft.com/office/officeart/2005/8/layout/process1"/>
    <dgm:cxn modelId="{3499F5BD-C2C4-D34A-A9C1-73F37BDF9D2E}" type="presParOf" srcId="{CF08C702-9BC4-8B45-AD2D-31122BA3B2A6}" destId="{FFBC602C-3822-AF49-B394-8C71BE885490}" srcOrd="3" destOrd="0" presId="urn:microsoft.com/office/officeart/2005/8/layout/process1"/>
    <dgm:cxn modelId="{7224FABE-0487-1643-86B1-984EC2E2748F}" type="presParOf" srcId="{FFBC602C-3822-AF49-B394-8C71BE885490}" destId="{DCD22890-6477-634F-A73B-BDF72CF3FE27}" srcOrd="0" destOrd="0" presId="urn:microsoft.com/office/officeart/2005/8/layout/process1"/>
    <dgm:cxn modelId="{78517440-7846-3747-87FB-186157D5E476}" type="presParOf" srcId="{CF08C702-9BC4-8B45-AD2D-31122BA3B2A6}" destId="{03FE4A0F-3784-E74A-A886-6DCAC0B9604A}" srcOrd="4" destOrd="0" presId="urn:microsoft.com/office/officeart/2005/8/layout/process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EDBAB9-2659-BD49-8BF8-34825722C75F}">
      <dsp:nvSpPr>
        <dsp:cNvPr id="0" name=""/>
        <dsp:cNvSpPr/>
      </dsp:nvSpPr>
      <dsp:spPr>
        <a:xfrm>
          <a:off x="9242" y="1346949"/>
          <a:ext cx="2762398" cy="16574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GB" sz="4100" kern="1200" dirty="0"/>
            <a:t>Emergency medicine</a:t>
          </a:r>
        </a:p>
      </dsp:txBody>
      <dsp:txXfrm>
        <a:off x="57787" y="1395494"/>
        <a:ext cx="2665308" cy="1560349"/>
      </dsp:txXfrm>
    </dsp:sp>
    <dsp:sp modelId="{8A440AA9-A34D-3946-9F49-E3C768984971}">
      <dsp:nvSpPr>
        <dsp:cNvPr id="0" name=""/>
        <dsp:cNvSpPr/>
      </dsp:nvSpPr>
      <dsp:spPr>
        <a:xfrm>
          <a:off x="3047880" y="1833131"/>
          <a:ext cx="585628" cy="6850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GB" sz="2900" kern="1200"/>
        </a:p>
      </dsp:txBody>
      <dsp:txXfrm>
        <a:off x="3047880" y="1970146"/>
        <a:ext cx="409940" cy="411044"/>
      </dsp:txXfrm>
    </dsp:sp>
    <dsp:sp modelId="{F8E67706-C0B2-2E47-8692-93DABDF783D9}">
      <dsp:nvSpPr>
        <dsp:cNvPr id="0" name=""/>
        <dsp:cNvSpPr/>
      </dsp:nvSpPr>
      <dsp:spPr>
        <a:xfrm>
          <a:off x="3876600" y="1346949"/>
          <a:ext cx="2762398" cy="16574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GB" sz="4100" kern="1200" dirty="0"/>
            <a:t>Urology</a:t>
          </a:r>
        </a:p>
      </dsp:txBody>
      <dsp:txXfrm>
        <a:off x="3925145" y="1395494"/>
        <a:ext cx="2665308" cy="1560349"/>
      </dsp:txXfrm>
    </dsp:sp>
    <dsp:sp modelId="{D5DEF227-C87A-6146-8D4D-A6000E2992E3}">
      <dsp:nvSpPr>
        <dsp:cNvPr id="0" name=""/>
        <dsp:cNvSpPr/>
      </dsp:nvSpPr>
      <dsp:spPr>
        <a:xfrm>
          <a:off x="6915239" y="1833131"/>
          <a:ext cx="585628" cy="6850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89050">
            <a:lnSpc>
              <a:spcPct val="90000"/>
            </a:lnSpc>
            <a:spcBef>
              <a:spcPct val="0"/>
            </a:spcBef>
            <a:spcAft>
              <a:spcPct val="35000"/>
            </a:spcAft>
            <a:buNone/>
          </a:pPr>
          <a:endParaRPr lang="en-GB" sz="2900" kern="1200"/>
        </a:p>
      </dsp:txBody>
      <dsp:txXfrm>
        <a:off x="6915239" y="1970146"/>
        <a:ext cx="409940" cy="411044"/>
      </dsp:txXfrm>
    </dsp:sp>
    <dsp:sp modelId="{913FEB39-5A06-9D47-8B2A-777E7E8C0651}">
      <dsp:nvSpPr>
        <dsp:cNvPr id="0" name=""/>
        <dsp:cNvSpPr/>
      </dsp:nvSpPr>
      <dsp:spPr>
        <a:xfrm>
          <a:off x="7743958" y="1346949"/>
          <a:ext cx="2762398" cy="16574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GB" sz="4100" kern="1200" dirty="0"/>
            <a:t>Paediatrics</a:t>
          </a:r>
        </a:p>
      </dsp:txBody>
      <dsp:txXfrm>
        <a:off x="7792503" y="1395494"/>
        <a:ext cx="2665308" cy="15603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BA97C2-D309-1C4D-9994-F85C19F177FC}">
      <dsp:nvSpPr>
        <dsp:cNvPr id="0" name=""/>
        <dsp:cNvSpPr/>
      </dsp:nvSpPr>
      <dsp:spPr>
        <a:xfrm>
          <a:off x="9242" y="2555911"/>
          <a:ext cx="2762398" cy="16574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t>Diabetes and Endocrinology</a:t>
          </a:r>
        </a:p>
      </dsp:txBody>
      <dsp:txXfrm>
        <a:off x="57787" y="2604456"/>
        <a:ext cx="2665308" cy="1560349"/>
      </dsp:txXfrm>
    </dsp:sp>
    <dsp:sp modelId="{216AF254-8660-3249-9058-ED166AE3742B}">
      <dsp:nvSpPr>
        <dsp:cNvPr id="0" name=""/>
        <dsp:cNvSpPr/>
      </dsp:nvSpPr>
      <dsp:spPr>
        <a:xfrm>
          <a:off x="3047880" y="3042093"/>
          <a:ext cx="585628" cy="6850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GB" sz="2600" kern="1200"/>
        </a:p>
      </dsp:txBody>
      <dsp:txXfrm>
        <a:off x="3047880" y="3179108"/>
        <a:ext cx="409940" cy="411044"/>
      </dsp:txXfrm>
    </dsp:sp>
    <dsp:sp modelId="{38065109-230C-1847-B20E-A35610A7E98B}">
      <dsp:nvSpPr>
        <dsp:cNvPr id="0" name=""/>
        <dsp:cNvSpPr/>
      </dsp:nvSpPr>
      <dsp:spPr>
        <a:xfrm>
          <a:off x="3876600" y="2555911"/>
          <a:ext cx="2762398" cy="16574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t>Psychiatry</a:t>
          </a:r>
        </a:p>
      </dsp:txBody>
      <dsp:txXfrm>
        <a:off x="3925145" y="2604456"/>
        <a:ext cx="2665308" cy="1560349"/>
      </dsp:txXfrm>
    </dsp:sp>
    <dsp:sp modelId="{FFBC602C-3822-AF49-B394-8C71BE885490}">
      <dsp:nvSpPr>
        <dsp:cNvPr id="0" name=""/>
        <dsp:cNvSpPr/>
      </dsp:nvSpPr>
      <dsp:spPr>
        <a:xfrm>
          <a:off x="6915239" y="3042093"/>
          <a:ext cx="585628" cy="68507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GB" sz="2600" kern="1200"/>
        </a:p>
      </dsp:txBody>
      <dsp:txXfrm>
        <a:off x="6915239" y="3179108"/>
        <a:ext cx="409940" cy="411044"/>
      </dsp:txXfrm>
    </dsp:sp>
    <dsp:sp modelId="{03FE4A0F-3784-E74A-A886-6DCAC0B9604A}">
      <dsp:nvSpPr>
        <dsp:cNvPr id="0" name=""/>
        <dsp:cNvSpPr/>
      </dsp:nvSpPr>
      <dsp:spPr>
        <a:xfrm>
          <a:off x="7743958" y="2555911"/>
          <a:ext cx="2762398" cy="16574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GB" sz="3200" kern="1200" dirty="0"/>
            <a:t>Trauma and orthopaedics</a:t>
          </a:r>
        </a:p>
      </dsp:txBody>
      <dsp:txXfrm>
        <a:off x="7792503" y="2604456"/>
        <a:ext cx="2665308" cy="156034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4D87-88E1-3B45-B66C-27EC3E8148E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D798A87-6148-954F-BBC7-E278C033BC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9DF5226-E384-8E4C-B02D-2099353A87FF}"/>
              </a:ext>
            </a:extLst>
          </p:cNvPr>
          <p:cNvSpPr>
            <a:spLocks noGrp="1"/>
          </p:cNvSpPr>
          <p:nvPr>
            <p:ph type="dt" sz="half" idx="10"/>
          </p:nvPr>
        </p:nvSpPr>
        <p:spPr/>
        <p:txBody>
          <a:bodyPr/>
          <a:lstStyle/>
          <a:p>
            <a:fld id="{6827A46C-D5CF-A54C-9410-2B23E281C9F7}" type="datetimeFigureOut">
              <a:rPr lang="en-US" smtClean="0"/>
              <a:t>4/16/2024</a:t>
            </a:fld>
            <a:endParaRPr lang="en-US"/>
          </a:p>
        </p:txBody>
      </p:sp>
      <p:sp>
        <p:nvSpPr>
          <p:cNvPr id="5" name="Footer Placeholder 4">
            <a:extLst>
              <a:ext uri="{FF2B5EF4-FFF2-40B4-BE49-F238E27FC236}">
                <a16:creationId xmlns:a16="http://schemas.microsoft.com/office/drawing/2014/main" id="{240E6662-D1A7-AD40-805F-6E9CC87197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E30467-0A56-1142-AF88-BA8D070291E3}"/>
              </a:ext>
            </a:extLst>
          </p:cNvPr>
          <p:cNvSpPr>
            <a:spLocks noGrp="1"/>
          </p:cNvSpPr>
          <p:nvPr>
            <p:ph type="sldNum" sz="quarter" idx="12"/>
          </p:nvPr>
        </p:nvSpPr>
        <p:spPr/>
        <p:txBody>
          <a:bodyPr/>
          <a:lstStyle/>
          <a:p>
            <a:fld id="{BA7BC806-14C5-CB42-A363-8DA8E1091F8D}" type="slidenum">
              <a:rPr lang="en-US" smtClean="0"/>
              <a:t>‹#›</a:t>
            </a:fld>
            <a:endParaRPr lang="en-US"/>
          </a:p>
        </p:txBody>
      </p:sp>
    </p:spTree>
    <p:extLst>
      <p:ext uri="{BB962C8B-B14F-4D97-AF65-F5344CB8AC3E}">
        <p14:creationId xmlns:p14="http://schemas.microsoft.com/office/powerpoint/2010/main" val="3875020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5AD4B-DD49-CD43-8932-C87AD078077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B7334E6-B474-6D42-97A6-D2F15B2F168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1AB6564-3A1B-2148-89CA-8FE908128701}"/>
              </a:ext>
            </a:extLst>
          </p:cNvPr>
          <p:cNvSpPr>
            <a:spLocks noGrp="1"/>
          </p:cNvSpPr>
          <p:nvPr>
            <p:ph type="dt" sz="half" idx="10"/>
          </p:nvPr>
        </p:nvSpPr>
        <p:spPr/>
        <p:txBody>
          <a:bodyPr/>
          <a:lstStyle/>
          <a:p>
            <a:fld id="{6827A46C-D5CF-A54C-9410-2B23E281C9F7}" type="datetimeFigureOut">
              <a:rPr lang="en-US" smtClean="0"/>
              <a:t>4/16/2024</a:t>
            </a:fld>
            <a:endParaRPr lang="en-US"/>
          </a:p>
        </p:txBody>
      </p:sp>
      <p:sp>
        <p:nvSpPr>
          <p:cNvPr id="5" name="Footer Placeholder 4">
            <a:extLst>
              <a:ext uri="{FF2B5EF4-FFF2-40B4-BE49-F238E27FC236}">
                <a16:creationId xmlns:a16="http://schemas.microsoft.com/office/drawing/2014/main" id="{EE5D31A3-B43D-5948-B492-6B2873AB46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BD235A-FD90-4243-9E78-1FB5BB3CB65E}"/>
              </a:ext>
            </a:extLst>
          </p:cNvPr>
          <p:cNvSpPr>
            <a:spLocks noGrp="1"/>
          </p:cNvSpPr>
          <p:nvPr>
            <p:ph type="sldNum" sz="quarter" idx="12"/>
          </p:nvPr>
        </p:nvSpPr>
        <p:spPr/>
        <p:txBody>
          <a:bodyPr/>
          <a:lstStyle/>
          <a:p>
            <a:fld id="{BA7BC806-14C5-CB42-A363-8DA8E1091F8D}" type="slidenum">
              <a:rPr lang="en-US" smtClean="0"/>
              <a:t>‹#›</a:t>
            </a:fld>
            <a:endParaRPr lang="en-US"/>
          </a:p>
        </p:txBody>
      </p:sp>
    </p:spTree>
    <p:extLst>
      <p:ext uri="{BB962C8B-B14F-4D97-AF65-F5344CB8AC3E}">
        <p14:creationId xmlns:p14="http://schemas.microsoft.com/office/powerpoint/2010/main" val="1105484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1462B2-6F5C-4C48-9384-DE45A2FC3F9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0E3B6D6-0E73-F841-98B7-E01CD681F66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6539DF1-9320-C74E-8187-1F8BA5647BEE}"/>
              </a:ext>
            </a:extLst>
          </p:cNvPr>
          <p:cNvSpPr>
            <a:spLocks noGrp="1"/>
          </p:cNvSpPr>
          <p:nvPr>
            <p:ph type="dt" sz="half" idx="10"/>
          </p:nvPr>
        </p:nvSpPr>
        <p:spPr/>
        <p:txBody>
          <a:bodyPr/>
          <a:lstStyle/>
          <a:p>
            <a:fld id="{6827A46C-D5CF-A54C-9410-2B23E281C9F7}" type="datetimeFigureOut">
              <a:rPr lang="en-US" smtClean="0"/>
              <a:t>4/16/2024</a:t>
            </a:fld>
            <a:endParaRPr lang="en-US"/>
          </a:p>
        </p:txBody>
      </p:sp>
      <p:sp>
        <p:nvSpPr>
          <p:cNvPr id="5" name="Footer Placeholder 4">
            <a:extLst>
              <a:ext uri="{FF2B5EF4-FFF2-40B4-BE49-F238E27FC236}">
                <a16:creationId xmlns:a16="http://schemas.microsoft.com/office/drawing/2014/main" id="{7EB7D4F8-A81B-D941-AF30-CFA04C427D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F049CD-B0C4-5A43-8267-F5F526178C18}"/>
              </a:ext>
            </a:extLst>
          </p:cNvPr>
          <p:cNvSpPr>
            <a:spLocks noGrp="1"/>
          </p:cNvSpPr>
          <p:nvPr>
            <p:ph type="sldNum" sz="quarter" idx="12"/>
          </p:nvPr>
        </p:nvSpPr>
        <p:spPr/>
        <p:txBody>
          <a:bodyPr/>
          <a:lstStyle/>
          <a:p>
            <a:fld id="{BA7BC806-14C5-CB42-A363-8DA8E1091F8D}" type="slidenum">
              <a:rPr lang="en-US" smtClean="0"/>
              <a:t>‹#›</a:t>
            </a:fld>
            <a:endParaRPr lang="en-US"/>
          </a:p>
        </p:txBody>
      </p:sp>
    </p:spTree>
    <p:extLst>
      <p:ext uri="{BB962C8B-B14F-4D97-AF65-F5344CB8AC3E}">
        <p14:creationId xmlns:p14="http://schemas.microsoft.com/office/powerpoint/2010/main" val="3076399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4110B-63CF-B948-847B-C1A32F5C32F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B46D510-61BD-5B42-A38F-8EF2C32A25B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0F3D11E-228F-9D4F-9315-03F8E26710A2}"/>
              </a:ext>
            </a:extLst>
          </p:cNvPr>
          <p:cNvSpPr>
            <a:spLocks noGrp="1"/>
          </p:cNvSpPr>
          <p:nvPr>
            <p:ph type="dt" sz="half" idx="10"/>
          </p:nvPr>
        </p:nvSpPr>
        <p:spPr/>
        <p:txBody>
          <a:bodyPr/>
          <a:lstStyle/>
          <a:p>
            <a:fld id="{6827A46C-D5CF-A54C-9410-2B23E281C9F7}" type="datetimeFigureOut">
              <a:rPr lang="en-US" smtClean="0"/>
              <a:t>4/16/2024</a:t>
            </a:fld>
            <a:endParaRPr lang="en-US"/>
          </a:p>
        </p:txBody>
      </p:sp>
      <p:sp>
        <p:nvSpPr>
          <p:cNvPr id="5" name="Footer Placeholder 4">
            <a:extLst>
              <a:ext uri="{FF2B5EF4-FFF2-40B4-BE49-F238E27FC236}">
                <a16:creationId xmlns:a16="http://schemas.microsoft.com/office/drawing/2014/main" id="{0AB6E72A-BC4E-0C47-B0B5-C0B45D4E58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88B6FC-3F40-894F-88FC-479C29794AB2}"/>
              </a:ext>
            </a:extLst>
          </p:cNvPr>
          <p:cNvSpPr>
            <a:spLocks noGrp="1"/>
          </p:cNvSpPr>
          <p:nvPr>
            <p:ph type="sldNum" sz="quarter" idx="12"/>
          </p:nvPr>
        </p:nvSpPr>
        <p:spPr/>
        <p:txBody>
          <a:bodyPr/>
          <a:lstStyle/>
          <a:p>
            <a:fld id="{BA7BC806-14C5-CB42-A363-8DA8E1091F8D}" type="slidenum">
              <a:rPr lang="en-US" smtClean="0"/>
              <a:t>‹#›</a:t>
            </a:fld>
            <a:endParaRPr lang="en-US"/>
          </a:p>
        </p:txBody>
      </p:sp>
    </p:spTree>
    <p:extLst>
      <p:ext uri="{BB962C8B-B14F-4D97-AF65-F5344CB8AC3E}">
        <p14:creationId xmlns:p14="http://schemas.microsoft.com/office/powerpoint/2010/main" val="972252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A3D90-F332-8D47-82B7-2641E2AD4CF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25A9168-DFF3-AD4B-BB8B-53169F0064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2C903E1-0816-D341-B3A4-EEDC82F6E75E}"/>
              </a:ext>
            </a:extLst>
          </p:cNvPr>
          <p:cNvSpPr>
            <a:spLocks noGrp="1"/>
          </p:cNvSpPr>
          <p:nvPr>
            <p:ph type="dt" sz="half" idx="10"/>
          </p:nvPr>
        </p:nvSpPr>
        <p:spPr/>
        <p:txBody>
          <a:bodyPr/>
          <a:lstStyle/>
          <a:p>
            <a:fld id="{6827A46C-D5CF-A54C-9410-2B23E281C9F7}" type="datetimeFigureOut">
              <a:rPr lang="en-US" smtClean="0"/>
              <a:t>4/16/2024</a:t>
            </a:fld>
            <a:endParaRPr lang="en-US"/>
          </a:p>
        </p:txBody>
      </p:sp>
      <p:sp>
        <p:nvSpPr>
          <p:cNvPr id="5" name="Footer Placeholder 4">
            <a:extLst>
              <a:ext uri="{FF2B5EF4-FFF2-40B4-BE49-F238E27FC236}">
                <a16:creationId xmlns:a16="http://schemas.microsoft.com/office/drawing/2014/main" id="{6D5FA0F2-1E1E-6647-B6EF-E85E51643B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F90C2E-F56E-8E4F-BE9C-44CD67AD740D}"/>
              </a:ext>
            </a:extLst>
          </p:cNvPr>
          <p:cNvSpPr>
            <a:spLocks noGrp="1"/>
          </p:cNvSpPr>
          <p:nvPr>
            <p:ph type="sldNum" sz="quarter" idx="12"/>
          </p:nvPr>
        </p:nvSpPr>
        <p:spPr/>
        <p:txBody>
          <a:bodyPr/>
          <a:lstStyle/>
          <a:p>
            <a:fld id="{BA7BC806-14C5-CB42-A363-8DA8E1091F8D}" type="slidenum">
              <a:rPr lang="en-US" smtClean="0"/>
              <a:t>‹#›</a:t>
            </a:fld>
            <a:endParaRPr lang="en-US"/>
          </a:p>
        </p:txBody>
      </p:sp>
    </p:spTree>
    <p:extLst>
      <p:ext uri="{BB962C8B-B14F-4D97-AF65-F5344CB8AC3E}">
        <p14:creationId xmlns:p14="http://schemas.microsoft.com/office/powerpoint/2010/main" val="342859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31C82-D90C-574A-BB0B-51E6FAD4B6A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BD8F75D-8F8E-554B-862F-1E50B159406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9F85C17-034F-D541-80FE-B3EC4D86F3B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672BDDA-92B8-9347-A2E5-6509846B6BB3}"/>
              </a:ext>
            </a:extLst>
          </p:cNvPr>
          <p:cNvSpPr>
            <a:spLocks noGrp="1"/>
          </p:cNvSpPr>
          <p:nvPr>
            <p:ph type="dt" sz="half" idx="10"/>
          </p:nvPr>
        </p:nvSpPr>
        <p:spPr/>
        <p:txBody>
          <a:bodyPr/>
          <a:lstStyle/>
          <a:p>
            <a:fld id="{6827A46C-D5CF-A54C-9410-2B23E281C9F7}" type="datetimeFigureOut">
              <a:rPr lang="en-US" smtClean="0"/>
              <a:t>4/16/2024</a:t>
            </a:fld>
            <a:endParaRPr lang="en-US"/>
          </a:p>
        </p:txBody>
      </p:sp>
      <p:sp>
        <p:nvSpPr>
          <p:cNvPr id="6" name="Footer Placeholder 5">
            <a:extLst>
              <a:ext uri="{FF2B5EF4-FFF2-40B4-BE49-F238E27FC236}">
                <a16:creationId xmlns:a16="http://schemas.microsoft.com/office/drawing/2014/main" id="{FE9A0E8A-3460-6E45-8F98-2CB2CA31D0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830354-FFFD-4F43-85CB-B808CDDEDACD}"/>
              </a:ext>
            </a:extLst>
          </p:cNvPr>
          <p:cNvSpPr>
            <a:spLocks noGrp="1"/>
          </p:cNvSpPr>
          <p:nvPr>
            <p:ph type="sldNum" sz="quarter" idx="12"/>
          </p:nvPr>
        </p:nvSpPr>
        <p:spPr/>
        <p:txBody>
          <a:bodyPr/>
          <a:lstStyle/>
          <a:p>
            <a:fld id="{BA7BC806-14C5-CB42-A363-8DA8E1091F8D}" type="slidenum">
              <a:rPr lang="en-US" smtClean="0"/>
              <a:t>‹#›</a:t>
            </a:fld>
            <a:endParaRPr lang="en-US"/>
          </a:p>
        </p:txBody>
      </p:sp>
    </p:spTree>
    <p:extLst>
      <p:ext uri="{BB962C8B-B14F-4D97-AF65-F5344CB8AC3E}">
        <p14:creationId xmlns:p14="http://schemas.microsoft.com/office/powerpoint/2010/main" val="3725899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7464F-DDC2-C948-ABE0-BEA23E7541F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2D0917C-1813-CA40-B04D-ADF79A59D1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3545FBE-BB93-E340-9E2B-3AB0324BC72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CE364FA-CFE0-5F46-9C44-F423C70334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E9AE285-6655-6344-970C-5EA3430B77F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6765188-DE85-7C44-87E3-3A39F638241F}"/>
              </a:ext>
            </a:extLst>
          </p:cNvPr>
          <p:cNvSpPr>
            <a:spLocks noGrp="1"/>
          </p:cNvSpPr>
          <p:nvPr>
            <p:ph type="dt" sz="half" idx="10"/>
          </p:nvPr>
        </p:nvSpPr>
        <p:spPr/>
        <p:txBody>
          <a:bodyPr/>
          <a:lstStyle/>
          <a:p>
            <a:fld id="{6827A46C-D5CF-A54C-9410-2B23E281C9F7}" type="datetimeFigureOut">
              <a:rPr lang="en-US" smtClean="0"/>
              <a:t>4/16/2024</a:t>
            </a:fld>
            <a:endParaRPr lang="en-US"/>
          </a:p>
        </p:txBody>
      </p:sp>
      <p:sp>
        <p:nvSpPr>
          <p:cNvPr id="8" name="Footer Placeholder 7">
            <a:extLst>
              <a:ext uri="{FF2B5EF4-FFF2-40B4-BE49-F238E27FC236}">
                <a16:creationId xmlns:a16="http://schemas.microsoft.com/office/drawing/2014/main" id="{AD837999-3E02-CB4D-8454-578B0E8EF7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04ED12-C59A-9D4D-B505-8A88FEDDB409}"/>
              </a:ext>
            </a:extLst>
          </p:cNvPr>
          <p:cNvSpPr>
            <a:spLocks noGrp="1"/>
          </p:cNvSpPr>
          <p:nvPr>
            <p:ph type="sldNum" sz="quarter" idx="12"/>
          </p:nvPr>
        </p:nvSpPr>
        <p:spPr/>
        <p:txBody>
          <a:bodyPr/>
          <a:lstStyle/>
          <a:p>
            <a:fld id="{BA7BC806-14C5-CB42-A363-8DA8E1091F8D}" type="slidenum">
              <a:rPr lang="en-US" smtClean="0"/>
              <a:t>‹#›</a:t>
            </a:fld>
            <a:endParaRPr lang="en-US"/>
          </a:p>
        </p:txBody>
      </p:sp>
    </p:spTree>
    <p:extLst>
      <p:ext uri="{BB962C8B-B14F-4D97-AF65-F5344CB8AC3E}">
        <p14:creationId xmlns:p14="http://schemas.microsoft.com/office/powerpoint/2010/main" val="4074431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2076-5AB9-7049-9FFC-C5FB6239A6F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AFDA766-B003-8840-A0CF-EC06598423BC}"/>
              </a:ext>
            </a:extLst>
          </p:cNvPr>
          <p:cNvSpPr>
            <a:spLocks noGrp="1"/>
          </p:cNvSpPr>
          <p:nvPr>
            <p:ph type="dt" sz="half" idx="10"/>
          </p:nvPr>
        </p:nvSpPr>
        <p:spPr/>
        <p:txBody>
          <a:bodyPr/>
          <a:lstStyle/>
          <a:p>
            <a:fld id="{6827A46C-D5CF-A54C-9410-2B23E281C9F7}" type="datetimeFigureOut">
              <a:rPr lang="en-US" smtClean="0"/>
              <a:t>4/16/2024</a:t>
            </a:fld>
            <a:endParaRPr lang="en-US"/>
          </a:p>
        </p:txBody>
      </p:sp>
      <p:sp>
        <p:nvSpPr>
          <p:cNvPr id="4" name="Footer Placeholder 3">
            <a:extLst>
              <a:ext uri="{FF2B5EF4-FFF2-40B4-BE49-F238E27FC236}">
                <a16:creationId xmlns:a16="http://schemas.microsoft.com/office/drawing/2014/main" id="{326EF9FE-AE35-EB4A-8BB6-FD0B8FC91F9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6A4590-40EB-464B-AD39-BDD3090CBC22}"/>
              </a:ext>
            </a:extLst>
          </p:cNvPr>
          <p:cNvSpPr>
            <a:spLocks noGrp="1"/>
          </p:cNvSpPr>
          <p:nvPr>
            <p:ph type="sldNum" sz="quarter" idx="12"/>
          </p:nvPr>
        </p:nvSpPr>
        <p:spPr/>
        <p:txBody>
          <a:bodyPr/>
          <a:lstStyle/>
          <a:p>
            <a:fld id="{BA7BC806-14C5-CB42-A363-8DA8E1091F8D}" type="slidenum">
              <a:rPr lang="en-US" smtClean="0"/>
              <a:t>‹#›</a:t>
            </a:fld>
            <a:endParaRPr lang="en-US"/>
          </a:p>
        </p:txBody>
      </p:sp>
    </p:spTree>
    <p:extLst>
      <p:ext uri="{BB962C8B-B14F-4D97-AF65-F5344CB8AC3E}">
        <p14:creationId xmlns:p14="http://schemas.microsoft.com/office/powerpoint/2010/main" val="2307246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81FC63-E5DD-8D4B-9DD0-C303D2DBA552}"/>
              </a:ext>
            </a:extLst>
          </p:cNvPr>
          <p:cNvSpPr>
            <a:spLocks noGrp="1"/>
          </p:cNvSpPr>
          <p:nvPr>
            <p:ph type="dt" sz="half" idx="10"/>
          </p:nvPr>
        </p:nvSpPr>
        <p:spPr/>
        <p:txBody>
          <a:bodyPr/>
          <a:lstStyle/>
          <a:p>
            <a:fld id="{6827A46C-D5CF-A54C-9410-2B23E281C9F7}" type="datetimeFigureOut">
              <a:rPr lang="en-US" smtClean="0"/>
              <a:t>4/16/2024</a:t>
            </a:fld>
            <a:endParaRPr lang="en-US"/>
          </a:p>
        </p:txBody>
      </p:sp>
      <p:sp>
        <p:nvSpPr>
          <p:cNvPr id="3" name="Footer Placeholder 2">
            <a:extLst>
              <a:ext uri="{FF2B5EF4-FFF2-40B4-BE49-F238E27FC236}">
                <a16:creationId xmlns:a16="http://schemas.microsoft.com/office/drawing/2014/main" id="{81BC5C6E-BB71-C948-BDB5-1690671410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50C498-2A22-014E-BCE2-7D782C7897C8}"/>
              </a:ext>
            </a:extLst>
          </p:cNvPr>
          <p:cNvSpPr>
            <a:spLocks noGrp="1"/>
          </p:cNvSpPr>
          <p:nvPr>
            <p:ph type="sldNum" sz="quarter" idx="12"/>
          </p:nvPr>
        </p:nvSpPr>
        <p:spPr/>
        <p:txBody>
          <a:bodyPr/>
          <a:lstStyle/>
          <a:p>
            <a:fld id="{BA7BC806-14C5-CB42-A363-8DA8E1091F8D}" type="slidenum">
              <a:rPr lang="en-US" smtClean="0"/>
              <a:t>‹#›</a:t>
            </a:fld>
            <a:endParaRPr lang="en-US"/>
          </a:p>
        </p:txBody>
      </p:sp>
    </p:spTree>
    <p:extLst>
      <p:ext uri="{BB962C8B-B14F-4D97-AF65-F5344CB8AC3E}">
        <p14:creationId xmlns:p14="http://schemas.microsoft.com/office/powerpoint/2010/main" val="1173595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2FA63-4CAC-B040-B19A-450B69F349C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397F291-66F4-9047-8BA1-99C1A1439A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A3F692F-308E-1F4C-A0DA-F2FD0E141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747B6B7-142D-8A47-8FF5-D02643BD78C5}"/>
              </a:ext>
            </a:extLst>
          </p:cNvPr>
          <p:cNvSpPr>
            <a:spLocks noGrp="1"/>
          </p:cNvSpPr>
          <p:nvPr>
            <p:ph type="dt" sz="half" idx="10"/>
          </p:nvPr>
        </p:nvSpPr>
        <p:spPr/>
        <p:txBody>
          <a:bodyPr/>
          <a:lstStyle/>
          <a:p>
            <a:fld id="{6827A46C-D5CF-A54C-9410-2B23E281C9F7}" type="datetimeFigureOut">
              <a:rPr lang="en-US" smtClean="0"/>
              <a:t>4/16/2024</a:t>
            </a:fld>
            <a:endParaRPr lang="en-US"/>
          </a:p>
        </p:txBody>
      </p:sp>
      <p:sp>
        <p:nvSpPr>
          <p:cNvPr id="6" name="Footer Placeholder 5">
            <a:extLst>
              <a:ext uri="{FF2B5EF4-FFF2-40B4-BE49-F238E27FC236}">
                <a16:creationId xmlns:a16="http://schemas.microsoft.com/office/drawing/2014/main" id="{0A3843FA-2DDD-A248-BF30-C337139542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7310DE-BC57-8F42-952E-65F3D9C1240F}"/>
              </a:ext>
            </a:extLst>
          </p:cNvPr>
          <p:cNvSpPr>
            <a:spLocks noGrp="1"/>
          </p:cNvSpPr>
          <p:nvPr>
            <p:ph type="sldNum" sz="quarter" idx="12"/>
          </p:nvPr>
        </p:nvSpPr>
        <p:spPr/>
        <p:txBody>
          <a:bodyPr/>
          <a:lstStyle/>
          <a:p>
            <a:fld id="{BA7BC806-14C5-CB42-A363-8DA8E1091F8D}" type="slidenum">
              <a:rPr lang="en-US" smtClean="0"/>
              <a:t>‹#›</a:t>
            </a:fld>
            <a:endParaRPr lang="en-US"/>
          </a:p>
        </p:txBody>
      </p:sp>
    </p:spTree>
    <p:extLst>
      <p:ext uri="{BB962C8B-B14F-4D97-AF65-F5344CB8AC3E}">
        <p14:creationId xmlns:p14="http://schemas.microsoft.com/office/powerpoint/2010/main" val="3127177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C8C82-AF08-074B-9ECE-EEDA0C593FB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A36F7D26-5E0A-C04C-A15B-2D21A1E416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8DACDB-212A-3245-8C9F-5034642B23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36924A0-4C1E-EB4C-BC4C-8CD60E68D00E}"/>
              </a:ext>
            </a:extLst>
          </p:cNvPr>
          <p:cNvSpPr>
            <a:spLocks noGrp="1"/>
          </p:cNvSpPr>
          <p:nvPr>
            <p:ph type="dt" sz="half" idx="10"/>
          </p:nvPr>
        </p:nvSpPr>
        <p:spPr/>
        <p:txBody>
          <a:bodyPr/>
          <a:lstStyle/>
          <a:p>
            <a:fld id="{6827A46C-D5CF-A54C-9410-2B23E281C9F7}" type="datetimeFigureOut">
              <a:rPr lang="en-US" smtClean="0"/>
              <a:t>4/16/2024</a:t>
            </a:fld>
            <a:endParaRPr lang="en-US"/>
          </a:p>
        </p:txBody>
      </p:sp>
      <p:sp>
        <p:nvSpPr>
          <p:cNvPr id="6" name="Footer Placeholder 5">
            <a:extLst>
              <a:ext uri="{FF2B5EF4-FFF2-40B4-BE49-F238E27FC236}">
                <a16:creationId xmlns:a16="http://schemas.microsoft.com/office/drawing/2014/main" id="{8EA14B27-B8E5-BC44-A263-336C0805FA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F051CA-15A0-7A45-9B7E-CD7986BC7687}"/>
              </a:ext>
            </a:extLst>
          </p:cNvPr>
          <p:cNvSpPr>
            <a:spLocks noGrp="1"/>
          </p:cNvSpPr>
          <p:nvPr>
            <p:ph type="sldNum" sz="quarter" idx="12"/>
          </p:nvPr>
        </p:nvSpPr>
        <p:spPr/>
        <p:txBody>
          <a:bodyPr/>
          <a:lstStyle/>
          <a:p>
            <a:fld id="{BA7BC806-14C5-CB42-A363-8DA8E1091F8D}" type="slidenum">
              <a:rPr lang="en-US" smtClean="0"/>
              <a:t>‹#›</a:t>
            </a:fld>
            <a:endParaRPr lang="en-US"/>
          </a:p>
        </p:txBody>
      </p:sp>
    </p:spTree>
    <p:extLst>
      <p:ext uri="{BB962C8B-B14F-4D97-AF65-F5344CB8AC3E}">
        <p14:creationId xmlns:p14="http://schemas.microsoft.com/office/powerpoint/2010/main" val="1630262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8044C6-07E7-A647-93F2-EC44D566A5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C8E54C2-E56B-F641-9C90-ED5FCD48FD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5FD56C8-BF9C-F74E-8E7D-DA1D35B615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27A46C-D5CF-A54C-9410-2B23E281C9F7}" type="datetimeFigureOut">
              <a:rPr lang="en-US" smtClean="0"/>
              <a:t>4/16/2024</a:t>
            </a:fld>
            <a:endParaRPr lang="en-US"/>
          </a:p>
        </p:txBody>
      </p:sp>
      <p:sp>
        <p:nvSpPr>
          <p:cNvPr id="5" name="Footer Placeholder 4">
            <a:extLst>
              <a:ext uri="{FF2B5EF4-FFF2-40B4-BE49-F238E27FC236}">
                <a16:creationId xmlns:a16="http://schemas.microsoft.com/office/drawing/2014/main" id="{E4C3894B-2731-694B-972E-9C5BCF069A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F38A45-A816-164E-9B19-2E1106D510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7BC806-14C5-CB42-A363-8DA8E1091F8D}" type="slidenum">
              <a:rPr lang="en-US" smtClean="0"/>
              <a:t>‹#›</a:t>
            </a:fld>
            <a:endParaRPr lang="en-US"/>
          </a:p>
        </p:txBody>
      </p:sp>
    </p:spTree>
    <p:extLst>
      <p:ext uri="{BB962C8B-B14F-4D97-AF65-F5344CB8AC3E}">
        <p14:creationId xmlns:p14="http://schemas.microsoft.com/office/powerpoint/2010/main" val="2830255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7.png"/><Relationship Id="rId3" Type="http://schemas.openxmlformats.org/officeDocument/2006/relationships/slideLayout" Target="../slideLayouts/slideLayout4.xml"/><Relationship Id="rId7" Type="http://schemas.openxmlformats.org/officeDocument/2006/relationships/image" Target="../media/image34.png"/><Relationship Id="rId12" Type="http://schemas.openxmlformats.org/officeDocument/2006/relationships/image" Target="../media/image3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3.png"/><Relationship Id="rId11" Type="http://schemas.openxmlformats.org/officeDocument/2006/relationships/image" Target="../media/image36.jpeg"/><Relationship Id="rId5" Type="http://schemas.openxmlformats.org/officeDocument/2006/relationships/image" Target="../media/image32.png"/><Relationship Id="rId1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image" Target="../media/image1.png"/><Relationship Id="rId9" Type="http://schemas.openxmlformats.org/officeDocument/2006/relationships/image" Target="../media/image35.jpeg"/><Relationship Id="rId1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46.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1.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image" Target="../media/image51.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slideLayout" Target="../slideLayouts/slideLayout4.xml"/><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3.png"/><Relationship Id="rId10" Type="http://schemas.openxmlformats.org/officeDocument/2006/relationships/image" Target="../media/image57.png"/><Relationship Id="rId4" Type="http://schemas.openxmlformats.org/officeDocument/2006/relationships/image" Target="../media/image1.png"/><Relationship Id="rId9" Type="http://schemas.openxmlformats.org/officeDocument/2006/relationships/image" Target="../media/image56.png"/><Relationship Id="rId1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1.png"/><Relationship Id="rId5" Type="http://schemas.openxmlformats.org/officeDocument/2006/relationships/image" Target="../media/image31.pn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slide" Target="slide16.xml"/><Relationship Id="rId5" Type="http://schemas.openxmlformats.org/officeDocument/2006/relationships/slide" Target="slide5.xml"/><Relationship Id="rId4" Type="http://schemas.openxmlformats.org/officeDocument/2006/relationships/hyperlink" Target="https://www.gmc-uk.org/education/standards-guidance-and-curricula/standards-and-outcomes/generic-professional-capabilities-framework" TargetMode="Externa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png"/><Relationship Id="rId12"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3.png"/><Relationship Id="rId2" Type="http://schemas.openxmlformats.org/officeDocument/2006/relationships/audio" Target="../media/media6.m4a"/><Relationship Id="rId16" Type="http://schemas.openxmlformats.org/officeDocument/2006/relationships/image" Target="../media/image25.png"/><Relationship Id="rId1" Type="http://schemas.microsoft.com/office/2007/relationships/media" Target="../media/media6.m4a"/><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2.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18.pn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FP Curriculum 2021</a:t>
            </a:r>
          </a:p>
        </p:txBody>
      </p:sp>
      <p:sp>
        <p:nvSpPr>
          <p:cNvPr id="3" name="Subtitle 2"/>
          <p:cNvSpPr>
            <a:spLocks noGrp="1"/>
          </p:cNvSpPr>
          <p:nvPr>
            <p:ph type="subTitle" idx="1"/>
          </p:nvPr>
        </p:nvSpPr>
        <p:spPr/>
        <p:txBody>
          <a:bodyPr/>
          <a:lstStyle/>
          <a:p>
            <a:r>
              <a:rPr lang="en-GB" dirty="0"/>
              <a:t>Tony Choules (Chair </a:t>
            </a:r>
            <a:r>
              <a:rPr lang="en-GB" dirty="0" err="1"/>
              <a:t>AoMRC</a:t>
            </a:r>
            <a:r>
              <a:rPr lang="en-GB" dirty="0"/>
              <a:t> Foundation Programme Committee)</a:t>
            </a:r>
          </a:p>
          <a:p>
            <a:r>
              <a:rPr lang="en-GB" dirty="0"/>
              <a:t>Fiona Cameron (Assessment Lead)</a:t>
            </a:r>
          </a:p>
        </p:txBody>
      </p:sp>
      <p:pic>
        <p:nvPicPr>
          <p:cNvPr id="4" name="Picture 3" descr="A close up of a logo&#10;&#10;Description automatically generated">
            <a:extLst>
              <a:ext uri="{FF2B5EF4-FFF2-40B4-BE49-F238E27FC236}">
                <a16:creationId xmlns:a16="http://schemas.microsoft.com/office/drawing/2014/main" id="{B5B30D12-9734-D240-BDF5-7BEE19FE42BF}"/>
              </a:ext>
            </a:extLst>
          </p:cNvPr>
          <p:cNvPicPr>
            <a:picLocks noChangeAspect="1"/>
          </p:cNvPicPr>
          <p:nvPr/>
        </p:nvPicPr>
        <p:blipFill>
          <a:blip r:embed="rId4"/>
          <a:stretch>
            <a:fillRect/>
          </a:stretch>
        </p:blipFill>
        <p:spPr>
          <a:xfrm>
            <a:off x="1524001" y="5452636"/>
            <a:ext cx="3373821" cy="1349529"/>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A7D825EB-A8F5-BB46-8804-333129DBF32B}"/>
              </a:ext>
            </a:extLst>
          </p:cNvPr>
          <p:cNvPicPr>
            <a:picLocks noChangeAspect="1"/>
          </p:cNvPicPr>
          <p:nvPr/>
        </p:nvPicPr>
        <p:blipFill>
          <a:blip r:embed="rId5"/>
          <a:stretch>
            <a:fillRect/>
          </a:stretch>
        </p:blipFill>
        <p:spPr>
          <a:xfrm>
            <a:off x="8776138" y="5444418"/>
            <a:ext cx="1891862" cy="1413582"/>
          </a:xfrm>
          <a:prstGeom prst="rect">
            <a:avLst/>
          </a:prstGeom>
        </p:spPr>
      </p:pic>
      <p:pic>
        <p:nvPicPr>
          <p:cNvPr id="9" name="Audio 8">
            <a:hlinkClick r:id="" action="ppaction://media"/>
            <a:extLst>
              <a:ext uri="{FF2B5EF4-FFF2-40B4-BE49-F238E27FC236}">
                <a16:creationId xmlns:a16="http://schemas.microsoft.com/office/drawing/2014/main" id="{53802D4F-6F29-4045-8F14-C49E78FDEE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325096990"/>
      </p:ext>
    </p:extLst>
  </p:cSld>
  <p:clrMapOvr>
    <a:masterClrMapping/>
  </p:clrMapOvr>
  <mc:AlternateContent xmlns:mc="http://schemas.openxmlformats.org/markup-compatibility/2006" xmlns:p14="http://schemas.microsoft.com/office/powerpoint/2010/main">
    <mc:Choice Requires="p14">
      <p:transition spd="slow" p14:dur="2000" advTm="6427"/>
    </mc:Choice>
    <mc:Fallback xmlns="">
      <p:transition spd="slow" advTm="6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B051A-4F94-1945-85E1-DDD3C983D585}"/>
              </a:ext>
            </a:extLst>
          </p:cNvPr>
          <p:cNvSpPr>
            <a:spLocks noGrp="1"/>
          </p:cNvSpPr>
          <p:nvPr>
            <p:ph type="title"/>
          </p:nvPr>
        </p:nvSpPr>
        <p:spPr/>
        <p:txBody>
          <a:bodyPr/>
          <a:lstStyle/>
          <a:p>
            <a:r>
              <a:rPr lang="en-US" b="1" dirty="0"/>
              <a:t>The accountable, capable and compassionate doctor</a:t>
            </a:r>
            <a:endParaRPr lang="en-US" dirty="0"/>
          </a:p>
        </p:txBody>
      </p:sp>
      <p:pic>
        <p:nvPicPr>
          <p:cNvPr id="7" name="Content Placeholder 6" descr="A group of people looking at the camera&#10;&#10;Description automatically generated">
            <a:extLst>
              <a:ext uri="{FF2B5EF4-FFF2-40B4-BE49-F238E27FC236}">
                <a16:creationId xmlns:a16="http://schemas.microsoft.com/office/drawing/2014/main" id="{410E6B34-66F3-1646-BD94-FF832DC8A46B}"/>
              </a:ext>
            </a:extLst>
          </p:cNvPr>
          <p:cNvPicPr>
            <a:picLocks noGrp="1" noChangeAspect="1"/>
          </p:cNvPicPr>
          <p:nvPr>
            <p:ph sz="half" idx="1"/>
          </p:nvPr>
        </p:nvPicPr>
        <p:blipFill>
          <a:blip r:embed="rId4"/>
          <a:stretch>
            <a:fillRect/>
          </a:stretch>
        </p:blipFill>
        <p:spPr>
          <a:xfrm>
            <a:off x="838200" y="2107745"/>
            <a:ext cx="5181600" cy="3787098"/>
          </a:xfrm>
        </p:spPr>
      </p:pic>
      <p:sp>
        <p:nvSpPr>
          <p:cNvPr id="5" name="Content Placeholder 4">
            <a:extLst>
              <a:ext uri="{FF2B5EF4-FFF2-40B4-BE49-F238E27FC236}">
                <a16:creationId xmlns:a16="http://schemas.microsoft.com/office/drawing/2014/main" id="{788423C0-7DB0-5A44-9340-92714B5E3809}"/>
              </a:ext>
            </a:extLst>
          </p:cNvPr>
          <p:cNvSpPr>
            <a:spLocks noGrp="1"/>
          </p:cNvSpPr>
          <p:nvPr>
            <p:ph sz="half" idx="2"/>
          </p:nvPr>
        </p:nvSpPr>
        <p:spPr/>
        <p:txBody>
          <a:bodyPr>
            <a:normAutofit fontScale="62500" lnSpcReduction="20000"/>
          </a:bodyPr>
          <a:lstStyle/>
          <a:p>
            <a:pPr marL="514350" lvl="0" indent="-514350" fontAlgn="base">
              <a:buFont typeface="+mj-lt"/>
              <a:buAutoNum type="arabicPeriod"/>
            </a:pPr>
            <a:r>
              <a:rPr lang="en-US" b="1" dirty="0"/>
              <a:t>Clinical Assessment:</a:t>
            </a:r>
            <a:r>
              <a:rPr lang="en-US" dirty="0"/>
              <a:t> Assess patient needs in a variety of clinical settings including acute, non-acute and community</a:t>
            </a:r>
            <a:endParaRPr lang="en-GB" dirty="0"/>
          </a:p>
          <a:p>
            <a:pPr marL="514350" lvl="0" indent="-514350" fontAlgn="base">
              <a:buFont typeface="+mj-lt"/>
              <a:buAutoNum type="arabicPeriod"/>
            </a:pPr>
            <a:r>
              <a:rPr lang="en-US" b="1" dirty="0"/>
              <a:t>Clinical </a:t>
            </a:r>
            <a:r>
              <a:rPr lang="en-US" b="1" dirty="0" err="1"/>
              <a:t>Prioritisation</a:t>
            </a:r>
            <a:r>
              <a:rPr lang="en-US" b="1" dirty="0"/>
              <a:t>: </a:t>
            </a:r>
            <a:r>
              <a:rPr lang="en-US" dirty="0" err="1"/>
              <a:t>Recognise</a:t>
            </a:r>
            <a:r>
              <a:rPr lang="en-US" dirty="0"/>
              <a:t> and, where appropriate</a:t>
            </a:r>
            <a:r>
              <a:rPr lang="en-GB" dirty="0"/>
              <a:t>, </a:t>
            </a:r>
            <a:r>
              <a:rPr lang="en-US" dirty="0"/>
              <a:t>initiate urgent treatment of deterioration in physical and mental health</a:t>
            </a:r>
          </a:p>
          <a:p>
            <a:pPr marL="514350" lvl="0" indent="-514350" fontAlgn="base">
              <a:buFont typeface="+mj-lt"/>
              <a:buAutoNum type="arabicPeriod"/>
            </a:pPr>
            <a:r>
              <a:rPr lang="en-US" b="1" dirty="0"/>
              <a:t>Holistic Planning: </a:t>
            </a:r>
            <a:r>
              <a:rPr lang="en-US" dirty="0"/>
              <a:t>Diagnose and formulate treatment plans (with appropriate supervision) that include ethical consideration of the physical, psychological and social needs of the patient</a:t>
            </a:r>
            <a:endParaRPr lang="en-GB" dirty="0"/>
          </a:p>
          <a:p>
            <a:pPr marL="514350" lvl="0" indent="-514350" fontAlgn="base">
              <a:buFont typeface="+mj-lt"/>
              <a:buAutoNum type="arabicPeriod"/>
            </a:pPr>
            <a:r>
              <a:rPr lang="en-US" b="1" dirty="0"/>
              <a:t>Communication and Care: </a:t>
            </a:r>
            <a:r>
              <a:rPr lang="en-US" dirty="0"/>
              <a:t>Provide clear explanations to patients/</a:t>
            </a:r>
            <a:r>
              <a:rPr lang="en-US" dirty="0" err="1"/>
              <a:t>carers</a:t>
            </a:r>
            <a:r>
              <a:rPr lang="en-US" dirty="0"/>
              <a:t>, agree a plan and deliver health care advice and treatment where appropriate</a:t>
            </a:r>
            <a:endParaRPr lang="en-GB" dirty="0"/>
          </a:p>
          <a:p>
            <a:pPr marL="514350" indent="-514350">
              <a:buFont typeface="+mj-lt"/>
              <a:buAutoNum type="arabicPeriod"/>
            </a:pPr>
            <a:r>
              <a:rPr lang="en-US" b="1" dirty="0"/>
              <a:t>Continuity of Care: </a:t>
            </a:r>
            <a:r>
              <a:rPr lang="en-US" dirty="0"/>
              <a:t>Contribute to safe ongoing care both in and out of hours</a:t>
            </a:r>
            <a:endParaRPr lang="en-GB" dirty="0"/>
          </a:p>
          <a:p>
            <a:endParaRPr lang="en-US" dirty="0"/>
          </a:p>
        </p:txBody>
      </p:sp>
      <p:pic>
        <p:nvPicPr>
          <p:cNvPr id="3" name="Audio 2">
            <a:hlinkClick r:id="" action="ppaction://media"/>
            <a:extLst>
              <a:ext uri="{FF2B5EF4-FFF2-40B4-BE49-F238E27FC236}">
                <a16:creationId xmlns:a16="http://schemas.microsoft.com/office/drawing/2014/main" id="{B66DE4F1-440B-264B-9BDF-DD8840CD60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966726926"/>
      </p:ext>
    </p:extLst>
  </p:cSld>
  <p:clrMapOvr>
    <a:masterClrMapping/>
  </p:clrMapOvr>
  <mc:AlternateContent xmlns:mc="http://schemas.openxmlformats.org/markup-compatibility/2006" xmlns:p14="http://schemas.microsoft.com/office/powerpoint/2010/main">
    <mc:Choice Requires="p14">
      <p:transition spd="slow" p14:dur="2000" advTm="9062"/>
    </mc:Choice>
    <mc:Fallback xmlns="">
      <p:transition spd="slow" advTm="9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07655-262C-7F47-BA40-A54143BCF8CF}"/>
              </a:ext>
            </a:extLst>
          </p:cNvPr>
          <p:cNvSpPr>
            <a:spLocks noGrp="1"/>
          </p:cNvSpPr>
          <p:nvPr>
            <p:ph type="title"/>
          </p:nvPr>
        </p:nvSpPr>
        <p:spPr/>
        <p:txBody>
          <a:bodyPr/>
          <a:lstStyle/>
          <a:p>
            <a:r>
              <a:rPr lang="en-US" b="1" dirty="0"/>
              <a:t>The valuable member of healthcare workforce</a:t>
            </a:r>
            <a:endParaRPr lang="en-US" dirty="0"/>
          </a:p>
        </p:txBody>
      </p:sp>
      <p:sp>
        <p:nvSpPr>
          <p:cNvPr id="3" name="Content Placeholder 2">
            <a:extLst>
              <a:ext uri="{FF2B5EF4-FFF2-40B4-BE49-F238E27FC236}">
                <a16:creationId xmlns:a16="http://schemas.microsoft.com/office/drawing/2014/main" id="{370C2584-5A46-C341-AB98-D7543EEE2529}"/>
              </a:ext>
            </a:extLst>
          </p:cNvPr>
          <p:cNvSpPr>
            <a:spLocks noGrp="1"/>
          </p:cNvSpPr>
          <p:nvPr>
            <p:ph sz="half" idx="1"/>
          </p:nvPr>
        </p:nvSpPr>
        <p:spPr/>
        <p:txBody>
          <a:bodyPr>
            <a:normAutofit fontScale="85000" lnSpcReduction="20000"/>
          </a:bodyPr>
          <a:lstStyle/>
          <a:p>
            <a:pPr marL="971550" lvl="1" indent="-514350">
              <a:buFont typeface="+mj-lt"/>
              <a:buAutoNum type="arabicPeriod" startAt="6"/>
            </a:pPr>
            <a:r>
              <a:rPr lang="en-US" b="1" dirty="0"/>
              <a:t>Sharing the Vision: </a:t>
            </a:r>
            <a:r>
              <a:rPr lang="en-US" dirty="0"/>
              <a:t>Work confidently within and, where appropriate, guide the </a:t>
            </a:r>
            <a:r>
              <a:rPr lang="en-US" dirty="0" err="1"/>
              <a:t>multiprofessional</a:t>
            </a:r>
            <a:r>
              <a:rPr lang="en-US" dirty="0"/>
              <a:t> team to deliver a consistently high standard of patient care based on sound ethical principles</a:t>
            </a:r>
            <a:endParaRPr lang="en-GB" dirty="0"/>
          </a:p>
          <a:p>
            <a:pPr marL="971550" lvl="1" indent="-514350">
              <a:buFont typeface="+mj-lt"/>
              <a:buAutoNum type="arabicPeriod" startAt="6"/>
            </a:pPr>
            <a:r>
              <a:rPr lang="en-US" b="1" dirty="0"/>
              <a:t>Fitness to Practice: </a:t>
            </a:r>
            <a:r>
              <a:rPr lang="en-US" dirty="0"/>
              <a:t>Develop the skills necessary to manage their own personal wellbeing </a:t>
            </a:r>
            <a:endParaRPr lang="en-GB" dirty="0"/>
          </a:p>
          <a:p>
            <a:pPr marL="971550" lvl="1" indent="-514350">
              <a:buFont typeface="+mj-lt"/>
              <a:buAutoNum type="arabicPeriod" startAt="6"/>
            </a:pPr>
            <a:r>
              <a:rPr lang="en-US" b="1" dirty="0"/>
              <a:t>Upholding Values: </a:t>
            </a:r>
            <a:r>
              <a:rPr lang="en-US" dirty="0"/>
              <a:t>Act as a responsible employee including speaking up when others do not act in accordance with the values of the healthcare system </a:t>
            </a:r>
            <a:endParaRPr lang="en-GB" dirty="0"/>
          </a:p>
          <a:p>
            <a:pPr marL="971550" lvl="1" indent="-514350">
              <a:buFont typeface="+mj-lt"/>
              <a:buAutoNum type="arabicPeriod" startAt="6"/>
            </a:pPr>
            <a:r>
              <a:rPr lang="en-US" b="1" dirty="0"/>
              <a:t>Quality Improvement: </a:t>
            </a:r>
            <a:r>
              <a:rPr lang="en-US" dirty="0"/>
              <a:t>Take an active part in processes to improve the quality of care </a:t>
            </a:r>
          </a:p>
          <a:p>
            <a:pPr marL="971550" lvl="1" indent="-514350">
              <a:buFont typeface="+mj-lt"/>
              <a:buAutoNum type="arabicPeriod" startAt="6"/>
            </a:pPr>
            <a:r>
              <a:rPr lang="en-US" b="1" dirty="0"/>
              <a:t>Teaching the Teacher: </a:t>
            </a:r>
            <a:r>
              <a:rPr lang="en-US" dirty="0"/>
              <a:t>Teach and present effectively</a:t>
            </a:r>
            <a:endParaRPr lang="en-GB" dirty="0"/>
          </a:p>
          <a:p>
            <a:endParaRPr lang="en-US" dirty="0"/>
          </a:p>
        </p:txBody>
      </p:sp>
      <p:pic>
        <p:nvPicPr>
          <p:cNvPr id="6" name="Content Placeholder 5" descr="A group of people standing in a room&#10;&#10;Description automatically generated">
            <a:extLst>
              <a:ext uri="{FF2B5EF4-FFF2-40B4-BE49-F238E27FC236}">
                <a16:creationId xmlns:a16="http://schemas.microsoft.com/office/drawing/2014/main" id="{19DEDBE1-150D-5249-92DB-CEA593B8C120}"/>
              </a:ext>
            </a:extLst>
          </p:cNvPr>
          <p:cNvPicPr>
            <a:picLocks noGrp="1" noChangeAspect="1"/>
          </p:cNvPicPr>
          <p:nvPr>
            <p:ph sz="half" idx="2"/>
          </p:nvPr>
        </p:nvPicPr>
        <p:blipFill>
          <a:blip r:embed="rId4"/>
          <a:stretch>
            <a:fillRect/>
          </a:stretch>
        </p:blipFill>
        <p:spPr>
          <a:xfrm>
            <a:off x="6172200" y="1974931"/>
            <a:ext cx="5181600" cy="4052726"/>
          </a:xfrm>
        </p:spPr>
      </p:pic>
      <p:pic>
        <p:nvPicPr>
          <p:cNvPr id="5" name="Audio 4">
            <a:hlinkClick r:id="" action="ppaction://media"/>
            <a:extLst>
              <a:ext uri="{FF2B5EF4-FFF2-40B4-BE49-F238E27FC236}">
                <a16:creationId xmlns:a16="http://schemas.microsoft.com/office/drawing/2014/main" id="{2AA5FAD1-57A2-1146-8144-5967FF3967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882685072"/>
      </p:ext>
    </p:extLst>
  </p:cSld>
  <p:clrMapOvr>
    <a:masterClrMapping/>
  </p:clrMapOvr>
  <mc:AlternateContent xmlns:mc="http://schemas.openxmlformats.org/markup-compatibility/2006" xmlns:p14="http://schemas.microsoft.com/office/powerpoint/2010/main">
    <mc:Choice Requires="p14">
      <p:transition spd="slow" p14:dur="2000" advTm="14090"/>
    </mc:Choice>
    <mc:Fallback xmlns="">
      <p:transition spd="slow" advTm="14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7AB75-C6F6-5D4B-BC88-6108398367E8}"/>
              </a:ext>
            </a:extLst>
          </p:cNvPr>
          <p:cNvSpPr>
            <a:spLocks noGrp="1"/>
          </p:cNvSpPr>
          <p:nvPr>
            <p:ph type="title"/>
          </p:nvPr>
        </p:nvSpPr>
        <p:spPr/>
        <p:txBody>
          <a:bodyPr/>
          <a:lstStyle/>
          <a:p>
            <a:r>
              <a:rPr lang="en-US" b="1" dirty="0"/>
              <a:t>The professional, responsible for their own practice and portfolio development</a:t>
            </a:r>
            <a:endParaRPr lang="en-US" dirty="0"/>
          </a:p>
        </p:txBody>
      </p:sp>
      <p:pic>
        <p:nvPicPr>
          <p:cNvPr id="6" name="Content Placeholder 5" descr="A group of people looking at a computer&#10;&#10;Description automatically generated">
            <a:extLst>
              <a:ext uri="{FF2B5EF4-FFF2-40B4-BE49-F238E27FC236}">
                <a16:creationId xmlns:a16="http://schemas.microsoft.com/office/drawing/2014/main" id="{B5F9E8E3-94F2-D741-83E4-518EA7B64A0A}"/>
              </a:ext>
            </a:extLst>
          </p:cNvPr>
          <p:cNvPicPr>
            <a:picLocks noGrp="1" noChangeAspect="1"/>
          </p:cNvPicPr>
          <p:nvPr>
            <p:ph sz="half" idx="1"/>
          </p:nvPr>
        </p:nvPicPr>
        <p:blipFill>
          <a:blip r:embed="rId4"/>
          <a:stretch>
            <a:fillRect/>
          </a:stretch>
        </p:blipFill>
        <p:spPr>
          <a:xfrm>
            <a:off x="838200" y="1911711"/>
            <a:ext cx="5181600" cy="4179165"/>
          </a:xfrm>
        </p:spPr>
      </p:pic>
      <p:sp>
        <p:nvSpPr>
          <p:cNvPr id="4" name="Content Placeholder 3">
            <a:extLst>
              <a:ext uri="{FF2B5EF4-FFF2-40B4-BE49-F238E27FC236}">
                <a16:creationId xmlns:a16="http://schemas.microsoft.com/office/drawing/2014/main" id="{5C3D54BE-4BAB-974A-9EF1-8624D9A51A64}"/>
              </a:ext>
            </a:extLst>
          </p:cNvPr>
          <p:cNvSpPr>
            <a:spLocks noGrp="1"/>
          </p:cNvSpPr>
          <p:nvPr>
            <p:ph sz="half" idx="2"/>
          </p:nvPr>
        </p:nvSpPr>
        <p:spPr/>
        <p:txBody>
          <a:bodyPr>
            <a:normAutofit fontScale="92500" lnSpcReduction="20000"/>
          </a:bodyPr>
          <a:lstStyle/>
          <a:p>
            <a:pPr marL="971550" lvl="1" indent="-514350">
              <a:buFont typeface="+mj-lt"/>
              <a:buAutoNum type="arabicPeriod" startAt="11"/>
            </a:pPr>
            <a:r>
              <a:rPr lang="en-US" b="1" dirty="0"/>
              <a:t>Ethics and Law: </a:t>
            </a:r>
            <a:r>
              <a:rPr lang="en-US" dirty="0"/>
              <a:t>Demonstrate professional practice in line with the curriculum, GMC and other statutory requirements through development of a professional portfolio</a:t>
            </a:r>
            <a:endParaRPr lang="en-GB" dirty="0"/>
          </a:p>
          <a:p>
            <a:pPr marL="971550" lvl="1" indent="-514350">
              <a:buFont typeface="+mj-lt"/>
              <a:buAutoNum type="arabicPeriod" startAt="11"/>
            </a:pPr>
            <a:r>
              <a:rPr lang="en-US" b="1" dirty="0"/>
              <a:t>Continuing Professional Development: </a:t>
            </a:r>
            <a:r>
              <a:rPr lang="en-US" dirty="0"/>
              <a:t>Develop practice including the acquisition of new knowledge and skills through experiential learning; acceptance of feedback and, if necessary, remediation; reading and, if appropriate, by research</a:t>
            </a:r>
            <a:endParaRPr lang="en-GB" dirty="0"/>
          </a:p>
          <a:p>
            <a:pPr marL="971550" lvl="1" indent="-514350">
              <a:buFont typeface="+mj-lt"/>
              <a:buAutoNum type="arabicPeriod" startAt="11"/>
            </a:pPr>
            <a:r>
              <a:rPr lang="en-US" b="1" dirty="0"/>
              <a:t>Understanding Medicine: </a:t>
            </a:r>
            <a:r>
              <a:rPr lang="en-US" dirty="0"/>
              <a:t>Understand the breadth of medical practice and plan a career</a:t>
            </a:r>
            <a:r>
              <a:rPr lang="en-GB" dirty="0"/>
              <a:t> </a:t>
            </a:r>
          </a:p>
        </p:txBody>
      </p:sp>
      <p:pic>
        <p:nvPicPr>
          <p:cNvPr id="3" name="Audio 2">
            <a:hlinkClick r:id="" action="ppaction://media"/>
            <a:extLst>
              <a:ext uri="{FF2B5EF4-FFF2-40B4-BE49-F238E27FC236}">
                <a16:creationId xmlns:a16="http://schemas.microsoft.com/office/drawing/2014/main" id="{2C7D2180-83A3-A545-BB34-C0A409D669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368747586"/>
      </p:ext>
    </p:extLst>
  </p:cSld>
  <p:clrMapOvr>
    <a:masterClrMapping/>
  </p:clrMapOvr>
  <mc:AlternateContent xmlns:mc="http://schemas.openxmlformats.org/markup-compatibility/2006" xmlns:p14="http://schemas.microsoft.com/office/powerpoint/2010/main">
    <mc:Choice Requires="p14">
      <p:transition spd="slow" p14:dur="2000" advTm="12361"/>
    </mc:Choice>
    <mc:Fallback xmlns="">
      <p:transition spd="slow" advTm="12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 up of a logo&#10;&#10;Description automatically generated">
            <a:extLst>
              <a:ext uri="{FF2B5EF4-FFF2-40B4-BE49-F238E27FC236}">
                <a16:creationId xmlns:a16="http://schemas.microsoft.com/office/drawing/2014/main" id="{2ADC7816-CD66-2B47-AE8D-0E8EB5C61C8A}"/>
              </a:ext>
            </a:extLst>
          </p:cNvPr>
          <p:cNvPicPr>
            <a:picLocks noChangeAspect="1"/>
          </p:cNvPicPr>
          <p:nvPr/>
        </p:nvPicPr>
        <p:blipFill>
          <a:blip r:embed="rId4"/>
          <a:stretch>
            <a:fillRect/>
          </a:stretch>
        </p:blipFill>
        <p:spPr>
          <a:xfrm>
            <a:off x="4759933" y="2573623"/>
            <a:ext cx="3383998" cy="1353600"/>
          </a:xfrm>
          <a:prstGeom prst="rect">
            <a:avLst/>
          </a:prstGeom>
        </p:spPr>
      </p:pic>
      <p:sp>
        <p:nvSpPr>
          <p:cNvPr id="2" name="Title 1">
            <a:extLst>
              <a:ext uri="{FF2B5EF4-FFF2-40B4-BE49-F238E27FC236}">
                <a16:creationId xmlns:a16="http://schemas.microsoft.com/office/drawing/2014/main" id="{F98BC922-EEC2-9E4C-8776-21989A9A5CEB}"/>
              </a:ext>
            </a:extLst>
          </p:cNvPr>
          <p:cNvSpPr>
            <a:spLocks noGrp="1"/>
          </p:cNvSpPr>
          <p:nvPr>
            <p:ph type="title"/>
          </p:nvPr>
        </p:nvSpPr>
        <p:spPr/>
        <p:txBody>
          <a:bodyPr/>
          <a:lstStyle/>
          <a:p>
            <a:endParaRPr lang="en-US"/>
          </a:p>
        </p:txBody>
      </p:sp>
      <p:pic>
        <p:nvPicPr>
          <p:cNvPr id="6" name="Content Placeholder 5" descr="A picture containing person, man, standing, looking&#10;&#10;Description automatically generated">
            <a:extLst>
              <a:ext uri="{FF2B5EF4-FFF2-40B4-BE49-F238E27FC236}">
                <a16:creationId xmlns:a16="http://schemas.microsoft.com/office/drawing/2014/main" id="{5A50470B-593E-4948-9630-EC29B8F2F9D0}"/>
              </a:ext>
            </a:extLst>
          </p:cNvPr>
          <p:cNvPicPr>
            <a:picLocks noGrp="1" noChangeAspect="1"/>
          </p:cNvPicPr>
          <p:nvPr>
            <p:ph sz="half" idx="1"/>
          </p:nvPr>
        </p:nvPicPr>
        <p:blipFill>
          <a:blip r:embed="rId5"/>
          <a:stretch>
            <a:fillRect/>
          </a:stretch>
        </p:blipFill>
        <p:spPr>
          <a:xfrm>
            <a:off x="-162698" y="-207173"/>
            <a:ext cx="5181600" cy="3478060"/>
          </a:xfrm>
        </p:spPr>
      </p:pic>
      <p:pic>
        <p:nvPicPr>
          <p:cNvPr id="12" name="Picture 11" descr="A group of people standing next to a person&#10;&#10;Description automatically generated">
            <a:extLst>
              <a:ext uri="{FF2B5EF4-FFF2-40B4-BE49-F238E27FC236}">
                <a16:creationId xmlns:a16="http://schemas.microsoft.com/office/drawing/2014/main" id="{B6CBE17A-221C-7343-82BE-345E4BAD8BBC}"/>
              </a:ext>
            </a:extLst>
          </p:cNvPr>
          <p:cNvPicPr>
            <a:picLocks noChangeAspect="1"/>
          </p:cNvPicPr>
          <p:nvPr/>
        </p:nvPicPr>
        <p:blipFill>
          <a:blip r:embed="rId6"/>
          <a:stretch>
            <a:fillRect/>
          </a:stretch>
        </p:blipFill>
        <p:spPr>
          <a:xfrm>
            <a:off x="9111599" y="1944751"/>
            <a:ext cx="2756904" cy="2607276"/>
          </a:xfrm>
          <a:prstGeom prst="rect">
            <a:avLst/>
          </a:prstGeom>
        </p:spPr>
      </p:pic>
      <p:pic>
        <p:nvPicPr>
          <p:cNvPr id="14" name="Picture 13">
            <a:extLst>
              <a:ext uri="{FF2B5EF4-FFF2-40B4-BE49-F238E27FC236}">
                <a16:creationId xmlns:a16="http://schemas.microsoft.com/office/drawing/2014/main" id="{344C68E2-2A67-BA4B-A949-EE2FA2E63C49}"/>
              </a:ext>
            </a:extLst>
          </p:cNvPr>
          <p:cNvPicPr>
            <a:picLocks noChangeAspect="1"/>
          </p:cNvPicPr>
          <p:nvPr/>
        </p:nvPicPr>
        <p:blipFill>
          <a:blip r:embed="rId7"/>
          <a:stretch>
            <a:fillRect/>
          </a:stretch>
        </p:blipFill>
        <p:spPr>
          <a:xfrm>
            <a:off x="8329968" y="4482469"/>
            <a:ext cx="3740849" cy="2375531"/>
          </a:xfrm>
          <a:prstGeom prst="rect">
            <a:avLst/>
          </a:prstGeom>
        </p:spPr>
      </p:pic>
      <p:pic>
        <p:nvPicPr>
          <p:cNvPr id="10" name="Picture 9" descr="A group of people looking at the camera&#10;&#10;Description automatically generated">
            <a:extLst>
              <a:ext uri="{FF2B5EF4-FFF2-40B4-BE49-F238E27FC236}">
                <a16:creationId xmlns:a16="http://schemas.microsoft.com/office/drawing/2014/main" id="{56B24A9B-82A8-2544-A76D-82503A771598}"/>
              </a:ext>
            </a:extLst>
          </p:cNvPr>
          <p:cNvPicPr>
            <a:picLocks noChangeAspect="1"/>
          </p:cNvPicPr>
          <p:nvPr/>
        </p:nvPicPr>
        <p:blipFill>
          <a:blip r:embed="rId8"/>
          <a:stretch>
            <a:fillRect/>
          </a:stretch>
        </p:blipFill>
        <p:spPr>
          <a:xfrm>
            <a:off x="26699" y="2458022"/>
            <a:ext cx="3862033" cy="2822661"/>
          </a:xfrm>
          <a:prstGeom prst="rect">
            <a:avLst/>
          </a:prstGeom>
        </p:spPr>
      </p:pic>
      <p:pic>
        <p:nvPicPr>
          <p:cNvPr id="20" name="Picture 19" descr="A group of people looking at a computer&#10;&#10;Description automatically generated">
            <a:extLst>
              <a:ext uri="{FF2B5EF4-FFF2-40B4-BE49-F238E27FC236}">
                <a16:creationId xmlns:a16="http://schemas.microsoft.com/office/drawing/2014/main" id="{4029FAAB-48D4-5445-BEC5-8D22B0CB6295}"/>
              </a:ext>
            </a:extLst>
          </p:cNvPr>
          <p:cNvPicPr>
            <a:picLocks noChangeAspect="1"/>
          </p:cNvPicPr>
          <p:nvPr/>
        </p:nvPicPr>
        <p:blipFill>
          <a:blip r:embed="rId9"/>
          <a:stretch>
            <a:fillRect/>
          </a:stretch>
        </p:blipFill>
        <p:spPr>
          <a:xfrm>
            <a:off x="3704852" y="1829442"/>
            <a:ext cx="2550862" cy="3267752"/>
          </a:xfrm>
          <a:prstGeom prst="rect">
            <a:avLst/>
          </a:prstGeom>
        </p:spPr>
      </p:pic>
      <p:pic>
        <p:nvPicPr>
          <p:cNvPr id="25" name="Content Placeholder 24" descr="A picture containing person, indoor, child, young&#10;&#10;Description automatically generated">
            <a:extLst>
              <a:ext uri="{FF2B5EF4-FFF2-40B4-BE49-F238E27FC236}">
                <a16:creationId xmlns:a16="http://schemas.microsoft.com/office/drawing/2014/main" id="{06B4B761-434F-B147-9323-6700889FA773}"/>
              </a:ext>
            </a:extLst>
          </p:cNvPr>
          <p:cNvPicPr>
            <a:picLocks noGrp="1" noChangeAspect="1"/>
          </p:cNvPicPr>
          <p:nvPr>
            <p:ph sz="half" idx="2"/>
          </p:nvPr>
        </p:nvPicPr>
        <p:blipFill>
          <a:blip r:embed="rId10"/>
          <a:stretch>
            <a:fillRect/>
          </a:stretch>
        </p:blipFill>
        <p:spPr>
          <a:xfrm>
            <a:off x="1653630" y="4755584"/>
            <a:ext cx="4734152" cy="2006868"/>
          </a:xfrm>
        </p:spPr>
      </p:pic>
      <p:pic>
        <p:nvPicPr>
          <p:cNvPr id="22" name="Picture 21" descr="A group of people standing in a kitchen&#10;&#10;Description automatically generated">
            <a:extLst>
              <a:ext uri="{FF2B5EF4-FFF2-40B4-BE49-F238E27FC236}">
                <a16:creationId xmlns:a16="http://schemas.microsoft.com/office/drawing/2014/main" id="{819EDE6A-8355-254B-A2B6-346B2A41439E}"/>
              </a:ext>
            </a:extLst>
          </p:cNvPr>
          <p:cNvPicPr>
            <a:picLocks noChangeAspect="1"/>
          </p:cNvPicPr>
          <p:nvPr/>
        </p:nvPicPr>
        <p:blipFill>
          <a:blip r:embed="rId11"/>
          <a:stretch>
            <a:fillRect/>
          </a:stretch>
        </p:blipFill>
        <p:spPr>
          <a:xfrm>
            <a:off x="6110453" y="1961630"/>
            <a:ext cx="2976990" cy="2375531"/>
          </a:xfrm>
          <a:prstGeom prst="rect">
            <a:avLst/>
          </a:prstGeom>
        </p:spPr>
      </p:pic>
      <p:pic>
        <p:nvPicPr>
          <p:cNvPr id="27" name="Picture 26" descr="A group of people looking at a computer&#10;&#10;Description automatically generated">
            <a:extLst>
              <a:ext uri="{FF2B5EF4-FFF2-40B4-BE49-F238E27FC236}">
                <a16:creationId xmlns:a16="http://schemas.microsoft.com/office/drawing/2014/main" id="{4B6F46E2-62AB-0A4D-90F3-8D255ED28846}"/>
              </a:ext>
            </a:extLst>
          </p:cNvPr>
          <p:cNvPicPr>
            <a:picLocks noChangeAspect="1"/>
          </p:cNvPicPr>
          <p:nvPr/>
        </p:nvPicPr>
        <p:blipFill>
          <a:blip r:embed="rId12"/>
          <a:stretch>
            <a:fillRect/>
          </a:stretch>
        </p:blipFill>
        <p:spPr>
          <a:xfrm>
            <a:off x="5677727" y="4362041"/>
            <a:ext cx="2738070" cy="2208362"/>
          </a:xfrm>
          <a:prstGeom prst="rect">
            <a:avLst/>
          </a:prstGeom>
        </p:spPr>
      </p:pic>
      <p:pic>
        <p:nvPicPr>
          <p:cNvPr id="29" name="Picture 28" descr="A person standing in front of a computer&#10;&#10;Description automatically generated">
            <a:extLst>
              <a:ext uri="{FF2B5EF4-FFF2-40B4-BE49-F238E27FC236}">
                <a16:creationId xmlns:a16="http://schemas.microsoft.com/office/drawing/2014/main" id="{F34E788B-954D-AA43-9125-84423988E419}"/>
              </a:ext>
            </a:extLst>
          </p:cNvPr>
          <p:cNvPicPr>
            <a:picLocks noChangeAspect="1"/>
          </p:cNvPicPr>
          <p:nvPr/>
        </p:nvPicPr>
        <p:blipFill>
          <a:blip r:embed="rId13"/>
          <a:stretch>
            <a:fillRect/>
          </a:stretch>
        </p:blipFill>
        <p:spPr>
          <a:xfrm>
            <a:off x="5677727" y="24880"/>
            <a:ext cx="3365500" cy="1936750"/>
          </a:xfrm>
          <a:prstGeom prst="rect">
            <a:avLst/>
          </a:prstGeom>
        </p:spPr>
      </p:pic>
      <p:pic>
        <p:nvPicPr>
          <p:cNvPr id="31" name="Picture 30" descr="A picture containing person, indoor, food, man&#10;&#10;Description automatically generated">
            <a:extLst>
              <a:ext uri="{FF2B5EF4-FFF2-40B4-BE49-F238E27FC236}">
                <a16:creationId xmlns:a16="http://schemas.microsoft.com/office/drawing/2014/main" id="{A345256A-26D4-E948-AF88-431C9737ED19}"/>
              </a:ext>
            </a:extLst>
          </p:cNvPr>
          <p:cNvPicPr>
            <a:picLocks noChangeAspect="1"/>
          </p:cNvPicPr>
          <p:nvPr/>
        </p:nvPicPr>
        <p:blipFill>
          <a:blip r:embed="rId14"/>
          <a:stretch>
            <a:fillRect/>
          </a:stretch>
        </p:blipFill>
        <p:spPr>
          <a:xfrm>
            <a:off x="8728048" y="37461"/>
            <a:ext cx="3447854" cy="1911729"/>
          </a:xfrm>
          <a:prstGeom prst="rect">
            <a:avLst/>
          </a:prstGeom>
        </p:spPr>
      </p:pic>
      <p:pic>
        <p:nvPicPr>
          <p:cNvPr id="5" name="Audio 4">
            <a:hlinkClick r:id="" action="ppaction://media"/>
            <a:extLst>
              <a:ext uri="{FF2B5EF4-FFF2-40B4-BE49-F238E27FC236}">
                <a16:creationId xmlns:a16="http://schemas.microsoft.com/office/drawing/2014/main" id="{6969D516-78EA-184E-9C64-840E45F1D49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289904241"/>
      </p:ext>
    </p:extLst>
  </p:cSld>
  <p:clrMapOvr>
    <a:masterClrMapping/>
  </p:clrMapOvr>
  <mc:AlternateContent xmlns:mc="http://schemas.openxmlformats.org/markup-compatibility/2006" xmlns:p14="http://schemas.microsoft.com/office/powerpoint/2010/main">
    <mc:Choice Requires="p14">
      <p:transition spd="slow" p14:dur="2000" advTm="44403"/>
    </mc:Choice>
    <mc:Fallback xmlns="">
      <p:transition spd="slow" advTm="44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1"/>
                            </p:stCondLst>
                            <p:childTnLst>
                              <p:par>
                                <p:cTn id="8" presetID="1" presetClass="entr" presetSubtype="0" fill="hold" nodeType="afterEffect">
                                  <p:stCondLst>
                                    <p:cond delay="25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2501"/>
                            </p:stCondLst>
                            <p:childTnLst>
                              <p:par>
                                <p:cTn id="11" presetID="1" presetClass="entr" presetSubtype="0" fill="hold" nodeType="afterEffect">
                                  <p:stCondLst>
                                    <p:cond delay="25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5001"/>
                            </p:stCondLst>
                            <p:childTnLst>
                              <p:par>
                                <p:cTn id="14" presetID="1" presetClass="entr" presetSubtype="0" fill="hold" nodeType="afterEffect">
                                  <p:stCondLst>
                                    <p:cond delay="2500"/>
                                  </p:stCondLst>
                                  <p:childTnLst>
                                    <p:set>
                                      <p:cBhvr>
                                        <p:cTn id="15" dur="1" fill="hold">
                                          <p:stCondLst>
                                            <p:cond delay="0"/>
                                          </p:stCondLst>
                                        </p:cTn>
                                        <p:tgtEl>
                                          <p:spTgt spid="20"/>
                                        </p:tgtEl>
                                        <p:attrNameLst>
                                          <p:attrName>style.visibility</p:attrName>
                                        </p:attrNameLst>
                                      </p:cBhvr>
                                      <p:to>
                                        <p:strVal val="visible"/>
                                      </p:to>
                                    </p:set>
                                  </p:childTnLst>
                                </p:cTn>
                              </p:par>
                            </p:childTnLst>
                          </p:cTn>
                        </p:par>
                        <p:par>
                          <p:cTn id="16" fill="hold">
                            <p:stCondLst>
                              <p:cond delay="7501"/>
                            </p:stCondLst>
                            <p:childTnLst>
                              <p:par>
                                <p:cTn id="17" presetID="1" presetClass="entr" presetSubtype="0" fill="hold" nodeType="afterEffect">
                                  <p:stCondLst>
                                    <p:cond delay="3500"/>
                                  </p:stCondLst>
                                  <p:childTnLst>
                                    <p:set>
                                      <p:cBhvr>
                                        <p:cTn id="18" dur="1" fill="hold">
                                          <p:stCondLst>
                                            <p:cond delay="0"/>
                                          </p:stCondLst>
                                        </p:cTn>
                                        <p:tgtEl>
                                          <p:spTgt spid="25"/>
                                        </p:tgtEl>
                                        <p:attrNameLst>
                                          <p:attrName>style.visibility</p:attrName>
                                        </p:attrNameLst>
                                      </p:cBhvr>
                                      <p:to>
                                        <p:strVal val="visible"/>
                                      </p:to>
                                    </p:set>
                                  </p:childTnLst>
                                </p:cTn>
                              </p:par>
                            </p:childTnLst>
                          </p:cTn>
                        </p:par>
                        <p:par>
                          <p:cTn id="19" fill="hold">
                            <p:stCondLst>
                              <p:cond delay="11001"/>
                            </p:stCondLst>
                            <p:childTnLst>
                              <p:par>
                                <p:cTn id="20" presetID="1" presetClass="entr" presetSubtype="0" fill="hold" nodeType="afterEffect">
                                  <p:stCondLst>
                                    <p:cond delay="2500"/>
                                  </p:stCondLst>
                                  <p:childTnLst>
                                    <p:set>
                                      <p:cBhvr>
                                        <p:cTn id="21" dur="1" fill="hold">
                                          <p:stCondLst>
                                            <p:cond delay="0"/>
                                          </p:stCondLst>
                                        </p:cTn>
                                        <p:tgtEl>
                                          <p:spTgt spid="29"/>
                                        </p:tgtEl>
                                        <p:attrNameLst>
                                          <p:attrName>style.visibility</p:attrName>
                                        </p:attrNameLst>
                                      </p:cBhvr>
                                      <p:to>
                                        <p:strVal val="visible"/>
                                      </p:to>
                                    </p:set>
                                  </p:childTnLst>
                                </p:cTn>
                              </p:par>
                            </p:childTnLst>
                          </p:cTn>
                        </p:par>
                        <p:par>
                          <p:cTn id="22" fill="hold">
                            <p:stCondLst>
                              <p:cond delay="13501"/>
                            </p:stCondLst>
                            <p:childTnLst>
                              <p:par>
                                <p:cTn id="23" presetID="1" presetClass="entr" presetSubtype="0" fill="hold" nodeType="afterEffect">
                                  <p:stCondLst>
                                    <p:cond delay="2500"/>
                                  </p:stCondLst>
                                  <p:childTnLst>
                                    <p:set>
                                      <p:cBhvr>
                                        <p:cTn id="24" dur="1" fill="hold">
                                          <p:stCondLst>
                                            <p:cond delay="0"/>
                                          </p:stCondLst>
                                        </p:cTn>
                                        <p:tgtEl>
                                          <p:spTgt spid="31"/>
                                        </p:tgtEl>
                                        <p:attrNameLst>
                                          <p:attrName>style.visibility</p:attrName>
                                        </p:attrNameLst>
                                      </p:cBhvr>
                                      <p:to>
                                        <p:strVal val="visible"/>
                                      </p:to>
                                    </p:set>
                                  </p:childTnLst>
                                </p:cTn>
                              </p:par>
                            </p:childTnLst>
                          </p:cTn>
                        </p:par>
                        <p:par>
                          <p:cTn id="25" fill="hold">
                            <p:stCondLst>
                              <p:cond delay="16001"/>
                            </p:stCondLst>
                            <p:childTnLst>
                              <p:par>
                                <p:cTn id="26" presetID="1" presetClass="entr" presetSubtype="0" fill="hold" nodeType="afterEffect">
                                  <p:stCondLst>
                                    <p:cond delay="3000"/>
                                  </p:stCondLst>
                                  <p:childTnLst>
                                    <p:set>
                                      <p:cBhvr>
                                        <p:cTn id="27" dur="1" fill="hold">
                                          <p:stCondLst>
                                            <p:cond delay="0"/>
                                          </p:stCondLst>
                                        </p:cTn>
                                        <p:tgtEl>
                                          <p:spTgt spid="22"/>
                                        </p:tgtEl>
                                        <p:attrNameLst>
                                          <p:attrName>style.visibility</p:attrName>
                                        </p:attrNameLst>
                                      </p:cBhvr>
                                      <p:to>
                                        <p:strVal val="visible"/>
                                      </p:to>
                                    </p:set>
                                  </p:childTnLst>
                                </p:cTn>
                              </p:par>
                            </p:childTnLst>
                          </p:cTn>
                        </p:par>
                        <p:par>
                          <p:cTn id="28" fill="hold">
                            <p:stCondLst>
                              <p:cond delay="19001"/>
                            </p:stCondLst>
                            <p:childTnLst>
                              <p:par>
                                <p:cTn id="29" presetID="1" presetClass="entr" presetSubtype="0" fill="hold" nodeType="afterEffect">
                                  <p:stCondLst>
                                    <p:cond delay="2500"/>
                                  </p:stCondLst>
                                  <p:childTnLst>
                                    <p:set>
                                      <p:cBhvr>
                                        <p:cTn id="30" dur="1" fill="hold">
                                          <p:stCondLst>
                                            <p:cond delay="0"/>
                                          </p:stCondLst>
                                        </p:cTn>
                                        <p:tgtEl>
                                          <p:spTgt spid="12"/>
                                        </p:tgtEl>
                                        <p:attrNameLst>
                                          <p:attrName>style.visibility</p:attrName>
                                        </p:attrNameLst>
                                      </p:cBhvr>
                                      <p:to>
                                        <p:strVal val="visible"/>
                                      </p:to>
                                    </p:set>
                                  </p:childTnLst>
                                </p:cTn>
                              </p:par>
                            </p:childTnLst>
                          </p:cTn>
                        </p:par>
                        <p:par>
                          <p:cTn id="31" fill="hold">
                            <p:stCondLst>
                              <p:cond delay="21501"/>
                            </p:stCondLst>
                            <p:childTnLst>
                              <p:par>
                                <p:cTn id="32" presetID="1" presetClass="entr" presetSubtype="0" fill="hold" nodeType="afterEffect">
                                  <p:stCondLst>
                                    <p:cond delay="3500"/>
                                  </p:stCondLst>
                                  <p:childTnLst>
                                    <p:set>
                                      <p:cBhvr>
                                        <p:cTn id="33" dur="1" fill="hold">
                                          <p:stCondLst>
                                            <p:cond delay="0"/>
                                          </p:stCondLst>
                                        </p:cTn>
                                        <p:tgtEl>
                                          <p:spTgt spid="12"/>
                                        </p:tgtEl>
                                        <p:attrNameLst>
                                          <p:attrName>style.visibility</p:attrName>
                                        </p:attrNameLst>
                                      </p:cBhvr>
                                      <p:to>
                                        <p:strVal val="visible"/>
                                      </p:to>
                                    </p:set>
                                  </p:childTnLst>
                                </p:cTn>
                              </p:par>
                            </p:childTnLst>
                          </p:cTn>
                        </p:par>
                        <p:par>
                          <p:cTn id="34" fill="hold">
                            <p:stCondLst>
                              <p:cond delay="25001"/>
                            </p:stCondLst>
                            <p:childTnLst>
                              <p:par>
                                <p:cTn id="35" presetID="1" presetClass="entr" presetSubtype="0" fill="hold" nodeType="afterEffect">
                                  <p:stCondLst>
                                    <p:cond delay="3000"/>
                                  </p:stCondLst>
                                  <p:childTnLst>
                                    <p:set>
                                      <p:cBhvr>
                                        <p:cTn id="36" dur="1" fill="hold">
                                          <p:stCondLst>
                                            <p:cond delay="0"/>
                                          </p:stCondLst>
                                        </p:cTn>
                                        <p:tgtEl>
                                          <p:spTgt spid="27"/>
                                        </p:tgtEl>
                                        <p:attrNameLst>
                                          <p:attrName>style.visibility</p:attrName>
                                        </p:attrNameLst>
                                      </p:cBhvr>
                                      <p:to>
                                        <p:strVal val="visible"/>
                                      </p:to>
                                    </p:set>
                                  </p:childTnLst>
                                </p:cTn>
                              </p:par>
                            </p:childTnLst>
                          </p:cTn>
                        </p:par>
                        <p:par>
                          <p:cTn id="37" fill="hold">
                            <p:stCondLst>
                              <p:cond delay="28001"/>
                            </p:stCondLst>
                            <p:childTnLst>
                              <p:par>
                                <p:cTn id="38" presetID="1" presetClass="entr" presetSubtype="0" fill="hold" nodeType="afterEffect">
                                  <p:stCondLst>
                                    <p:cond delay="2500"/>
                                  </p:stCondLst>
                                  <p:childTnLst>
                                    <p:set>
                                      <p:cBhvr>
                                        <p:cTn id="3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GB" dirty="0"/>
              <a:t>3.1 Educational Approach</a:t>
            </a:r>
          </a:p>
        </p:txBody>
      </p:sp>
      <p:sp>
        <p:nvSpPr>
          <p:cNvPr id="7" name="Content Placeholder 6"/>
          <p:cNvSpPr>
            <a:spLocks noGrp="1"/>
          </p:cNvSpPr>
          <p:nvPr>
            <p:ph sz="half" idx="1"/>
          </p:nvPr>
        </p:nvSpPr>
        <p:spPr>
          <a:xfrm>
            <a:off x="1981200" y="1600201"/>
            <a:ext cx="4038600" cy="4830763"/>
          </a:xfrm>
        </p:spPr>
        <p:txBody>
          <a:bodyPr>
            <a:normAutofit fontScale="62500" lnSpcReduction="20000"/>
          </a:bodyPr>
          <a:lstStyle/>
          <a:p>
            <a:r>
              <a:rPr lang="en-US" dirty="0"/>
              <a:t>In line with the Purpose statement above and the generic learning outcomes expected, the educational approach taken in the Foundation </a:t>
            </a:r>
            <a:r>
              <a:rPr lang="en-US" dirty="0" err="1"/>
              <a:t>Programme</a:t>
            </a:r>
            <a:r>
              <a:rPr lang="en-US" dirty="0"/>
              <a:t> uses and approach of practical, experiential learning augmented by direct training and supported by self-development, including reflection.</a:t>
            </a:r>
            <a:endParaRPr lang="en-GB" dirty="0"/>
          </a:p>
          <a:p>
            <a:r>
              <a:rPr lang="en-US" dirty="0"/>
              <a:t>This fits into a simple two-dimensional model of professional development that can be represented by an adaptation of the </a:t>
            </a:r>
            <a:r>
              <a:rPr lang="en-US" dirty="0" err="1"/>
              <a:t>JoHari</a:t>
            </a:r>
            <a:r>
              <a:rPr lang="en-US" dirty="0"/>
              <a:t> window where the FD is encouraged to demonstrate (disclose) the required capabilities through their behavior in the workplace and develop these by a process of reflection and further learning augmented by the feedback of others.  (CR3.2).</a:t>
            </a:r>
          </a:p>
          <a:p>
            <a:r>
              <a:rPr lang="en-US" dirty="0">
                <a:hlinkClick r:id="" action="ppaction://noaction"/>
              </a:rPr>
              <a:t>More information on the JoHari window is found here</a:t>
            </a:r>
            <a:r>
              <a:rPr lang="en-US" dirty="0"/>
              <a:t>.</a:t>
            </a:r>
            <a:endParaRPr lang="en-GB" dirty="0"/>
          </a:p>
        </p:txBody>
      </p:sp>
      <p:pic>
        <p:nvPicPr>
          <p:cNvPr id="9" name="Content Placeholder 8" descr="Screenshot 2019-07-05 at 10.48.06.png"/>
          <p:cNvPicPr>
            <a:picLocks noGrp="1" noChangeAspect="1"/>
          </p:cNvPicPr>
          <p:nvPr>
            <p:ph sz="half" idx="2"/>
          </p:nvPr>
        </p:nvPicPr>
        <p:blipFill>
          <a:blip r:embed="rId4"/>
          <a:srcRect t="-29604" b="-29604"/>
          <a:stretch>
            <a:fillRect/>
          </a:stretch>
        </p:blipFill>
        <p:spPr/>
      </p:pic>
      <p:pic>
        <p:nvPicPr>
          <p:cNvPr id="5" name="Picture 4" descr="Screenshot 2019-08-09 at 18.01.01.png"/>
          <p:cNvPicPr>
            <a:picLocks noChangeAspect="1"/>
          </p:cNvPicPr>
          <p:nvPr/>
        </p:nvPicPr>
        <p:blipFill>
          <a:blip r:embed="rId5"/>
          <a:stretch>
            <a:fillRect/>
          </a:stretch>
        </p:blipFill>
        <p:spPr>
          <a:xfrm>
            <a:off x="6654800" y="6430963"/>
            <a:ext cx="4013200" cy="431800"/>
          </a:xfrm>
          <a:prstGeom prst="rect">
            <a:avLst/>
          </a:prstGeom>
        </p:spPr>
      </p:pic>
      <p:pic>
        <p:nvPicPr>
          <p:cNvPr id="3" name="Audio 2">
            <a:hlinkClick r:id="" action="ppaction://media"/>
            <a:extLst>
              <a:ext uri="{FF2B5EF4-FFF2-40B4-BE49-F238E27FC236}">
                <a16:creationId xmlns:a16="http://schemas.microsoft.com/office/drawing/2014/main" id="{3E2136D7-35BC-0C44-B93F-F7136A571B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131665817"/>
      </p:ext>
    </p:extLst>
  </p:cSld>
  <p:clrMapOvr>
    <a:masterClrMapping/>
  </p:clrMapOvr>
  <mc:AlternateContent xmlns:mc="http://schemas.openxmlformats.org/markup-compatibility/2006" xmlns:p14="http://schemas.microsoft.com/office/powerpoint/2010/main">
    <mc:Choice Requires="p14">
      <p:transition spd="slow" p14:dur="2000" advTm="23753"/>
    </mc:Choice>
    <mc:Fallback xmlns="">
      <p:transition spd="slow" advTm="23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AB808-1817-BA4D-8CA5-31090B8256BE}"/>
              </a:ext>
            </a:extLst>
          </p:cNvPr>
          <p:cNvSpPr>
            <a:spLocks noGrp="1"/>
          </p:cNvSpPr>
          <p:nvPr>
            <p:ph type="title"/>
          </p:nvPr>
        </p:nvSpPr>
        <p:spPr/>
        <p:txBody>
          <a:bodyPr/>
          <a:lstStyle/>
          <a:p>
            <a:endParaRPr lang="en-US"/>
          </a:p>
        </p:txBody>
      </p:sp>
      <p:pic>
        <p:nvPicPr>
          <p:cNvPr id="6" name="Content Placeholder 5" descr="A group of people standing around a table&#10;&#10;Description automatically generated">
            <a:extLst>
              <a:ext uri="{FF2B5EF4-FFF2-40B4-BE49-F238E27FC236}">
                <a16:creationId xmlns:a16="http://schemas.microsoft.com/office/drawing/2014/main" id="{B9AA2D4E-0DA4-644F-A4FA-93EBDF84BFE2}"/>
              </a:ext>
            </a:extLst>
          </p:cNvPr>
          <p:cNvPicPr>
            <a:picLocks noGrp="1" noChangeAspect="1"/>
          </p:cNvPicPr>
          <p:nvPr>
            <p:ph sz="half" idx="1"/>
          </p:nvPr>
        </p:nvPicPr>
        <p:blipFill>
          <a:blip r:embed="rId4"/>
          <a:stretch>
            <a:fillRect/>
          </a:stretch>
        </p:blipFill>
        <p:spPr>
          <a:xfrm>
            <a:off x="247136" y="365125"/>
            <a:ext cx="4805062" cy="4713246"/>
          </a:xfrm>
        </p:spPr>
      </p:pic>
      <p:pic>
        <p:nvPicPr>
          <p:cNvPr id="8" name="Content Placeholder 7" descr="A screenshot of a social media post&#10;&#10;Description automatically generated">
            <a:extLst>
              <a:ext uri="{FF2B5EF4-FFF2-40B4-BE49-F238E27FC236}">
                <a16:creationId xmlns:a16="http://schemas.microsoft.com/office/drawing/2014/main" id="{35A8B7FA-37DA-2841-9CC6-BDE9C1DFD233}"/>
              </a:ext>
            </a:extLst>
          </p:cNvPr>
          <p:cNvPicPr>
            <a:picLocks noGrp="1" noChangeAspect="1"/>
          </p:cNvPicPr>
          <p:nvPr>
            <p:ph sz="half" idx="2"/>
          </p:nvPr>
        </p:nvPicPr>
        <p:blipFill>
          <a:blip r:embed="rId5"/>
          <a:stretch>
            <a:fillRect/>
          </a:stretch>
        </p:blipFill>
        <p:spPr>
          <a:xfrm>
            <a:off x="6096000" y="1297742"/>
            <a:ext cx="5848864" cy="5195134"/>
          </a:xfrm>
        </p:spPr>
      </p:pic>
      <p:pic>
        <p:nvPicPr>
          <p:cNvPr id="4" name="Audio 3">
            <a:hlinkClick r:id="" action="ppaction://media"/>
            <a:extLst>
              <a:ext uri="{FF2B5EF4-FFF2-40B4-BE49-F238E27FC236}">
                <a16:creationId xmlns:a16="http://schemas.microsoft.com/office/drawing/2014/main" id="{A2D3F8BB-01CC-3848-8BFE-5EA1E7FEF4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657006703"/>
      </p:ext>
    </p:extLst>
  </p:cSld>
  <p:clrMapOvr>
    <a:masterClrMapping/>
  </p:clrMapOvr>
  <mc:AlternateContent xmlns:mc="http://schemas.openxmlformats.org/markup-compatibility/2006" xmlns:p14="http://schemas.microsoft.com/office/powerpoint/2010/main">
    <mc:Choice Requires="p14">
      <p:transition spd="slow" p14:dur="2000" advTm="26292"/>
    </mc:Choice>
    <mc:Fallback xmlns="">
      <p:transition spd="slow" advTm="26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CCDE7-DA3A-0F46-A5D0-6C45C5A50ED8}"/>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58EEB0F-AE4F-A04E-8759-AD83CA6102A6}"/>
              </a:ext>
            </a:extLst>
          </p:cNvPr>
          <p:cNvPicPr>
            <a:picLocks noGrp="1" noChangeAspect="1"/>
          </p:cNvPicPr>
          <p:nvPr>
            <p:ph sz="half" idx="1"/>
          </p:nvPr>
        </p:nvPicPr>
        <p:blipFill>
          <a:blip r:embed="rId4"/>
          <a:stretch>
            <a:fillRect/>
          </a:stretch>
        </p:blipFill>
        <p:spPr>
          <a:xfrm>
            <a:off x="1147117" y="4328410"/>
            <a:ext cx="5181600" cy="2164465"/>
          </a:xfrm>
        </p:spPr>
      </p:pic>
      <p:pic>
        <p:nvPicPr>
          <p:cNvPr id="8" name="Content Placeholder 7" descr="A picture containing person, indoor, standing, cake&#10;&#10;Description automatically generated">
            <a:extLst>
              <a:ext uri="{FF2B5EF4-FFF2-40B4-BE49-F238E27FC236}">
                <a16:creationId xmlns:a16="http://schemas.microsoft.com/office/drawing/2014/main" id="{6D3B8944-D3FE-C240-933D-4739AC9F488C}"/>
              </a:ext>
            </a:extLst>
          </p:cNvPr>
          <p:cNvPicPr>
            <a:picLocks noGrp="1" noChangeAspect="1"/>
          </p:cNvPicPr>
          <p:nvPr>
            <p:ph sz="half" idx="2"/>
          </p:nvPr>
        </p:nvPicPr>
        <p:blipFill>
          <a:blip r:embed="rId5"/>
          <a:stretch>
            <a:fillRect/>
          </a:stretch>
        </p:blipFill>
        <p:spPr>
          <a:xfrm>
            <a:off x="6328717" y="1982611"/>
            <a:ext cx="5181600" cy="3114622"/>
          </a:xfrm>
        </p:spPr>
      </p:pic>
      <p:pic>
        <p:nvPicPr>
          <p:cNvPr id="10" name="Picture 9" descr="A group of people standing in a room&#10;&#10;Description automatically generated">
            <a:extLst>
              <a:ext uri="{FF2B5EF4-FFF2-40B4-BE49-F238E27FC236}">
                <a16:creationId xmlns:a16="http://schemas.microsoft.com/office/drawing/2014/main" id="{4C339197-9A1E-F54C-A159-99F77E9DBD5C}"/>
              </a:ext>
            </a:extLst>
          </p:cNvPr>
          <p:cNvPicPr>
            <a:picLocks noChangeAspect="1"/>
          </p:cNvPicPr>
          <p:nvPr/>
        </p:nvPicPr>
        <p:blipFill>
          <a:blip r:embed="rId6"/>
          <a:stretch>
            <a:fillRect/>
          </a:stretch>
        </p:blipFill>
        <p:spPr>
          <a:xfrm>
            <a:off x="315549" y="57099"/>
            <a:ext cx="4923715" cy="3851025"/>
          </a:xfrm>
          <a:prstGeom prst="rect">
            <a:avLst/>
          </a:prstGeom>
        </p:spPr>
      </p:pic>
      <p:pic>
        <p:nvPicPr>
          <p:cNvPr id="3" name="Audio 2">
            <a:hlinkClick r:id="" action="ppaction://media"/>
            <a:extLst>
              <a:ext uri="{FF2B5EF4-FFF2-40B4-BE49-F238E27FC236}">
                <a16:creationId xmlns:a16="http://schemas.microsoft.com/office/drawing/2014/main" id="{8F72581C-94CE-8B48-9F8D-3205DE9D490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708303704"/>
      </p:ext>
    </p:extLst>
  </p:cSld>
  <p:clrMapOvr>
    <a:masterClrMapping/>
  </p:clrMapOvr>
  <mc:AlternateContent xmlns:mc="http://schemas.openxmlformats.org/markup-compatibility/2006" xmlns:p14="http://schemas.microsoft.com/office/powerpoint/2010/main">
    <mc:Choice Requires="p14">
      <p:transition spd="slow" p14:dur="2000" advTm="33352"/>
    </mc:Choice>
    <mc:Fallback xmlns="">
      <p:transition spd="slow" advTm="33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0D1D3-0FD1-8F44-A107-D62D18F997AC}"/>
              </a:ext>
            </a:extLst>
          </p:cNvPr>
          <p:cNvSpPr>
            <a:spLocks noGrp="1"/>
          </p:cNvSpPr>
          <p:nvPr>
            <p:ph type="title"/>
          </p:nvPr>
        </p:nvSpPr>
        <p:spPr>
          <a:xfrm>
            <a:off x="7132938" y="1622686"/>
            <a:ext cx="3260124" cy="1325563"/>
          </a:xfrm>
        </p:spPr>
        <p:txBody>
          <a:bodyPr/>
          <a:lstStyle/>
          <a:p>
            <a:r>
              <a:rPr lang="en-US" dirty="0"/>
              <a:t>LEARN form</a:t>
            </a:r>
          </a:p>
        </p:txBody>
      </p:sp>
      <p:pic>
        <p:nvPicPr>
          <p:cNvPr id="6" name="Content Placeholder 5" descr="A screenshot of a cell phone&#10;&#10;Description automatically generated">
            <a:extLst>
              <a:ext uri="{FF2B5EF4-FFF2-40B4-BE49-F238E27FC236}">
                <a16:creationId xmlns:a16="http://schemas.microsoft.com/office/drawing/2014/main" id="{E5DEE572-3F23-214D-9B65-A3F9357E150C}"/>
              </a:ext>
            </a:extLst>
          </p:cNvPr>
          <p:cNvPicPr>
            <a:picLocks noGrp="1" noChangeAspect="1"/>
          </p:cNvPicPr>
          <p:nvPr>
            <p:ph sz="half" idx="1"/>
          </p:nvPr>
        </p:nvPicPr>
        <p:blipFill>
          <a:blip r:embed="rId4"/>
          <a:stretch>
            <a:fillRect/>
          </a:stretch>
        </p:blipFill>
        <p:spPr>
          <a:xfrm>
            <a:off x="442784" y="1103702"/>
            <a:ext cx="5181600" cy="1320900"/>
          </a:xfrm>
        </p:spPr>
      </p:pic>
      <p:pic>
        <p:nvPicPr>
          <p:cNvPr id="10" name="Content Placeholder 9" descr="A screenshot of a cell phone&#10;&#10;Description automatically generated">
            <a:extLst>
              <a:ext uri="{FF2B5EF4-FFF2-40B4-BE49-F238E27FC236}">
                <a16:creationId xmlns:a16="http://schemas.microsoft.com/office/drawing/2014/main" id="{67C04189-29A0-494C-9645-BBD672A13960}"/>
              </a:ext>
            </a:extLst>
          </p:cNvPr>
          <p:cNvPicPr>
            <a:picLocks noGrp="1" noChangeAspect="1"/>
          </p:cNvPicPr>
          <p:nvPr>
            <p:ph sz="half" idx="2"/>
          </p:nvPr>
        </p:nvPicPr>
        <p:blipFill>
          <a:blip r:embed="rId5"/>
          <a:stretch>
            <a:fillRect/>
          </a:stretch>
        </p:blipFill>
        <p:spPr>
          <a:xfrm>
            <a:off x="6172200" y="3091867"/>
            <a:ext cx="5181600" cy="3153384"/>
          </a:xfrm>
        </p:spPr>
      </p:pic>
      <p:sp>
        <p:nvSpPr>
          <p:cNvPr id="11" name="Bent Up Arrow 10">
            <a:extLst>
              <a:ext uri="{FF2B5EF4-FFF2-40B4-BE49-F238E27FC236}">
                <a16:creationId xmlns:a16="http://schemas.microsoft.com/office/drawing/2014/main" id="{52B3FF9C-4F63-C94A-A1A6-F66CC9F065EA}"/>
              </a:ext>
            </a:extLst>
          </p:cNvPr>
          <p:cNvSpPr/>
          <p:nvPr/>
        </p:nvSpPr>
        <p:spPr>
          <a:xfrm rot="5400000">
            <a:off x="2849236" y="2214687"/>
            <a:ext cx="2135424" cy="3192451"/>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group of people standing around a table&#10;&#10;Description automatically generated">
            <a:extLst>
              <a:ext uri="{FF2B5EF4-FFF2-40B4-BE49-F238E27FC236}">
                <a16:creationId xmlns:a16="http://schemas.microsoft.com/office/drawing/2014/main" id="{32DA6D81-17FE-2B47-86E5-254AA1DD953E}"/>
              </a:ext>
            </a:extLst>
          </p:cNvPr>
          <p:cNvPicPr>
            <a:picLocks noChangeAspect="1"/>
          </p:cNvPicPr>
          <p:nvPr/>
        </p:nvPicPr>
        <p:blipFill>
          <a:blip r:embed="rId6"/>
          <a:stretch>
            <a:fillRect/>
          </a:stretch>
        </p:blipFill>
        <p:spPr>
          <a:xfrm>
            <a:off x="10198100" y="0"/>
            <a:ext cx="1993900" cy="1955800"/>
          </a:xfrm>
          <a:prstGeom prst="rect">
            <a:avLst/>
          </a:prstGeom>
        </p:spPr>
      </p:pic>
      <p:pic>
        <p:nvPicPr>
          <p:cNvPr id="15" name="Picture 14" descr="A group of people around each other&#10;&#10;Description automatically generated">
            <a:extLst>
              <a:ext uri="{FF2B5EF4-FFF2-40B4-BE49-F238E27FC236}">
                <a16:creationId xmlns:a16="http://schemas.microsoft.com/office/drawing/2014/main" id="{BCBEE49B-A9DB-134B-8469-3AA7BD0A4AEC}"/>
              </a:ext>
            </a:extLst>
          </p:cNvPr>
          <p:cNvPicPr>
            <a:picLocks noChangeAspect="1"/>
          </p:cNvPicPr>
          <p:nvPr/>
        </p:nvPicPr>
        <p:blipFill>
          <a:blip r:embed="rId7"/>
          <a:stretch>
            <a:fillRect/>
          </a:stretch>
        </p:blipFill>
        <p:spPr>
          <a:xfrm>
            <a:off x="315612" y="4986182"/>
            <a:ext cx="4233734" cy="1776911"/>
          </a:xfrm>
          <a:prstGeom prst="rect">
            <a:avLst/>
          </a:prstGeom>
        </p:spPr>
      </p:pic>
      <p:pic>
        <p:nvPicPr>
          <p:cNvPr id="3" name="Audio 2">
            <a:hlinkClick r:id="" action="ppaction://media"/>
            <a:extLst>
              <a:ext uri="{FF2B5EF4-FFF2-40B4-BE49-F238E27FC236}">
                <a16:creationId xmlns:a16="http://schemas.microsoft.com/office/drawing/2014/main" id="{98B98E4D-4C7C-FD4D-91D4-052C889DECF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800195466"/>
      </p:ext>
    </p:extLst>
  </p:cSld>
  <p:clrMapOvr>
    <a:masterClrMapping/>
  </p:clrMapOvr>
  <mc:AlternateContent xmlns:mc="http://schemas.openxmlformats.org/markup-compatibility/2006" xmlns:p14="http://schemas.microsoft.com/office/powerpoint/2010/main">
    <mc:Choice Requires="p14">
      <p:transition spd="slow" p14:dur="2000" advTm="73797"/>
    </mc:Choice>
    <mc:Fallback xmlns="">
      <p:transition spd="slow" advTm="73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879B3-AC3E-0745-98C6-5F8D7B5D21B8}"/>
              </a:ext>
            </a:extLst>
          </p:cNvPr>
          <p:cNvSpPr>
            <a:spLocks noGrp="1"/>
          </p:cNvSpPr>
          <p:nvPr>
            <p:ph type="title"/>
          </p:nvPr>
        </p:nvSpPr>
        <p:spPr/>
        <p:txBody>
          <a:bodyPr/>
          <a:lstStyle/>
          <a:p>
            <a:endParaRPr lang="en-US"/>
          </a:p>
        </p:txBody>
      </p:sp>
      <p:pic>
        <p:nvPicPr>
          <p:cNvPr id="8" name="Content Placeholder 7" descr="A group of people sitting at a table&#10;&#10;Description automatically generated">
            <a:extLst>
              <a:ext uri="{FF2B5EF4-FFF2-40B4-BE49-F238E27FC236}">
                <a16:creationId xmlns:a16="http://schemas.microsoft.com/office/drawing/2014/main" id="{DF3F4216-209C-3543-AC3F-7A93CCD83A04}"/>
              </a:ext>
            </a:extLst>
          </p:cNvPr>
          <p:cNvPicPr>
            <a:picLocks noGrp="1" noChangeAspect="1"/>
          </p:cNvPicPr>
          <p:nvPr>
            <p:ph sz="half" idx="2"/>
          </p:nvPr>
        </p:nvPicPr>
        <p:blipFill>
          <a:blip r:embed="rId4"/>
          <a:stretch>
            <a:fillRect/>
          </a:stretch>
        </p:blipFill>
        <p:spPr>
          <a:xfrm>
            <a:off x="5701201" y="3429000"/>
            <a:ext cx="6490799" cy="3415303"/>
          </a:xfrm>
        </p:spPr>
      </p:pic>
      <p:pic>
        <p:nvPicPr>
          <p:cNvPr id="6" name="Content Placeholder 5" descr="A group of people looking at a computer&#10;&#10;Description automatically generated">
            <a:extLst>
              <a:ext uri="{FF2B5EF4-FFF2-40B4-BE49-F238E27FC236}">
                <a16:creationId xmlns:a16="http://schemas.microsoft.com/office/drawing/2014/main" id="{0128DD18-B8A1-6B41-AF15-52A8710162A7}"/>
              </a:ext>
            </a:extLst>
          </p:cNvPr>
          <p:cNvPicPr>
            <a:picLocks noGrp="1" noChangeAspect="1"/>
          </p:cNvPicPr>
          <p:nvPr>
            <p:ph sz="half" idx="1"/>
          </p:nvPr>
        </p:nvPicPr>
        <p:blipFill>
          <a:blip r:embed="rId5"/>
          <a:stretch>
            <a:fillRect/>
          </a:stretch>
        </p:blipFill>
        <p:spPr>
          <a:xfrm>
            <a:off x="232718" y="365125"/>
            <a:ext cx="8009765" cy="3415303"/>
          </a:xfrm>
        </p:spPr>
      </p:pic>
      <p:sp>
        <p:nvSpPr>
          <p:cNvPr id="9" name="TextBox 8">
            <a:extLst>
              <a:ext uri="{FF2B5EF4-FFF2-40B4-BE49-F238E27FC236}">
                <a16:creationId xmlns:a16="http://schemas.microsoft.com/office/drawing/2014/main" id="{5A2B5DDF-AB1A-154D-84E1-302228B034BB}"/>
              </a:ext>
            </a:extLst>
          </p:cNvPr>
          <p:cNvSpPr txBox="1"/>
          <p:nvPr/>
        </p:nvSpPr>
        <p:spPr>
          <a:xfrm>
            <a:off x="588284" y="4074974"/>
            <a:ext cx="4114800" cy="1754326"/>
          </a:xfrm>
          <a:prstGeom prst="rect">
            <a:avLst/>
          </a:prstGeom>
          <a:noFill/>
        </p:spPr>
        <p:txBody>
          <a:bodyPr wrap="square" rtlCol="0">
            <a:spAutoFit/>
          </a:bodyPr>
          <a:lstStyle/>
          <a:p>
            <a:r>
              <a:rPr lang="en-US" sz="3600" dirty="0"/>
              <a:t>Group reflection</a:t>
            </a:r>
          </a:p>
          <a:p>
            <a:r>
              <a:rPr lang="en-US" sz="3600" dirty="0"/>
              <a:t>Debrief</a:t>
            </a:r>
          </a:p>
          <a:p>
            <a:r>
              <a:rPr lang="en-US" sz="3600" dirty="0"/>
              <a:t>M&amp;M meeting</a:t>
            </a:r>
          </a:p>
        </p:txBody>
      </p:sp>
      <p:pic>
        <p:nvPicPr>
          <p:cNvPr id="10" name="Audio 9">
            <a:hlinkClick r:id="" action="ppaction://media"/>
            <a:extLst>
              <a:ext uri="{FF2B5EF4-FFF2-40B4-BE49-F238E27FC236}">
                <a16:creationId xmlns:a16="http://schemas.microsoft.com/office/drawing/2014/main" id="{8F2218FE-9C9C-8B4A-AE20-B4B51E4C43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
        <p:nvSpPr>
          <p:cNvPr id="11" name="TextBox 10">
            <a:extLst>
              <a:ext uri="{FF2B5EF4-FFF2-40B4-BE49-F238E27FC236}">
                <a16:creationId xmlns:a16="http://schemas.microsoft.com/office/drawing/2014/main" id="{BF49CCA4-0F14-7E46-8F2D-6F48D3DF3B2F}"/>
              </a:ext>
            </a:extLst>
          </p:cNvPr>
          <p:cNvSpPr txBox="1"/>
          <p:nvPr/>
        </p:nvSpPr>
        <p:spPr>
          <a:xfrm>
            <a:off x="8435844" y="1615166"/>
            <a:ext cx="3756156" cy="646331"/>
          </a:xfrm>
          <a:prstGeom prst="rect">
            <a:avLst/>
          </a:prstGeom>
          <a:noFill/>
        </p:spPr>
        <p:txBody>
          <a:bodyPr wrap="none" rtlCol="0">
            <a:spAutoFit/>
          </a:bodyPr>
          <a:lstStyle/>
          <a:p>
            <a:r>
              <a:rPr lang="en-US" sz="3600" dirty="0"/>
              <a:t>Summary narrative</a:t>
            </a:r>
          </a:p>
        </p:txBody>
      </p:sp>
    </p:spTree>
    <p:extLst>
      <p:ext uri="{BB962C8B-B14F-4D97-AF65-F5344CB8AC3E}">
        <p14:creationId xmlns:p14="http://schemas.microsoft.com/office/powerpoint/2010/main" val="360847236"/>
      </p:ext>
    </p:extLst>
  </p:cSld>
  <p:clrMapOvr>
    <a:masterClrMapping/>
  </p:clrMapOvr>
  <mc:AlternateContent xmlns:mc="http://schemas.openxmlformats.org/markup-compatibility/2006" xmlns:p14="http://schemas.microsoft.com/office/powerpoint/2010/main">
    <mc:Choice Requires="p14">
      <p:transition spd="slow" p14:dur="2000" advTm="52828"/>
    </mc:Choice>
    <mc:Fallback xmlns="">
      <p:transition spd="slow" advTm="52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1" presetClass="entr" presetSubtype="0" fill="hold" nodeType="afterEffect">
                                  <p:stCondLst>
                                    <p:cond delay="30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nodeType="afterEffect">
                                  <p:stCondLst>
                                    <p:cond delay="45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7500"/>
                            </p:stCondLst>
                            <p:childTnLst>
                              <p:par>
                                <p:cTn id="14" presetID="1" presetClass="entr" presetSubtype="0" fill="hold" grpId="0" nodeType="afterEffect">
                                  <p:stCondLst>
                                    <p:cond delay="10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17500"/>
                            </p:stCondLst>
                            <p:childTnLst>
                              <p:par>
                                <p:cTn id="17" presetID="1" presetClass="entr" presetSubtype="0" fill="hold" grpId="0" nodeType="afterEffect">
                                  <p:stCondLst>
                                    <p:cond delay="1550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0"/>
                </p:tgtEl>
              </p:cMediaNode>
            </p:audio>
          </p:childTnLst>
        </p:cTn>
      </p:par>
    </p:tnLst>
    <p:bldLst>
      <p:bldP spid="9"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graphicFrame>
        <p:nvGraphicFramePr>
          <p:cNvPr id="4" name="Content Placeholder 3">
            <a:extLst>
              <a:ext uri="{FF2B5EF4-FFF2-40B4-BE49-F238E27FC236}">
                <a16:creationId xmlns:a16="http://schemas.microsoft.com/office/drawing/2014/main" id="{D3641BAE-E6E7-C24E-9B3B-96D7B7B1584B}"/>
              </a:ext>
            </a:extLst>
          </p:cNvPr>
          <p:cNvGraphicFramePr>
            <a:graphicFrameLocks noGrp="1"/>
          </p:cNvGraphicFramePr>
          <p:nvPr>
            <p:ph idx="1"/>
            <p:extLst>
              <p:ext uri="{D42A27DB-BD31-4B8C-83A1-F6EECF244321}">
                <p14:modId xmlns:p14="http://schemas.microsoft.com/office/powerpoint/2010/main" val="4086088556"/>
              </p:ext>
            </p:extLst>
          </p:nvPr>
        </p:nvGraphicFramePr>
        <p:xfrm>
          <a:off x="1285102" y="365125"/>
          <a:ext cx="9131643" cy="6406379"/>
        </p:xfrm>
        <a:graphic>
          <a:graphicData uri="http://schemas.openxmlformats.org/drawingml/2006/table">
            <a:tbl>
              <a:tblPr firstRow="1" bandRow="1">
                <a:tableStyleId>{5C22544A-7EE6-4342-B048-85BDC9FD1C3A}</a:tableStyleId>
              </a:tblPr>
              <a:tblGrid>
                <a:gridCol w="3043881">
                  <a:extLst>
                    <a:ext uri="{9D8B030D-6E8A-4147-A177-3AD203B41FA5}">
                      <a16:colId xmlns:a16="http://schemas.microsoft.com/office/drawing/2014/main" val="1360773424"/>
                    </a:ext>
                  </a:extLst>
                </a:gridCol>
                <a:gridCol w="3043881">
                  <a:extLst>
                    <a:ext uri="{9D8B030D-6E8A-4147-A177-3AD203B41FA5}">
                      <a16:colId xmlns:a16="http://schemas.microsoft.com/office/drawing/2014/main" val="584342923"/>
                    </a:ext>
                  </a:extLst>
                </a:gridCol>
                <a:gridCol w="3043881">
                  <a:extLst>
                    <a:ext uri="{9D8B030D-6E8A-4147-A177-3AD203B41FA5}">
                      <a16:colId xmlns:a16="http://schemas.microsoft.com/office/drawing/2014/main" val="4180745825"/>
                    </a:ext>
                  </a:extLst>
                </a:gridCol>
              </a:tblGrid>
              <a:tr h="75369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HLO 1: </a:t>
                      </a:r>
                      <a:r>
                        <a:rPr lang="en-US" sz="1200" dirty="0">
                          <a:solidFill>
                            <a:schemeClr val="bg1"/>
                          </a:solidFill>
                          <a:hlinkClick r:id="" action="ppaction://noaction">
                            <a:extLst>
                              <a:ext uri="{A12FA001-AC4F-418D-AE19-62706E023703}">
                                <ahyp:hlinkClr xmlns:ahyp="http://schemas.microsoft.com/office/drawing/2018/hyperlinkcolor" val="tx"/>
                              </a:ext>
                            </a:extLst>
                          </a:hlinkClick>
                        </a:rPr>
                        <a:t>An accountable, capable and compassionate doctor</a:t>
                      </a:r>
                      <a:endParaRPr lang="en-GB" sz="1200" dirty="0">
                        <a:solidFill>
                          <a:schemeClr val="bg1"/>
                        </a:solidFill>
                      </a:endParaRPr>
                    </a:p>
                  </a:txBody>
                  <a:tcPr/>
                </a:tc>
                <a:tc>
                  <a:txBody>
                    <a:bodyPr/>
                    <a:lstStyle/>
                    <a:p>
                      <a:r>
                        <a:rPr lang="en-US" sz="1200" dirty="0"/>
                        <a:t>HLO 2: </a:t>
                      </a:r>
                      <a:r>
                        <a:rPr lang="en-US" sz="1200" dirty="0">
                          <a:solidFill>
                            <a:schemeClr val="bg1"/>
                          </a:solidFill>
                          <a:hlinkClick r:id="" action="ppaction://noaction">
                            <a:extLst>
                              <a:ext uri="{A12FA001-AC4F-418D-AE19-62706E023703}">
                                <ahyp:hlinkClr xmlns:ahyp="http://schemas.microsoft.com/office/drawing/2018/hyperlinkcolor" val="tx"/>
                              </a:ext>
                            </a:extLst>
                          </a:hlinkClick>
                        </a:rPr>
                        <a:t>A valuable member of healthcare workforce </a:t>
                      </a:r>
                      <a:endParaRPr lang="en-US" sz="1200" dirty="0">
                        <a:solidFill>
                          <a:schemeClr val="bg1"/>
                        </a:solidFill>
                      </a:endParaRPr>
                    </a:p>
                  </a:txBody>
                  <a:tcPr/>
                </a:tc>
                <a:tc>
                  <a:txBody>
                    <a:bodyPr/>
                    <a:lstStyle/>
                    <a:p>
                      <a:r>
                        <a:rPr lang="en-US" sz="1200" dirty="0"/>
                        <a:t>HLO 3: </a:t>
                      </a:r>
                      <a:r>
                        <a:rPr lang="en-US" sz="1200" dirty="0">
                          <a:solidFill>
                            <a:schemeClr val="bg1"/>
                          </a:solidFill>
                          <a:hlinkClick r:id="" action="ppaction://noaction">
                            <a:extLst>
                              <a:ext uri="{A12FA001-AC4F-418D-AE19-62706E023703}">
                                <ahyp:hlinkClr xmlns:ahyp="http://schemas.microsoft.com/office/drawing/2018/hyperlinkcolor" val="tx"/>
                              </a:ext>
                            </a:extLst>
                          </a:hlinkClick>
                        </a:rPr>
                        <a:t>A professional, responsible for their own practice and portfolio development</a:t>
                      </a:r>
                      <a:endParaRPr lang="en-US" sz="1200" dirty="0">
                        <a:solidFill>
                          <a:schemeClr val="bg1"/>
                        </a:solidFill>
                      </a:endParaRPr>
                    </a:p>
                  </a:txBody>
                  <a:tcPr/>
                </a:tc>
                <a:extLst>
                  <a:ext uri="{0D108BD9-81ED-4DB2-BD59-A6C34878D82A}">
                    <a16:rowId xmlns:a16="http://schemas.microsoft.com/office/drawing/2014/main" val="176963286"/>
                  </a:ext>
                </a:extLst>
              </a:tr>
              <a:tr h="4252974">
                <a:tc>
                  <a:txBody>
                    <a:bodyPr/>
                    <a:lstStyle/>
                    <a:p>
                      <a:pPr marL="514350" indent="-514350" fontAlgn="base">
                        <a:buFont typeface="+mj-lt"/>
                        <a:buAutoNum type="arabicPeriod"/>
                      </a:pPr>
                      <a:r>
                        <a:rPr lang="en-US" sz="1200" b="1" dirty="0"/>
                        <a:t>Clinical Assessment:</a:t>
                      </a:r>
                      <a:r>
                        <a:rPr lang="en-US" sz="1200" dirty="0"/>
                        <a:t> Assess patient needs in a variety of clinical settings including acute, non-acute and community</a:t>
                      </a:r>
                      <a:endParaRPr lang="en-GB" sz="1200" dirty="0"/>
                    </a:p>
                    <a:p>
                      <a:pPr marL="514350" indent="-514350" fontAlgn="base">
                        <a:buFont typeface="+mj-lt"/>
                        <a:buAutoNum type="arabicPeriod"/>
                      </a:pPr>
                      <a:r>
                        <a:rPr lang="en-US" sz="1200" b="1" dirty="0"/>
                        <a:t>Clinical </a:t>
                      </a:r>
                      <a:r>
                        <a:rPr lang="en-US" sz="1200" b="1" dirty="0" err="1"/>
                        <a:t>Prioritisation</a:t>
                      </a:r>
                      <a:r>
                        <a:rPr lang="en-US" sz="1200" b="1" dirty="0"/>
                        <a:t>: </a:t>
                      </a:r>
                      <a:r>
                        <a:rPr lang="en-US" sz="1200" dirty="0" err="1"/>
                        <a:t>Recognise</a:t>
                      </a:r>
                      <a:r>
                        <a:rPr lang="en-US" sz="1200" dirty="0"/>
                        <a:t> and, where appropriate</a:t>
                      </a:r>
                      <a:r>
                        <a:rPr lang="en-GB" sz="1200" dirty="0"/>
                        <a:t>, </a:t>
                      </a:r>
                      <a:r>
                        <a:rPr lang="en-US" sz="1200" dirty="0"/>
                        <a:t>initiate urgent treatment of  deterioration in physical and mental health</a:t>
                      </a:r>
                    </a:p>
                    <a:p>
                      <a:pPr marL="514350" indent="-514350" fontAlgn="base">
                        <a:buFont typeface="+mj-lt"/>
                        <a:buAutoNum type="arabicPeriod"/>
                      </a:pPr>
                      <a:r>
                        <a:rPr lang="en-US" sz="1200" b="1" dirty="0"/>
                        <a:t>Holistic</a:t>
                      </a:r>
                      <a:r>
                        <a:rPr lang="en-US" sz="1200" b="1" baseline="0" dirty="0"/>
                        <a:t> Planning</a:t>
                      </a:r>
                      <a:r>
                        <a:rPr lang="en-US" sz="1200" b="1" dirty="0"/>
                        <a:t>: </a:t>
                      </a:r>
                      <a:r>
                        <a:rPr lang="en-US" sz="1200" dirty="0"/>
                        <a:t>Diagnose and formulate treatment plans (with appropriate supervision) that include ethical consideration of the physical, psychological and social needs of the patient</a:t>
                      </a:r>
                      <a:endParaRPr lang="en-GB" sz="1200" dirty="0"/>
                    </a:p>
                    <a:p>
                      <a:pPr marL="514350" indent="-514350" fontAlgn="base">
                        <a:buFont typeface="+mj-lt"/>
                        <a:buAutoNum type="arabicPeriod"/>
                      </a:pPr>
                      <a:r>
                        <a:rPr lang="en-US" sz="1200" b="1" dirty="0"/>
                        <a:t>Communication</a:t>
                      </a:r>
                      <a:r>
                        <a:rPr lang="en-US" sz="1200" b="1" baseline="0" dirty="0"/>
                        <a:t> and Care</a:t>
                      </a:r>
                      <a:r>
                        <a:rPr lang="en-US" sz="1200" b="1" dirty="0"/>
                        <a:t>: </a:t>
                      </a:r>
                      <a:r>
                        <a:rPr lang="en-US" sz="1200" dirty="0"/>
                        <a:t>Provide clear explanations to patients/</a:t>
                      </a:r>
                      <a:r>
                        <a:rPr lang="en-US" sz="1200" dirty="0" err="1"/>
                        <a:t>carers</a:t>
                      </a:r>
                      <a:r>
                        <a:rPr lang="en-US" sz="1200" dirty="0"/>
                        <a:t>, agree a plan and deliver health care advice and treatment where appropriate</a:t>
                      </a:r>
                      <a:endParaRPr lang="en-GB" sz="1200" dirty="0"/>
                    </a:p>
                    <a:p>
                      <a:pPr marL="514350" indent="-514350">
                        <a:buFont typeface="+mj-lt"/>
                        <a:buAutoNum type="arabicPeriod"/>
                      </a:pPr>
                      <a:r>
                        <a:rPr lang="en-US" sz="1200" b="1" dirty="0"/>
                        <a:t>Continuity of Care: </a:t>
                      </a:r>
                      <a:r>
                        <a:rPr lang="en-US" sz="1200" dirty="0"/>
                        <a:t>Contribute to safe ongoing care both in and out of hours</a:t>
                      </a:r>
                      <a:endParaRPr lang="en-GB" sz="1200" dirty="0"/>
                    </a:p>
                  </a:txBody>
                  <a:tcPr/>
                </a:tc>
                <a:tc>
                  <a:txBody>
                    <a:bodyPr/>
                    <a:lstStyle/>
                    <a:p>
                      <a:pPr marL="514350" lvl="0" indent="-514350">
                        <a:buFont typeface="+mj-lt"/>
                        <a:buAutoNum type="arabicPeriod" startAt="6"/>
                      </a:pPr>
                      <a:r>
                        <a:rPr lang="en-US" sz="1200" b="1" dirty="0"/>
                        <a:t>Sharing the Vision: </a:t>
                      </a:r>
                      <a:r>
                        <a:rPr lang="en-US" sz="1200" dirty="0"/>
                        <a:t>Work confidently within and, where appropriate, guide the </a:t>
                      </a:r>
                      <a:r>
                        <a:rPr lang="en-US" sz="1200" dirty="0" err="1"/>
                        <a:t>multiprofessional</a:t>
                      </a:r>
                      <a:r>
                        <a:rPr lang="en-US" sz="1200" dirty="0"/>
                        <a:t> team to deliver a consistently high standard of patient care based on sound ethical principles</a:t>
                      </a:r>
                      <a:endParaRPr lang="en-GB" sz="1200" dirty="0"/>
                    </a:p>
                    <a:p>
                      <a:pPr marL="514350" lvl="0" indent="-514350">
                        <a:buFont typeface="+mj-lt"/>
                        <a:buAutoNum type="arabicPeriod" startAt="6"/>
                      </a:pPr>
                      <a:r>
                        <a:rPr lang="en-US" sz="1200" b="1" dirty="0"/>
                        <a:t>Fitness to Practice: </a:t>
                      </a:r>
                      <a:r>
                        <a:rPr lang="en-US" sz="1200" dirty="0"/>
                        <a:t>Develop the skills necessary to manage their own personal wellbeing </a:t>
                      </a:r>
                      <a:endParaRPr lang="en-GB" sz="1200" dirty="0"/>
                    </a:p>
                    <a:p>
                      <a:pPr marL="514350" lvl="0" indent="-514350">
                        <a:buFont typeface="+mj-lt"/>
                        <a:buAutoNum type="arabicPeriod" startAt="6"/>
                      </a:pPr>
                      <a:r>
                        <a:rPr lang="en-US" sz="1200" b="1" dirty="0"/>
                        <a:t>Upholding Values: </a:t>
                      </a:r>
                      <a:r>
                        <a:rPr lang="en-US" sz="1200" dirty="0"/>
                        <a:t>Act as a responsible employee including speaking up when others do not act in accordance with the values of the healthcare system </a:t>
                      </a:r>
                      <a:endParaRPr lang="en-GB" sz="1200" dirty="0"/>
                    </a:p>
                    <a:p>
                      <a:pPr marL="514350" lvl="0" indent="-514350">
                        <a:buFont typeface="+mj-lt"/>
                        <a:buAutoNum type="arabicPeriod" startAt="6"/>
                      </a:pPr>
                      <a:r>
                        <a:rPr lang="en-US" sz="1200" b="1" dirty="0"/>
                        <a:t>Quality Improvement: </a:t>
                      </a:r>
                      <a:r>
                        <a:rPr lang="en-US" sz="1200" dirty="0"/>
                        <a:t>Take an active part in processes to improve the quality of care </a:t>
                      </a:r>
                    </a:p>
                    <a:p>
                      <a:pPr marL="514350" lvl="0" indent="-514350">
                        <a:buFont typeface="+mj-lt"/>
                        <a:buAutoNum type="arabicPeriod" startAt="6"/>
                      </a:pPr>
                      <a:r>
                        <a:rPr lang="en-US" sz="1200" b="1" dirty="0"/>
                        <a:t>Teaching the Teacher: </a:t>
                      </a:r>
                      <a:r>
                        <a:rPr lang="en-US" sz="1200" dirty="0"/>
                        <a:t>Teach and present effectively</a:t>
                      </a:r>
                      <a:endParaRPr lang="en-GB" sz="1200" dirty="0"/>
                    </a:p>
                    <a:p>
                      <a:endParaRPr lang="en-US" sz="1050" dirty="0"/>
                    </a:p>
                  </a:txBody>
                  <a:tcPr/>
                </a:tc>
                <a:tc>
                  <a:txBody>
                    <a:bodyPr/>
                    <a:lstStyle/>
                    <a:p>
                      <a:pPr marL="514350" lvl="0" indent="-514350">
                        <a:buFont typeface="+mj-lt"/>
                        <a:buAutoNum type="arabicPeriod" startAt="11"/>
                      </a:pPr>
                      <a:r>
                        <a:rPr lang="en-US" sz="1200" b="1" dirty="0"/>
                        <a:t>Ethics and Law: </a:t>
                      </a:r>
                      <a:r>
                        <a:rPr lang="en-US" sz="1200" dirty="0"/>
                        <a:t>Demonstrate professional practice in line with the curriculum, GMC and other statutory requirements through development of a professional portfolio</a:t>
                      </a:r>
                      <a:endParaRPr lang="en-GB" sz="1200" dirty="0"/>
                    </a:p>
                    <a:p>
                      <a:pPr marL="514350" lvl="0" indent="-514350">
                        <a:buFont typeface="+mj-lt"/>
                        <a:buAutoNum type="arabicPeriod" startAt="11"/>
                      </a:pPr>
                      <a:r>
                        <a:rPr lang="en-US" sz="1200" b="1" dirty="0"/>
                        <a:t>Continuing Professional Development: </a:t>
                      </a:r>
                      <a:r>
                        <a:rPr lang="en-US" sz="1200" dirty="0"/>
                        <a:t>Develop practice including the acquisition of new knowledge and skills through experiential learning; acceptance of feedback and, if necessary, remediation; reading and, if appropriate, by research</a:t>
                      </a:r>
                      <a:endParaRPr lang="en-GB" sz="1200" dirty="0"/>
                    </a:p>
                    <a:p>
                      <a:pPr marL="514350" lvl="0" indent="-514350">
                        <a:buFont typeface="+mj-lt"/>
                        <a:buAutoNum type="arabicPeriod" startAt="11"/>
                      </a:pPr>
                      <a:r>
                        <a:rPr lang="en-US" sz="1200" b="1" dirty="0"/>
                        <a:t>Understanding Medicine: </a:t>
                      </a:r>
                      <a:r>
                        <a:rPr lang="en-US" sz="1200" dirty="0"/>
                        <a:t>Understand the breadth of medical practice and plan a career</a:t>
                      </a:r>
                      <a:r>
                        <a:rPr lang="en-GB" sz="1200" dirty="0"/>
                        <a:t> </a:t>
                      </a:r>
                    </a:p>
                    <a:p>
                      <a:endParaRPr lang="en-US" sz="1050" dirty="0"/>
                    </a:p>
                  </a:txBody>
                  <a:tcPr/>
                </a:tc>
                <a:extLst>
                  <a:ext uri="{0D108BD9-81ED-4DB2-BD59-A6C34878D82A}">
                    <a16:rowId xmlns:a16="http://schemas.microsoft.com/office/drawing/2014/main" val="2680171270"/>
                  </a:ext>
                </a:extLst>
              </a:tr>
              <a:tr h="1399713">
                <a:tc>
                  <a:txBody>
                    <a:bodyPr/>
                    <a:lstStyle/>
                    <a:p>
                      <a:r>
                        <a:rPr lang="en-US" sz="1200" dirty="0"/>
                        <a:t>CSR</a:t>
                      </a:r>
                    </a:p>
                    <a:p>
                      <a:r>
                        <a:rPr lang="en-US" sz="1200" dirty="0"/>
                        <a:t>ESR</a:t>
                      </a:r>
                    </a:p>
                    <a:p>
                      <a:r>
                        <a:rPr lang="en-US" sz="1200" dirty="0"/>
                        <a:t>TAB</a:t>
                      </a:r>
                    </a:p>
                    <a:p>
                      <a:r>
                        <a:rPr lang="en-US" sz="1200" dirty="0"/>
                        <a:t>PSG</a:t>
                      </a:r>
                    </a:p>
                    <a:p>
                      <a:r>
                        <a:rPr lang="en-US" sz="1200" dirty="0" err="1"/>
                        <a:t>eportfolio</a:t>
                      </a:r>
                      <a:r>
                        <a:rPr lang="en-US" sz="1200" dirty="0"/>
                        <a:t> evidence</a:t>
                      </a:r>
                    </a:p>
                    <a:p>
                      <a:r>
                        <a:rPr lang="en-US" sz="1200" dirty="0"/>
                        <a:t>PSA certificate - F1 only</a:t>
                      </a:r>
                    </a:p>
                  </a:txBody>
                  <a:tcPr/>
                </a:tc>
                <a:tc>
                  <a:txBody>
                    <a:bodyPr/>
                    <a:lstStyle/>
                    <a:p>
                      <a:r>
                        <a:rPr lang="en-US" sz="1200" dirty="0"/>
                        <a:t>CSR</a:t>
                      </a:r>
                    </a:p>
                    <a:p>
                      <a:r>
                        <a:rPr lang="en-US" sz="1200" dirty="0"/>
                        <a:t>ESR</a:t>
                      </a:r>
                    </a:p>
                    <a:p>
                      <a:r>
                        <a:rPr lang="en-US" sz="1200" dirty="0"/>
                        <a:t>TAB</a:t>
                      </a:r>
                    </a:p>
                    <a:p>
                      <a:r>
                        <a:rPr lang="en-US" sz="1200" dirty="0"/>
                        <a:t>PSG</a:t>
                      </a:r>
                    </a:p>
                    <a:p>
                      <a:r>
                        <a:rPr lang="en-US" sz="1200" dirty="0" err="1"/>
                        <a:t>eportfolio</a:t>
                      </a:r>
                      <a:r>
                        <a:rPr lang="en-US" sz="1200" dirty="0"/>
                        <a:t> evidence</a:t>
                      </a:r>
                    </a:p>
                  </a:txBody>
                  <a:tcPr/>
                </a:tc>
                <a:tc>
                  <a:txBody>
                    <a:bodyPr/>
                    <a:lstStyle/>
                    <a:p>
                      <a:r>
                        <a:rPr lang="en-US" sz="1200" dirty="0"/>
                        <a:t>CSR</a:t>
                      </a:r>
                    </a:p>
                    <a:p>
                      <a:r>
                        <a:rPr lang="en-US" sz="1200" dirty="0"/>
                        <a:t>ESR</a:t>
                      </a:r>
                    </a:p>
                    <a:p>
                      <a:r>
                        <a:rPr lang="en-US" sz="1200" dirty="0" err="1"/>
                        <a:t>eportfolio</a:t>
                      </a:r>
                      <a:r>
                        <a:rPr lang="en-US" sz="1200" dirty="0"/>
                        <a:t> evidence</a:t>
                      </a:r>
                    </a:p>
                    <a:p>
                      <a:r>
                        <a:rPr lang="en-US" sz="1200" dirty="0"/>
                        <a:t>Learning log</a:t>
                      </a:r>
                    </a:p>
                    <a:p>
                      <a:r>
                        <a:rPr lang="en-US" sz="1200" dirty="0"/>
                        <a:t>Engagement in feedback on</a:t>
                      </a:r>
                      <a:r>
                        <a:rPr lang="en-US" sz="1200" baseline="0" dirty="0"/>
                        <a:t> training</a:t>
                      </a:r>
                      <a:r>
                        <a:rPr lang="en-US" sz="1200" dirty="0"/>
                        <a:t> </a:t>
                      </a:r>
                    </a:p>
                    <a:p>
                      <a:r>
                        <a:rPr lang="en-US" sz="1200" dirty="0"/>
                        <a:t>Form R / SOAR</a:t>
                      </a:r>
                    </a:p>
                  </a:txBody>
                  <a:tcPr/>
                </a:tc>
                <a:extLst>
                  <a:ext uri="{0D108BD9-81ED-4DB2-BD59-A6C34878D82A}">
                    <a16:rowId xmlns:a16="http://schemas.microsoft.com/office/drawing/2014/main" val="3166417393"/>
                  </a:ext>
                </a:extLst>
              </a:tr>
            </a:tbl>
          </a:graphicData>
        </a:graphic>
      </p:graphicFrame>
      <p:pic>
        <p:nvPicPr>
          <p:cNvPr id="3" name="Audio 2">
            <a:hlinkClick r:id="" action="ppaction://media"/>
            <a:extLst>
              <a:ext uri="{FF2B5EF4-FFF2-40B4-BE49-F238E27FC236}">
                <a16:creationId xmlns:a16="http://schemas.microsoft.com/office/drawing/2014/main" id="{37872B5F-3900-9E42-ACC8-86A55EADA7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702235053"/>
      </p:ext>
    </p:extLst>
  </p:cSld>
  <p:clrMapOvr>
    <a:masterClrMapping/>
  </p:clrMapOvr>
  <mc:AlternateContent xmlns:mc="http://schemas.openxmlformats.org/markup-compatibility/2006" xmlns:p14="http://schemas.microsoft.com/office/powerpoint/2010/main">
    <mc:Choice Requires="p14">
      <p:transition spd="slow" p14:dur="2000" advTm="64509"/>
    </mc:Choice>
    <mc:Fallback xmlns="">
      <p:transition spd="slow" advTm="64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1C0ED-6E51-8747-B4DA-8358C73C615C}"/>
              </a:ext>
            </a:extLst>
          </p:cNvPr>
          <p:cNvSpPr>
            <a:spLocks noGrp="1"/>
          </p:cNvSpPr>
          <p:nvPr>
            <p:ph type="title"/>
          </p:nvPr>
        </p:nvSpPr>
        <p:spPr/>
        <p:txBody>
          <a:bodyPr/>
          <a:lstStyle/>
          <a:p>
            <a:endParaRPr lang="en-US"/>
          </a:p>
        </p:txBody>
      </p:sp>
      <p:pic>
        <p:nvPicPr>
          <p:cNvPr id="7" name="Content Placeholder 6" descr="A picture containing red&#10;&#10;Description automatically generated">
            <a:extLst>
              <a:ext uri="{FF2B5EF4-FFF2-40B4-BE49-F238E27FC236}">
                <a16:creationId xmlns:a16="http://schemas.microsoft.com/office/drawing/2014/main" id="{5BE8D151-DEB2-3A4B-BE6A-3CB462499F1E}"/>
              </a:ext>
            </a:extLst>
          </p:cNvPr>
          <p:cNvPicPr>
            <a:picLocks noGrp="1" noChangeAspect="1"/>
          </p:cNvPicPr>
          <p:nvPr>
            <p:ph idx="1"/>
          </p:nvPr>
        </p:nvPicPr>
        <p:blipFill>
          <a:blip r:embed="rId4"/>
          <a:stretch>
            <a:fillRect/>
          </a:stretch>
        </p:blipFill>
        <p:spPr>
          <a:xfrm>
            <a:off x="4434273" y="2829063"/>
            <a:ext cx="2977463" cy="1199873"/>
          </a:xfrm>
        </p:spPr>
      </p:pic>
      <p:pic>
        <p:nvPicPr>
          <p:cNvPr id="9" name="Picture 8" descr="A screenshot of a person&#10;&#10;Description automatically generated">
            <a:extLst>
              <a:ext uri="{FF2B5EF4-FFF2-40B4-BE49-F238E27FC236}">
                <a16:creationId xmlns:a16="http://schemas.microsoft.com/office/drawing/2014/main" id="{4B67E993-8D91-D646-A049-CB88A8397517}"/>
              </a:ext>
            </a:extLst>
          </p:cNvPr>
          <p:cNvPicPr>
            <a:picLocks noChangeAspect="1"/>
          </p:cNvPicPr>
          <p:nvPr/>
        </p:nvPicPr>
        <p:blipFill>
          <a:blip r:embed="rId5"/>
          <a:stretch>
            <a:fillRect/>
          </a:stretch>
        </p:blipFill>
        <p:spPr>
          <a:xfrm>
            <a:off x="6526085" y="-1"/>
            <a:ext cx="4827715" cy="6858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D01BA192-7B4B-624D-AF42-0711A99DBBB9}"/>
              </a:ext>
            </a:extLst>
          </p:cNvPr>
          <p:cNvPicPr>
            <a:picLocks noChangeAspect="1"/>
          </p:cNvPicPr>
          <p:nvPr/>
        </p:nvPicPr>
        <p:blipFill>
          <a:blip r:embed="rId6"/>
          <a:stretch>
            <a:fillRect/>
          </a:stretch>
        </p:blipFill>
        <p:spPr>
          <a:xfrm>
            <a:off x="252285" y="536575"/>
            <a:ext cx="6273800" cy="5956300"/>
          </a:xfrm>
          <a:prstGeom prst="rect">
            <a:avLst/>
          </a:prstGeom>
        </p:spPr>
      </p:pic>
      <p:pic>
        <p:nvPicPr>
          <p:cNvPr id="6" name="Audio 5">
            <a:hlinkClick r:id="" action="ppaction://media"/>
            <a:extLst>
              <a:ext uri="{FF2B5EF4-FFF2-40B4-BE49-F238E27FC236}">
                <a16:creationId xmlns:a16="http://schemas.microsoft.com/office/drawing/2014/main" id="{7D06A6D7-14A0-E345-BD0F-8671BFA6D1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697090437"/>
      </p:ext>
    </p:extLst>
  </p:cSld>
  <p:clrMapOvr>
    <a:masterClrMapping/>
  </p:clrMapOvr>
  <mc:AlternateContent xmlns:mc="http://schemas.openxmlformats.org/markup-compatibility/2006" xmlns:p14="http://schemas.microsoft.com/office/powerpoint/2010/main">
    <mc:Choice Requires="p14">
      <p:transition spd="slow" p14:dur="2000" advTm="17262"/>
    </mc:Choice>
    <mc:Fallback xmlns="">
      <p:transition spd="slow" advTm="17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1"/>
                            </p:stCondLst>
                            <p:childTnLst>
                              <p:par>
                                <p:cTn id="8" presetID="1" presetClass="entr" presetSubtype="0" fill="hold" nodeType="afterEffect">
                                  <p:stCondLst>
                                    <p:cond delay="20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2001"/>
                            </p:stCondLst>
                            <p:childTnLst>
                              <p:par>
                                <p:cTn id="11" presetID="1" presetClass="entr" presetSubtype="0" fill="hold" nodeType="afterEffect">
                                  <p:stCondLst>
                                    <p:cond delay="200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ARCP Checklist</a:t>
            </a:r>
          </a:p>
        </p:txBody>
      </p:sp>
      <p:graphicFrame>
        <p:nvGraphicFramePr>
          <p:cNvPr id="3" name="Content Placeholder 2"/>
          <p:cNvGraphicFramePr>
            <a:graphicFrameLocks noGrp="1"/>
          </p:cNvGraphicFramePr>
          <p:nvPr>
            <p:ph sz="half" idx="2"/>
          </p:nvPr>
        </p:nvGraphicFramePr>
        <p:xfrm>
          <a:off x="6172200" y="1417639"/>
          <a:ext cx="4038600" cy="4984369"/>
        </p:xfrm>
        <a:graphic>
          <a:graphicData uri="http://schemas.openxmlformats.org/drawingml/2006/table">
            <a:tbl>
              <a:tblPr firstRow="1" firstCol="1" bandRow="1"/>
              <a:tblGrid>
                <a:gridCol w="1657915">
                  <a:extLst>
                    <a:ext uri="{9D8B030D-6E8A-4147-A177-3AD203B41FA5}">
                      <a16:colId xmlns:a16="http://schemas.microsoft.com/office/drawing/2014/main" val="20000"/>
                    </a:ext>
                  </a:extLst>
                </a:gridCol>
                <a:gridCol w="2380685">
                  <a:extLst>
                    <a:ext uri="{9D8B030D-6E8A-4147-A177-3AD203B41FA5}">
                      <a16:colId xmlns:a16="http://schemas.microsoft.com/office/drawing/2014/main" val="20001"/>
                    </a:ext>
                  </a:extLst>
                </a:gridCol>
              </a:tblGrid>
              <a:tr h="663341">
                <a:tc>
                  <a:txBody>
                    <a:bodyPr/>
                    <a:lstStyle/>
                    <a:p>
                      <a:pPr>
                        <a:lnSpc>
                          <a:spcPct val="115000"/>
                        </a:lnSpc>
                        <a:spcAft>
                          <a:spcPts val="0"/>
                        </a:spcAft>
                      </a:pPr>
                      <a:r>
                        <a:rPr lang="en-GB" sz="800" dirty="0">
                          <a:effectLst/>
                          <a:latin typeface="ArialMT"/>
                          <a:ea typeface="Calibri"/>
                          <a:cs typeface="ArialMT"/>
                        </a:rPr>
                        <a:t>Satisfactory clinical supervisor’s end of </a:t>
                      </a:r>
                      <a:r>
                        <a:rPr lang="en-GB" sz="800" dirty="0">
                          <a:effectLst/>
                          <a:latin typeface="Arial"/>
                          <a:ea typeface="Calibri"/>
                          <a:cs typeface="Times New Roman"/>
                        </a:rPr>
                        <a:t>placement reports</a:t>
                      </a:r>
                      <a:endParaRPr lang="en-GB" sz="800" dirty="0">
                        <a:effectLst/>
                        <a:latin typeface="Calibri"/>
                        <a:ea typeface="Calibri"/>
                        <a:cs typeface="Times New Roman"/>
                      </a:endParaRPr>
                    </a:p>
                  </a:txBody>
                  <a:tcPr marL="47194" marR="47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800" dirty="0">
                          <a:effectLst/>
                          <a:latin typeface="ArialMT"/>
                          <a:ea typeface="Calibri"/>
                          <a:cs typeface="ArialMT"/>
                        </a:rPr>
                        <a:t>A clinical supervisor’s end of placement </a:t>
                      </a:r>
                      <a:r>
                        <a:rPr lang="en-GB" sz="800" dirty="0">
                          <a:effectLst/>
                          <a:latin typeface="Arial"/>
                          <a:ea typeface="Calibri"/>
                          <a:cs typeface="Times New Roman"/>
                        </a:rPr>
                        <a:t>report</a:t>
                      </a:r>
                      <a:endParaRPr lang="en-GB" sz="800" dirty="0">
                        <a:effectLst/>
                        <a:latin typeface="Calibri"/>
                        <a:ea typeface="Calibri"/>
                        <a:cs typeface="Times New Roman"/>
                      </a:endParaRPr>
                    </a:p>
                    <a:p>
                      <a:pPr>
                        <a:lnSpc>
                          <a:spcPct val="115000"/>
                        </a:lnSpc>
                        <a:spcAft>
                          <a:spcPts val="0"/>
                        </a:spcAft>
                      </a:pPr>
                      <a:r>
                        <a:rPr lang="en-GB" sz="800" dirty="0">
                          <a:effectLst/>
                          <a:latin typeface="Arial"/>
                          <a:ea typeface="Calibri"/>
                          <a:cs typeface="Times New Roman"/>
                        </a:rPr>
                        <a:t>is required for ALL placements.</a:t>
                      </a:r>
                      <a:r>
                        <a:rPr lang="en-GB" sz="800" baseline="0" dirty="0">
                          <a:effectLst/>
                          <a:latin typeface="Arial"/>
                          <a:ea typeface="Calibri"/>
                          <a:cs typeface="Times New Roman"/>
                        </a:rPr>
                        <a:t> At least one CSR in each level of training must make use of PSG feedback.</a:t>
                      </a:r>
                      <a:r>
                        <a:rPr lang="en-GB" sz="800" baseline="0" dirty="0">
                          <a:effectLst/>
                          <a:latin typeface="Calibri"/>
                          <a:ea typeface="Calibri"/>
                          <a:cs typeface="Times New Roman"/>
                        </a:rPr>
                        <a:t> </a:t>
                      </a:r>
                      <a:r>
                        <a:rPr lang="en-GB" sz="800" dirty="0">
                          <a:effectLst/>
                          <a:latin typeface="ArialMT"/>
                          <a:ea typeface="Calibri"/>
                          <a:cs typeface="ArialMT"/>
                        </a:rPr>
                        <a:t>All clinical supervisor’s end of placement</a:t>
                      </a:r>
                      <a:endParaRPr lang="en-GB" sz="800" dirty="0">
                        <a:effectLst/>
                        <a:latin typeface="Calibri"/>
                        <a:ea typeface="Calibri"/>
                        <a:cs typeface="Times New Roman"/>
                      </a:endParaRPr>
                    </a:p>
                    <a:p>
                      <a:pPr>
                        <a:lnSpc>
                          <a:spcPct val="115000"/>
                        </a:lnSpc>
                        <a:spcAft>
                          <a:spcPts val="0"/>
                        </a:spcAft>
                      </a:pPr>
                      <a:r>
                        <a:rPr lang="en-GB" sz="800" dirty="0">
                          <a:effectLst/>
                          <a:latin typeface="ArialMT"/>
                          <a:ea typeface="Calibri"/>
                          <a:cs typeface="ArialMT"/>
                        </a:rPr>
                        <a:t>reports must be completed before the doctor’s</a:t>
                      </a:r>
                      <a:r>
                        <a:rPr lang="en-GB" sz="800" dirty="0">
                          <a:effectLst/>
                          <a:latin typeface="Arial"/>
                          <a:ea typeface="Calibri"/>
                          <a:cs typeface="Times New Roman"/>
                        </a:rPr>
                        <a:t> Annual Review of Competence Progression</a:t>
                      </a:r>
                      <a:r>
                        <a:rPr lang="en-GB" sz="800" dirty="0">
                          <a:effectLst/>
                          <a:latin typeface="ArialMT"/>
                          <a:ea typeface="Calibri"/>
                          <a:cs typeface="ArialMT"/>
                        </a:rPr>
                        <a:t> </a:t>
                      </a:r>
                      <a:r>
                        <a:rPr lang="en-GB" sz="800" dirty="0">
                          <a:effectLst/>
                          <a:latin typeface="Arial"/>
                          <a:ea typeface="Calibri"/>
                          <a:cs typeface="Times New Roman"/>
                        </a:rPr>
                        <a:t>(ARCP).</a:t>
                      </a:r>
                      <a:endParaRPr lang="en-GB" sz="800" dirty="0">
                        <a:effectLst/>
                        <a:latin typeface="Calibri"/>
                        <a:ea typeface="Calibri"/>
                        <a:cs typeface="Times New Roman"/>
                      </a:endParaRPr>
                    </a:p>
                  </a:txBody>
                  <a:tcPr marL="47194" marR="47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65336">
                <a:tc>
                  <a:txBody>
                    <a:bodyPr/>
                    <a:lstStyle/>
                    <a:p>
                      <a:pPr>
                        <a:lnSpc>
                          <a:spcPct val="115000"/>
                        </a:lnSpc>
                        <a:spcAft>
                          <a:spcPts val="0"/>
                        </a:spcAft>
                      </a:pPr>
                      <a:r>
                        <a:rPr lang="en-GB" sz="800">
                          <a:effectLst/>
                          <a:latin typeface="Arial"/>
                          <a:ea typeface="Calibri"/>
                          <a:cs typeface="Times New Roman"/>
                        </a:rPr>
                        <a:t>Satisfactory Team assessment of behaviour (TAB) </a:t>
                      </a:r>
                      <a:endParaRPr lang="en-GB" sz="800">
                        <a:effectLst/>
                        <a:latin typeface="Calibri"/>
                        <a:ea typeface="Calibri"/>
                        <a:cs typeface="Times New Roman"/>
                      </a:endParaRPr>
                    </a:p>
                  </a:txBody>
                  <a:tcPr marL="47194" marR="47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800">
                          <a:effectLst/>
                          <a:latin typeface="Arial"/>
                          <a:ea typeface="Calibri"/>
                          <a:cs typeface="Times New Roman"/>
                        </a:rPr>
                        <a:t>Minimum of one per level of training</a:t>
                      </a:r>
                      <a:endParaRPr lang="en-GB" sz="800">
                        <a:effectLst/>
                        <a:latin typeface="Calibri"/>
                        <a:ea typeface="Calibri"/>
                        <a:cs typeface="Times New Roman"/>
                      </a:endParaRPr>
                    </a:p>
                  </a:txBody>
                  <a:tcPr marL="47194" marR="47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65336">
                <a:tc>
                  <a:txBody>
                    <a:bodyPr/>
                    <a:lstStyle/>
                    <a:p>
                      <a:pPr>
                        <a:lnSpc>
                          <a:spcPct val="115000"/>
                        </a:lnSpc>
                        <a:spcAft>
                          <a:spcPts val="0"/>
                        </a:spcAft>
                      </a:pPr>
                      <a:r>
                        <a:rPr lang="en-GB" sz="800">
                          <a:effectLst/>
                          <a:latin typeface="Arial"/>
                          <a:ea typeface="Calibri"/>
                          <a:cs typeface="Times New Roman"/>
                        </a:rPr>
                        <a:t>Satisfactory Placement supervision group report (PSG)</a:t>
                      </a:r>
                      <a:endParaRPr lang="en-GB" sz="800">
                        <a:effectLst/>
                        <a:latin typeface="Calibri"/>
                        <a:ea typeface="Calibri"/>
                        <a:cs typeface="Times New Roman"/>
                      </a:endParaRPr>
                    </a:p>
                  </a:txBody>
                  <a:tcPr marL="47194" marR="47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800">
                          <a:effectLst/>
                          <a:latin typeface="Arial"/>
                          <a:ea typeface="Calibri"/>
                          <a:cs typeface="Times New Roman"/>
                        </a:rPr>
                        <a:t>Minimum of one per level of training</a:t>
                      </a:r>
                      <a:endParaRPr lang="en-GB" sz="800">
                        <a:effectLst/>
                        <a:latin typeface="Calibri"/>
                        <a:ea typeface="Calibri"/>
                        <a:cs typeface="Times New Roman"/>
                      </a:endParaRPr>
                    </a:p>
                  </a:txBody>
                  <a:tcPr marL="47194" marR="47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30673">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n-GB" sz="800" dirty="0">
                          <a:effectLst/>
                          <a:latin typeface="Arial"/>
                          <a:ea typeface="Calibri"/>
                          <a:cs typeface="Times New Roman"/>
                        </a:rPr>
                        <a:t>Satisfactory completion of all curriculum outcomes</a:t>
                      </a:r>
                      <a:endParaRPr lang="en-GB" sz="800" dirty="0">
                        <a:effectLst/>
                        <a:latin typeface="+mn-lt"/>
                        <a:ea typeface="Calibri"/>
                        <a:cs typeface="Times New Roman"/>
                      </a:endParaRPr>
                    </a:p>
                    <a:p>
                      <a:pPr>
                        <a:lnSpc>
                          <a:spcPct val="115000"/>
                        </a:lnSpc>
                        <a:spcAft>
                          <a:spcPts val="0"/>
                        </a:spcAft>
                      </a:pPr>
                      <a:endParaRPr lang="en-GB" sz="800" dirty="0">
                        <a:effectLst/>
                        <a:latin typeface="Calibri"/>
                        <a:ea typeface="Calibri"/>
                        <a:cs typeface="Times New Roman"/>
                      </a:endParaRPr>
                    </a:p>
                  </a:txBody>
                  <a:tcPr marL="47194" marR="47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en-GB" sz="800" dirty="0">
                          <a:effectLst/>
                          <a:latin typeface="Arial"/>
                          <a:ea typeface="Calibri"/>
                          <a:cs typeface="Times New Roman"/>
                        </a:rPr>
                        <a:t>The FD should provide evidence that they have met the 13 foundation professional capabilities, recorded in the e-portfolio.</a:t>
                      </a:r>
                    </a:p>
                    <a:p>
                      <a:pPr marL="0" marR="0" indent="0" algn="l" defTabSz="457200" rtl="0" eaLnBrk="1" fontAlgn="auto" latinLnBrk="0" hangingPunct="1">
                        <a:lnSpc>
                          <a:spcPct val="115000"/>
                        </a:lnSpc>
                        <a:spcBef>
                          <a:spcPts val="0"/>
                        </a:spcBef>
                        <a:spcAft>
                          <a:spcPts val="0"/>
                        </a:spcAft>
                        <a:buClrTx/>
                        <a:buSzTx/>
                        <a:buFontTx/>
                        <a:buNone/>
                        <a:tabLst/>
                        <a:defRPr/>
                      </a:pPr>
                      <a:r>
                        <a:rPr lang="en-GB" sz="800" dirty="0">
                          <a:effectLst/>
                          <a:latin typeface="Arial"/>
                          <a:ea typeface="Calibri"/>
                          <a:cs typeface="Times New Roman"/>
                        </a:rPr>
                        <a:t>Evidence</a:t>
                      </a:r>
                      <a:r>
                        <a:rPr lang="en-GB" sz="800" baseline="0" dirty="0">
                          <a:effectLst/>
                          <a:latin typeface="Arial"/>
                          <a:ea typeface="Calibri"/>
                          <a:cs typeface="Times New Roman"/>
                        </a:rPr>
                        <a:t> to satisfy FPC1-5 must include direct observation of at least 5 clinical encounters in the form of SLEs</a:t>
                      </a:r>
                      <a:r>
                        <a:rPr lang="en-GB" sz="800" dirty="0">
                          <a:effectLst/>
                          <a:latin typeface="Arial"/>
                          <a:ea typeface="Calibri"/>
                          <a:cs typeface="Times New Roman"/>
                        </a:rPr>
                        <a:t> and</a:t>
                      </a:r>
                      <a:r>
                        <a:rPr lang="en-GB" sz="800" baseline="0" dirty="0">
                          <a:effectLst/>
                          <a:latin typeface="Arial"/>
                          <a:ea typeface="Calibri"/>
                          <a:cs typeface="Times New Roman"/>
                        </a:rPr>
                        <a:t> </a:t>
                      </a:r>
                      <a:r>
                        <a:rPr lang="en-GB" sz="800" dirty="0">
                          <a:effectLst/>
                          <a:latin typeface="Arial"/>
                          <a:ea typeface="Calibri"/>
                          <a:cs typeface="Times New Roman"/>
                        </a:rPr>
                        <a:t>the specific life support capabilities specified in FPC2. </a:t>
                      </a:r>
                      <a:endParaRPr lang="en-GB" sz="800" dirty="0">
                        <a:effectLst/>
                        <a:latin typeface="+mn-lt"/>
                        <a:ea typeface="Calibri"/>
                        <a:cs typeface="Times New Roman"/>
                      </a:endParaRPr>
                    </a:p>
                  </a:txBody>
                  <a:tcPr marL="47194" marR="47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96009">
                <a:tc>
                  <a:txBody>
                    <a:bodyPr/>
                    <a:lstStyle/>
                    <a:p>
                      <a:pPr>
                        <a:lnSpc>
                          <a:spcPct val="115000"/>
                        </a:lnSpc>
                        <a:spcAft>
                          <a:spcPts val="0"/>
                        </a:spcAft>
                      </a:pPr>
                      <a:r>
                        <a:rPr lang="en-GB" sz="800" dirty="0">
                          <a:effectLst/>
                          <a:latin typeface="Arial"/>
                          <a:ea typeface="Calibri"/>
                          <a:cs typeface="Times New Roman"/>
                        </a:rPr>
                        <a:t>Satisfactory engagement with the programme </a:t>
                      </a:r>
                      <a:endParaRPr lang="en-GB" sz="800" dirty="0">
                        <a:effectLst/>
                        <a:latin typeface="Calibri"/>
                        <a:ea typeface="Calibri"/>
                        <a:cs typeface="Times New Roman"/>
                      </a:endParaRPr>
                    </a:p>
                  </a:txBody>
                  <a:tcPr marL="47194" marR="47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800" dirty="0">
                          <a:effectLst/>
                          <a:latin typeface="Arial"/>
                          <a:ea typeface="Calibri"/>
                          <a:cs typeface="Times New Roman"/>
                        </a:rPr>
                        <a:t>Learning log of core/non-core teaching/and other learning</a:t>
                      </a:r>
                      <a:endParaRPr lang="en-GB" sz="800" dirty="0">
                        <a:effectLst/>
                        <a:latin typeface="Calibri"/>
                        <a:ea typeface="Calibri"/>
                        <a:cs typeface="Times New Roman"/>
                      </a:endParaRPr>
                    </a:p>
                    <a:p>
                      <a:pPr>
                        <a:lnSpc>
                          <a:spcPct val="115000"/>
                        </a:lnSpc>
                        <a:spcAft>
                          <a:spcPts val="0"/>
                        </a:spcAft>
                      </a:pPr>
                      <a:r>
                        <a:rPr lang="en-GB" sz="800" dirty="0">
                          <a:effectLst/>
                          <a:latin typeface="Arial"/>
                          <a:ea typeface="Calibri"/>
                          <a:cs typeface="Times New Roman"/>
                        </a:rPr>
                        <a:t>Reflection including summary narrative</a:t>
                      </a:r>
                      <a:endParaRPr lang="en-GB" sz="800" dirty="0">
                        <a:effectLst/>
                        <a:latin typeface="Calibri"/>
                        <a:ea typeface="Calibri"/>
                        <a:cs typeface="Times New Roman"/>
                      </a:endParaRPr>
                    </a:p>
                    <a:p>
                      <a:pPr>
                        <a:lnSpc>
                          <a:spcPct val="115000"/>
                        </a:lnSpc>
                        <a:spcAft>
                          <a:spcPts val="0"/>
                        </a:spcAft>
                      </a:pPr>
                      <a:r>
                        <a:rPr lang="en-GB" sz="800" dirty="0">
                          <a:effectLst/>
                          <a:latin typeface="Arial"/>
                          <a:ea typeface="Calibri"/>
                          <a:cs typeface="Times New Roman"/>
                        </a:rPr>
                        <a:t>Contemporaneously developed portfolio</a:t>
                      </a:r>
                      <a:endParaRPr lang="en-GB" sz="800" dirty="0">
                        <a:effectLst/>
                        <a:latin typeface="Calibri"/>
                        <a:ea typeface="Calibri"/>
                        <a:cs typeface="Times New Roman"/>
                      </a:endParaRPr>
                    </a:p>
                    <a:p>
                      <a:pPr>
                        <a:lnSpc>
                          <a:spcPct val="115000"/>
                        </a:lnSpc>
                        <a:spcAft>
                          <a:spcPts val="0"/>
                        </a:spcAft>
                      </a:pPr>
                      <a:r>
                        <a:rPr lang="en-GB" sz="800" dirty="0">
                          <a:effectLst/>
                          <a:latin typeface="Arial"/>
                          <a:ea typeface="Calibri"/>
                          <a:cs typeface="Times New Roman"/>
                        </a:rPr>
                        <a:t>Engagement with feedback on training programme</a:t>
                      </a:r>
                      <a:endParaRPr lang="en-GB" sz="800" dirty="0">
                        <a:effectLst/>
                        <a:latin typeface="Calibri"/>
                        <a:ea typeface="Calibri"/>
                        <a:cs typeface="Times New Roman"/>
                      </a:endParaRPr>
                    </a:p>
                    <a:p>
                      <a:pPr>
                        <a:lnSpc>
                          <a:spcPct val="115000"/>
                        </a:lnSpc>
                        <a:spcAft>
                          <a:spcPts val="0"/>
                        </a:spcAft>
                      </a:pPr>
                      <a:r>
                        <a:rPr lang="en-GB" sz="800" dirty="0">
                          <a:effectLst/>
                          <a:latin typeface="Arial"/>
                          <a:ea typeface="Calibri"/>
                          <a:cs typeface="Times New Roman"/>
                        </a:rPr>
                        <a:t>Completion of relevant probity / health declarations including Form R / SOAR or equivalent </a:t>
                      </a:r>
                      <a:endParaRPr lang="en-GB" sz="800" dirty="0">
                        <a:effectLst/>
                        <a:latin typeface="Calibri"/>
                        <a:ea typeface="Calibri"/>
                        <a:cs typeface="Times New Roman"/>
                      </a:endParaRPr>
                    </a:p>
                  </a:txBody>
                  <a:tcPr marL="47194" marR="47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30673">
                <a:tc>
                  <a:txBody>
                    <a:bodyPr/>
                    <a:lstStyle/>
                    <a:p>
                      <a:pPr>
                        <a:lnSpc>
                          <a:spcPct val="115000"/>
                        </a:lnSpc>
                        <a:spcAft>
                          <a:spcPts val="0"/>
                        </a:spcAft>
                      </a:pPr>
                      <a:r>
                        <a:rPr lang="en-GB" sz="800">
                          <a:effectLst/>
                          <a:latin typeface="Arial"/>
                          <a:ea typeface="Calibri"/>
                          <a:cs typeface="Times New Roman"/>
                        </a:rPr>
                        <a:t>Successful completion of the Prescribing Safety Assessment (PSA)</a:t>
                      </a:r>
                      <a:endParaRPr lang="en-GB" sz="800">
                        <a:effectLst/>
                        <a:latin typeface="Calibri"/>
                        <a:ea typeface="Calibri"/>
                        <a:cs typeface="Times New Roman"/>
                      </a:endParaRPr>
                    </a:p>
                    <a:p>
                      <a:pPr>
                        <a:lnSpc>
                          <a:spcPct val="115000"/>
                        </a:lnSpc>
                        <a:spcAft>
                          <a:spcPts val="0"/>
                        </a:spcAft>
                      </a:pPr>
                      <a:r>
                        <a:rPr lang="en-GB" sz="800" b="1">
                          <a:effectLst/>
                          <a:latin typeface="Arial"/>
                          <a:ea typeface="Calibri"/>
                          <a:cs typeface="Times New Roman"/>
                        </a:rPr>
                        <a:t>(F1 only)</a:t>
                      </a:r>
                      <a:endParaRPr lang="en-GB" sz="800">
                        <a:effectLst/>
                        <a:latin typeface="Calibri"/>
                        <a:ea typeface="Calibri"/>
                        <a:cs typeface="Times New Roman"/>
                      </a:endParaRPr>
                    </a:p>
                  </a:txBody>
                  <a:tcPr marL="47194" marR="47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800">
                          <a:effectLst/>
                          <a:latin typeface="Arial"/>
                          <a:ea typeface="Calibri"/>
                          <a:cs typeface="Times New Roman"/>
                        </a:rPr>
                        <a:t>The F1 doctor must provide evidence that they</a:t>
                      </a:r>
                      <a:endParaRPr lang="en-GB" sz="800">
                        <a:effectLst/>
                        <a:latin typeface="Calibri"/>
                        <a:ea typeface="Calibri"/>
                        <a:cs typeface="Times New Roman"/>
                      </a:endParaRPr>
                    </a:p>
                    <a:p>
                      <a:pPr>
                        <a:lnSpc>
                          <a:spcPct val="115000"/>
                        </a:lnSpc>
                        <a:spcAft>
                          <a:spcPts val="0"/>
                        </a:spcAft>
                      </a:pPr>
                      <a:r>
                        <a:rPr lang="en-GB" sz="800">
                          <a:effectLst/>
                          <a:latin typeface="Arial"/>
                          <a:ea typeface="Calibri"/>
                          <a:cs typeface="Times New Roman"/>
                        </a:rPr>
                        <a:t>have passed the PSA within two years prior to entry to the programme or on completion to the programme.</a:t>
                      </a:r>
                      <a:endParaRPr lang="en-GB" sz="800">
                        <a:effectLst/>
                        <a:latin typeface="Calibri"/>
                        <a:ea typeface="Calibri"/>
                        <a:cs typeface="Times New Roman"/>
                      </a:endParaRPr>
                    </a:p>
                  </a:txBody>
                  <a:tcPr marL="47194" marR="47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30673">
                <a:tc>
                  <a:txBody>
                    <a:bodyPr/>
                    <a:lstStyle/>
                    <a:p>
                      <a:pPr>
                        <a:lnSpc>
                          <a:spcPct val="115000"/>
                        </a:lnSpc>
                        <a:spcAft>
                          <a:spcPts val="0"/>
                        </a:spcAft>
                      </a:pPr>
                      <a:r>
                        <a:rPr lang="en-GB" sz="800">
                          <a:effectLst/>
                          <a:latin typeface="Arial"/>
                          <a:ea typeface="Calibri"/>
                          <a:cs typeface="Times New Roman"/>
                        </a:rPr>
                        <a:t>Evidence of completion of additional requirements set by HEE/NES/NIMDTA/HEIW and approved by UKFP Board</a:t>
                      </a:r>
                      <a:endParaRPr lang="en-GB" sz="800">
                        <a:effectLst/>
                        <a:latin typeface="Calibri"/>
                        <a:ea typeface="Calibri"/>
                        <a:cs typeface="Times New Roman"/>
                      </a:endParaRPr>
                    </a:p>
                  </a:txBody>
                  <a:tcPr marL="47194" marR="47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800" dirty="0">
                          <a:effectLst/>
                          <a:latin typeface="Arial"/>
                          <a:ea typeface="Calibri"/>
                          <a:cs typeface="Times New Roman"/>
                        </a:rPr>
                        <a:t> </a:t>
                      </a:r>
                      <a:endParaRPr lang="en-GB" sz="800" dirty="0">
                        <a:effectLst/>
                        <a:latin typeface="Calibri"/>
                        <a:ea typeface="Calibri"/>
                        <a:cs typeface="Times New Roman"/>
                      </a:endParaRPr>
                    </a:p>
                  </a:txBody>
                  <a:tcPr marL="47194" marR="47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graphicFrame>
        <p:nvGraphicFramePr>
          <p:cNvPr id="8" name="Content Placeholder 7"/>
          <p:cNvGraphicFramePr>
            <a:graphicFrameLocks noGrp="1"/>
          </p:cNvGraphicFramePr>
          <p:nvPr>
            <p:ph sz="half" idx="1"/>
          </p:nvPr>
        </p:nvGraphicFramePr>
        <p:xfrm>
          <a:off x="1981200" y="1619853"/>
          <a:ext cx="4038600" cy="4450588"/>
        </p:xfrm>
        <a:graphic>
          <a:graphicData uri="http://schemas.openxmlformats.org/drawingml/2006/table">
            <a:tbl>
              <a:tblPr firstRow="1" firstCol="1" bandRow="1"/>
              <a:tblGrid>
                <a:gridCol w="1657915">
                  <a:extLst>
                    <a:ext uri="{9D8B030D-6E8A-4147-A177-3AD203B41FA5}">
                      <a16:colId xmlns:a16="http://schemas.microsoft.com/office/drawing/2014/main" val="20000"/>
                    </a:ext>
                  </a:extLst>
                </a:gridCol>
                <a:gridCol w="2380685">
                  <a:extLst>
                    <a:ext uri="{9D8B030D-6E8A-4147-A177-3AD203B41FA5}">
                      <a16:colId xmlns:a16="http://schemas.microsoft.com/office/drawing/2014/main" val="20001"/>
                    </a:ext>
                  </a:extLst>
                </a:gridCol>
              </a:tblGrid>
              <a:tr h="1459349">
                <a:tc>
                  <a:txBody>
                    <a:bodyPr/>
                    <a:lstStyle/>
                    <a:p>
                      <a:pPr>
                        <a:lnSpc>
                          <a:spcPct val="115000"/>
                        </a:lnSpc>
                        <a:spcAft>
                          <a:spcPts val="0"/>
                        </a:spcAft>
                      </a:pPr>
                      <a:r>
                        <a:rPr lang="en-GB" sz="800">
                          <a:effectLst/>
                          <a:latin typeface="Arial"/>
                          <a:ea typeface="Calibri"/>
                          <a:cs typeface="Times New Roman"/>
                        </a:rPr>
                        <a:t>Provisional registration and a licence to practise with the GMC</a:t>
                      </a:r>
                      <a:endParaRPr lang="en-GB" sz="800">
                        <a:effectLst/>
                        <a:latin typeface="Calibri"/>
                        <a:ea typeface="Calibri"/>
                        <a:cs typeface="Times New Roman"/>
                      </a:endParaRPr>
                    </a:p>
                    <a:p>
                      <a:pPr>
                        <a:lnSpc>
                          <a:spcPct val="115000"/>
                        </a:lnSpc>
                        <a:spcAft>
                          <a:spcPts val="0"/>
                        </a:spcAft>
                      </a:pPr>
                      <a:r>
                        <a:rPr lang="en-GB" sz="800">
                          <a:effectLst/>
                          <a:latin typeface="Arial"/>
                          <a:ea typeface="Calibri"/>
                          <a:cs typeface="Times New Roman"/>
                        </a:rPr>
                        <a:t>(F1 only)</a:t>
                      </a:r>
                      <a:endParaRPr lang="en-GB" sz="800">
                        <a:effectLst/>
                        <a:latin typeface="Calibri"/>
                        <a:ea typeface="Calibri"/>
                        <a:cs typeface="Times New Roman"/>
                      </a:endParaRPr>
                    </a:p>
                    <a:p>
                      <a:pPr>
                        <a:lnSpc>
                          <a:spcPct val="115000"/>
                        </a:lnSpc>
                        <a:spcAft>
                          <a:spcPts val="0"/>
                        </a:spcAft>
                      </a:pPr>
                      <a:r>
                        <a:rPr lang="en-GB" sz="800">
                          <a:effectLst/>
                          <a:latin typeface="Arial"/>
                          <a:ea typeface="Calibri"/>
                          <a:cs typeface="Times New Roman"/>
                        </a:rPr>
                        <a:t> </a:t>
                      </a:r>
                      <a:endParaRPr lang="en-GB" sz="800">
                        <a:effectLst/>
                        <a:latin typeface="Calibri"/>
                        <a:ea typeface="Calibri"/>
                        <a:cs typeface="Times New Roman"/>
                      </a:endParaRPr>
                    </a:p>
                    <a:p>
                      <a:pPr>
                        <a:lnSpc>
                          <a:spcPct val="115000"/>
                        </a:lnSpc>
                        <a:spcAft>
                          <a:spcPts val="0"/>
                        </a:spcAft>
                      </a:pPr>
                      <a:r>
                        <a:rPr lang="en-GB" sz="800">
                          <a:effectLst/>
                          <a:latin typeface="Arial"/>
                          <a:ea typeface="Calibri"/>
                          <a:cs typeface="Times New Roman"/>
                        </a:rPr>
                        <a:t> </a:t>
                      </a:r>
                      <a:endParaRPr lang="en-GB" sz="800">
                        <a:effectLst/>
                        <a:latin typeface="Calibri"/>
                        <a:ea typeface="Calibri"/>
                        <a:cs typeface="Times New Roman"/>
                      </a:endParaRPr>
                    </a:p>
                    <a:p>
                      <a:pPr>
                        <a:lnSpc>
                          <a:spcPct val="115000"/>
                        </a:lnSpc>
                        <a:spcAft>
                          <a:spcPts val="0"/>
                        </a:spcAft>
                      </a:pPr>
                      <a:r>
                        <a:rPr lang="en-GB" sz="800">
                          <a:effectLst/>
                          <a:latin typeface="Arial"/>
                          <a:ea typeface="Calibri"/>
                          <a:cs typeface="Times New Roman"/>
                        </a:rPr>
                        <a:t> </a:t>
                      </a:r>
                      <a:endParaRPr lang="en-GB" sz="800">
                        <a:effectLst/>
                        <a:latin typeface="Calibri"/>
                        <a:ea typeface="Calibri"/>
                        <a:cs typeface="Times New Roman"/>
                      </a:endParaRPr>
                    </a:p>
                    <a:p>
                      <a:pPr>
                        <a:lnSpc>
                          <a:spcPct val="115000"/>
                        </a:lnSpc>
                        <a:spcAft>
                          <a:spcPts val="0"/>
                        </a:spcAft>
                      </a:pPr>
                      <a:r>
                        <a:rPr lang="en-GB" sz="800">
                          <a:effectLst/>
                          <a:latin typeface="Arial"/>
                          <a:ea typeface="Calibri"/>
                          <a:cs typeface="Times New Roman"/>
                        </a:rPr>
                        <a:t> </a:t>
                      </a:r>
                      <a:endParaRPr lang="en-GB" sz="800">
                        <a:effectLst/>
                        <a:latin typeface="Calibri"/>
                        <a:ea typeface="Calibri"/>
                        <a:cs typeface="Times New Roman"/>
                      </a:endParaRPr>
                    </a:p>
                    <a:p>
                      <a:pPr>
                        <a:lnSpc>
                          <a:spcPct val="115000"/>
                        </a:lnSpc>
                        <a:spcAft>
                          <a:spcPts val="0"/>
                        </a:spcAft>
                      </a:pPr>
                      <a:r>
                        <a:rPr lang="en-GB" sz="800">
                          <a:effectLst/>
                          <a:latin typeface="Arial"/>
                          <a:ea typeface="Calibri"/>
                          <a:cs typeface="Times New Roman"/>
                        </a:rPr>
                        <a:t> </a:t>
                      </a:r>
                      <a:endParaRPr lang="en-GB" sz="800">
                        <a:effectLst/>
                        <a:latin typeface="Calibri"/>
                        <a:ea typeface="Calibri"/>
                        <a:cs typeface="Times New Roman"/>
                      </a:endParaRPr>
                    </a:p>
                    <a:p>
                      <a:pPr>
                        <a:lnSpc>
                          <a:spcPct val="115000"/>
                        </a:lnSpc>
                        <a:spcAft>
                          <a:spcPts val="0"/>
                        </a:spcAft>
                      </a:pPr>
                      <a:r>
                        <a:rPr lang="en-GB" sz="800">
                          <a:effectLst/>
                          <a:latin typeface="Arial"/>
                          <a:ea typeface="Calibri"/>
                          <a:cs typeface="Times New Roman"/>
                        </a:rPr>
                        <a:t>Full registration and a licence to practise with the GMC</a:t>
                      </a:r>
                      <a:endParaRPr lang="en-GB" sz="800">
                        <a:effectLst/>
                        <a:latin typeface="Calibri"/>
                        <a:ea typeface="Calibri"/>
                        <a:cs typeface="Times New Roman"/>
                      </a:endParaRPr>
                    </a:p>
                    <a:p>
                      <a:pPr>
                        <a:lnSpc>
                          <a:spcPct val="115000"/>
                        </a:lnSpc>
                        <a:spcAft>
                          <a:spcPts val="0"/>
                        </a:spcAft>
                      </a:pPr>
                      <a:r>
                        <a:rPr lang="en-GB" sz="800">
                          <a:effectLst/>
                          <a:latin typeface="Arial"/>
                          <a:ea typeface="Calibri"/>
                          <a:cs typeface="Times New Roman"/>
                        </a:rPr>
                        <a:t>(F2 only)</a:t>
                      </a:r>
                      <a:endParaRPr lang="en-GB" sz="800">
                        <a:effectLst/>
                        <a:latin typeface="Calibri"/>
                        <a:ea typeface="Calibri"/>
                        <a:cs typeface="Times New Roman"/>
                      </a:endParaRPr>
                    </a:p>
                  </a:txBody>
                  <a:tcPr marL="47194" marR="47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800">
                          <a:effectLst/>
                          <a:latin typeface="Arial"/>
                          <a:ea typeface="Calibri"/>
                          <a:cs typeface="Times New Roman"/>
                        </a:rPr>
                        <a:t>To undertake the first year of the foundation programme doctors must be provisionally registered with the GMC and hold a licence to practise. In exceptional circumstances (e.g.refugees), a fully registered doctor with a licence to practise may be appointed to the first year of a foundation programme</a:t>
                      </a:r>
                      <a:endParaRPr lang="en-GB" sz="800">
                        <a:effectLst/>
                        <a:latin typeface="Calibri"/>
                        <a:ea typeface="Calibri"/>
                        <a:cs typeface="Times New Roman"/>
                      </a:endParaRPr>
                    </a:p>
                    <a:p>
                      <a:pPr>
                        <a:lnSpc>
                          <a:spcPct val="115000"/>
                        </a:lnSpc>
                        <a:spcAft>
                          <a:spcPts val="0"/>
                        </a:spcAft>
                      </a:pPr>
                      <a:r>
                        <a:rPr lang="en-GB" sz="800">
                          <a:effectLst/>
                          <a:latin typeface="Arial"/>
                          <a:ea typeface="Calibri"/>
                          <a:cs typeface="Times New Roman"/>
                        </a:rPr>
                        <a:t> </a:t>
                      </a:r>
                      <a:endParaRPr lang="en-GB" sz="800">
                        <a:effectLst/>
                        <a:latin typeface="Calibri"/>
                        <a:ea typeface="Calibri"/>
                        <a:cs typeface="Times New Roman"/>
                      </a:endParaRPr>
                    </a:p>
                    <a:p>
                      <a:pPr>
                        <a:lnSpc>
                          <a:spcPct val="115000"/>
                        </a:lnSpc>
                        <a:spcAft>
                          <a:spcPts val="0"/>
                        </a:spcAft>
                      </a:pPr>
                      <a:r>
                        <a:rPr lang="en-GB" sz="800">
                          <a:effectLst/>
                          <a:latin typeface="Arial"/>
                          <a:ea typeface="Calibri"/>
                          <a:cs typeface="Times New Roman"/>
                        </a:rPr>
                        <a:t>To undertake the second year of the foundation programme, doctors must be fully registered with the GMC and hold a licence to practise.</a:t>
                      </a:r>
                      <a:endParaRPr lang="en-GB" sz="800">
                        <a:effectLst/>
                        <a:latin typeface="Calibri"/>
                        <a:ea typeface="Calibri"/>
                        <a:cs typeface="Times New Roman"/>
                      </a:endParaRPr>
                    </a:p>
                  </a:txBody>
                  <a:tcPr marL="47194" marR="47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94013">
                <a:tc>
                  <a:txBody>
                    <a:bodyPr/>
                    <a:lstStyle/>
                    <a:p>
                      <a:pPr>
                        <a:lnSpc>
                          <a:spcPct val="115000"/>
                        </a:lnSpc>
                        <a:spcAft>
                          <a:spcPts val="0"/>
                        </a:spcAft>
                      </a:pPr>
                      <a:r>
                        <a:rPr lang="en-GB" sz="800">
                          <a:effectLst/>
                          <a:latin typeface="Arial"/>
                          <a:ea typeface="Calibri"/>
                          <a:cs typeface="Times New Roman"/>
                        </a:rPr>
                        <a:t>Completion of 12 months F1 training (taking account of allowable absence)</a:t>
                      </a:r>
                      <a:endParaRPr lang="en-GB" sz="800">
                        <a:effectLst/>
                        <a:latin typeface="Calibri"/>
                        <a:ea typeface="Calibri"/>
                        <a:cs typeface="Times New Roman"/>
                      </a:endParaRPr>
                    </a:p>
                  </a:txBody>
                  <a:tcPr marL="47194" marR="47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800">
                          <a:effectLst/>
                          <a:latin typeface="Arial"/>
                          <a:ea typeface="Calibri"/>
                          <a:cs typeface="Times New Roman"/>
                        </a:rPr>
                        <a:t>The maximum permitted absence from training, other than annual leave, is 20 days (when the doctor would normally be at work) within each 12 month period of the foundation programme.</a:t>
                      </a:r>
                      <a:endParaRPr lang="en-GB" sz="800">
                        <a:effectLst/>
                        <a:latin typeface="Calibri"/>
                        <a:ea typeface="Calibri"/>
                        <a:cs typeface="Times New Roman"/>
                      </a:endParaRPr>
                    </a:p>
                    <a:p>
                      <a:pPr>
                        <a:lnSpc>
                          <a:spcPct val="115000"/>
                        </a:lnSpc>
                        <a:spcAft>
                          <a:spcPts val="0"/>
                        </a:spcAft>
                      </a:pPr>
                      <a:r>
                        <a:rPr lang="en-GB" sz="800">
                          <a:effectLst/>
                          <a:latin typeface="Arial"/>
                          <a:ea typeface="Calibri"/>
                          <a:cs typeface="Times New Roman"/>
                        </a:rPr>
                        <a:t>Where a docto</a:t>
                      </a:r>
                      <a:r>
                        <a:rPr lang="en-GB" sz="800">
                          <a:effectLst/>
                          <a:latin typeface="ArialMT"/>
                          <a:ea typeface="Calibri"/>
                          <a:cs typeface="ArialMT"/>
                        </a:rPr>
                        <a:t>r’s absence goes above 20 </a:t>
                      </a:r>
                      <a:r>
                        <a:rPr lang="en-GB" sz="800">
                          <a:effectLst/>
                          <a:latin typeface="Arial"/>
                          <a:ea typeface="Calibri"/>
                          <a:cs typeface="Times New Roman"/>
                        </a:rPr>
                        <a:t>days, this will trigger a review of whether they</a:t>
                      </a:r>
                      <a:r>
                        <a:rPr lang="en-GB" sz="800">
                          <a:effectLst/>
                          <a:latin typeface="ArialMT"/>
                          <a:ea typeface="Calibri"/>
                          <a:cs typeface="ArialMT"/>
                        </a:rPr>
                        <a:t> </a:t>
                      </a:r>
                      <a:r>
                        <a:rPr lang="en-GB" sz="800">
                          <a:effectLst/>
                          <a:latin typeface="Arial"/>
                          <a:ea typeface="Calibri"/>
                          <a:cs typeface="Times New Roman"/>
                        </a:rPr>
                        <a:t>need to have an extra period of training (see</a:t>
                      </a:r>
                      <a:r>
                        <a:rPr lang="en-GB" sz="800">
                          <a:effectLst/>
                          <a:latin typeface="ArialMT"/>
                          <a:ea typeface="Calibri"/>
                          <a:cs typeface="ArialMT"/>
                        </a:rPr>
                        <a:t> </a:t>
                      </a:r>
                      <a:r>
                        <a:rPr lang="en-GB" sz="800">
                          <a:effectLst/>
                          <a:latin typeface="Arial"/>
                          <a:ea typeface="Calibri"/>
                          <a:cs typeface="Times New Roman"/>
                        </a:rPr>
                        <a:t>GMC position statement on absences from</a:t>
                      </a:r>
                      <a:r>
                        <a:rPr lang="en-GB" sz="800">
                          <a:effectLst/>
                          <a:latin typeface="ArialMT"/>
                          <a:ea typeface="Calibri"/>
                          <a:cs typeface="ArialMT"/>
                        </a:rPr>
                        <a:t> </a:t>
                      </a:r>
                      <a:r>
                        <a:rPr lang="en-GB" sz="800">
                          <a:effectLst/>
                          <a:latin typeface="Arial"/>
                          <a:ea typeface="Calibri"/>
                          <a:cs typeface="Times New Roman"/>
                        </a:rPr>
                        <a:t>training in the foundation programme </a:t>
                      </a:r>
                      <a:r>
                        <a:rPr lang="en-GB" sz="800">
                          <a:effectLst/>
                          <a:latin typeface="ArialMT"/>
                          <a:ea typeface="Calibri"/>
                          <a:cs typeface="ArialMT"/>
                        </a:rPr>
                        <a:t>– </a:t>
                      </a:r>
                      <a:r>
                        <a:rPr lang="en-GB" sz="800">
                          <a:effectLst/>
                          <a:latin typeface="Arial"/>
                          <a:ea typeface="Calibri"/>
                          <a:cs typeface="Times New Roman"/>
                        </a:rPr>
                        <a:t>June</a:t>
                      </a:r>
                      <a:r>
                        <a:rPr lang="en-GB" sz="800">
                          <a:effectLst/>
                          <a:latin typeface="ArialMT"/>
                          <a:ea typeface="Calibri"/>
                          <a:cs typeface="ArialMT"/>
                        </a:rPr>
                        <a:t> </a:t>
                      </a:r>
                      <a:r>
                        <a:rPr lang="en-GB" sz="800">
                          <a:effectLst/>
                          <a:latin typeface="Arial"/>
                          <a:ea typeface="Calibri"/>
                          <a:cs typeface="Times New Roman"/>
                        </a:rPr>
                        <a:t>2013).</a:t>
                      </a:r>
                      <a:endParaRPr lang="en-GB" sz="800">
                        <a:effectLst/>
                        <a:latin typeface="Calibri"/>
                        <a:ea typeface="Calibri"/>
                        <a:cs typeface="Times New Roman"/>
                      </a:endParaRPr>
                    </a:p>
                  </a:txBody>
                  <a:tcPr marL="47194" marR="47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96009">
                <a:tc>
                  <a:txBody>
                    <a:bodyPr/>
                    <a:lstStyle/>
                    <a:p>
                      <a:pPr>
                        <a:lnSpc>
                          <a:spcPct val="115000"/>
                        </a:lnSpc>
                        <a:spcAft>
                          <a:spcPts val="0"/>
                        </a:spcAft>
                      </a:pPr>
                      <a:r>
                        <a:rPr lang="en-GB" sz="800">
                          <a:effectLst/>
                          <a:latin typeface="ArialMT"/>
                          <a:ea typeface="Calibri"/>
                          <a:cs typeface="ArialMT"/>
                        </a:rPr>
                        <a:t>A satisfactory educational supervisor’s end of </a:t>
                      </a:r>
                      <a:r>
                        <a:rPr lang="en-GB" sz="800">
                          <a:effectLst/>
                          <a:latin typeface="Arial"/>
                          <a:ea typeface="Calibri"/>
                          <a:cs typeface="Times New Roman"/>
                        </a:rPr>
                        <a:t>year report</a:t>
                      </a:r>
                      <a:endParaRPr lang="en-GB" sz="800">
                        <a:effectLst/>
                        <a:latin typeface="Calibri"/>
                        <a:ea typeface="Calibri"/>
                        <a:cs typeface="Times New Roman"/>
                      </a:endParaRPr>
                    </a:p>
                  </a:txBody>
                  <a:tcPr marL="47194" marR="47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800">
                          <a:effectLst/>
                          <a:latin typeface="Arial"/>
                          <a:ea typeface="Calibri"/>
                          <a:cs typeface="Times New Roman"/>
                        </a:rPr>
                        <a:t>The report should draw upon all required</a:t>
                      </a:r>
                      <a:endParaRPr lang="en-GB" sz="800">
                        <a:effectLst/>
                        <a:latin typeface="Calibri"/>
                        <a:ea typeface="Calibri"/>
                        <a:cs typeface="Times New Roman"/>
                      </a:endParaRPr>
                    </a:p>
                    <a:p>
                      <a:pPr>
                        <a:lnSpc>
                          <a:spcPct val="115000"/>
                        </a:lnSpc>
                        <a:spcAft>
                          <a:spcPts val="0"/>
                        </a:spcAft>
                      </a:pPr>
                      <a:r>
                        <a:rPr lang="en-GB" sz="800">
                          <a:effectLst/>
                          <a:latin typeface="Arial"/>
                          <a:ea typeface="Calibri"/>
                          <a:cs typeface="Times New Roman"/>
                        </a:rPr>
                        <a:t>evidence listed below.</a:t>
                      </a:r>
                      <a:endParaRPr lang="en-GB" sz="800">
                        <a:effectLst/>
                        <a:latin typeface="Calibri"/>
                        <a:ea typeface="Calibri"/>
                        <a:cs typeface="Times New Roman"/>
                      </a:endParaRPr>
                    </a:p>
                    <a:p>
                      <a:pPr>
                        <a:lnSpc>
                          <a:spcPct val="115000"/>
                        </a:lnSpc>
                        <a:spcAft>
                          <a:spcPts val="0"/>
                        </a:spcAft>
                      </a:pPr>
                      <a:r>
                        <a:rPr lang="en-GB" sz="800">
                          <a:effectLst/>
                          <a:latin typeface="Arial"/>
                          <a:ea typeface="Calibri"/>
                          <a:cs typeface="Times New Roman"/>
                        </a:rPr>
                        <a:t>If the FD has not satisfactorily completed one placement but has been making good progress in other respects, it may still be appropriate to confirm that the FD has met the requirements for progression. </a:t>
                      </a:r>
                      <a:endParaRPr lang="en-GB" sz="800">
                        <a:effectLst/>
                        <a:latin typeface="Calibri"/>
                        <a:ea typeface="Calibri"/>
                        <a:cs typeface="Times New Roman"/>
                      </a:endParaRPr>
                    </a:p>
                  </a:txBody>
                  <a:tcPr marL="47194" marR="47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63341">
                <a:tc>
                  <a:txBody>
                    <a:bodyPr/>
                    <a:lstStyle/>
                    <a:p>
                      <a:pPr>
                        <a:lnSpc>
                          <a:spcPct val="115000"/>
                        </a:lnSpc>
                        <a:spcAft>
                          <a:spcPts val="0"/>
                        </a:spcAft>
                      </a:pPr>
                      <a:r>
                        <a:rPr lang="en-GB" sz="800">
                          <a:effectLst/>
                          <a:latin typeface="ArialMT"/>
                          <a:ea typeface="Calibri"/>
                          <a:cs typeface="ArialMT"/>
                        </a:rPr>
                        <a:t>Satisfactory educational supervisor’s end of </a:t>
                      </a:r>
                      <a:r>
                        <a:rPr lang="en-GB" sz="800">
                          <a:effectLst/>
                          <a:latin typeface="Arial"/>
                          <a:ea typeface="Calibri"/>
                          <a:cs typeface="Times New Roman"/>
                        </a:rPr>
                        <a:t>placement reports</a:t>
                      </a:r>
                      <a:endParaRPr lang="en-GB" sz="800">
                        <a:effectLst/>
                        <a:latin typeface="Calibri"/>
                        <a:ea typeface="Calibri"/>
                        <a:cs typeface="Times New Roman"/>
                      </a:endParaRPr>
                    </a:p>
                  </a:txBody>
                  <a:tcPr marL="47194" marR="47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800" dirty="0">
                          <a:effectLst/>
                          <a:latin typeface="ArialMT"/>
                          <a:ea typeface="Calibri"/>
                          <a:cs typeface="ArialMT"/>
                        </a:rPr>
                        <a:t>An educational supervisor’s end </a:t>
                      </a:r>
                      <a:r>
                        <a:rPr lang="en-GB" sz="800" dirty="0">
                          <a:effectLst/>
                          <a:latin typeface="Arial"/>
                          <a:ea typeface="Calibri"/>
                          <a:cs typeface="Times New Roman"/>
                        </a:rPr>
                        <a:t>of placement</a:t>
                      </a:r>
                      <a:endParaRPr lang="en-GB" sz="800" dirty="0">
                        <a:effectLst/>
                        <a:latin typeface="Calibri"/>
                        <a:ea typeface="Calibri"/>
                        <a:cs typeface="Times New Roman"/>
                      </a:endParaRPr>
                    </a:p>
                    <a:p>
                      <a:pPr>
                        <a:lnSpc>
                          <a:spcPct val="115000"/>
                        </a:lnSpc>
                        <a:spcAft>
                          <a:spcPts val="0"/>
                        </a:spcAft>
                      </a:pPr>
                      <a:r>
                        <a:rPr lang="en-GB" sz="800" dirty="0">
                          <a:effectLst/>
                          <a:latin typeface="Arial"/>
                          <a:ea typeface="Calibri"/>
                          <a:cs typeface="Times New Roman"/>
                        </a:rPr>
                        <a:t>report is required for all FD placements</a:t>
                      </a:r>
                      <a:endParaRPr lang="en-GB" sz="800" dirty="0">
                        <a:effectLst/>
                        <a:latin typeface="Calibri"/>
                        <a:ea typeface="Calibri"/>
                        <a:cs typeface="Times New Roman"/>
                      </a:endParaRPr>
                    </a:p>
                    <a:p>
                      <a:pPr>
                        <a:lnSpc>
                          <a:spcPct val="115000"/>
                        </a:lnSpc>
                        <a:spcAft>
                          <a:spcPts val="0"/>
                        </a:spcAft>
                      </a:pPr>
                      <a:r>
                        <a:rPr lang="en-GB" sz="800" dirty="0">
                          <a:effectLst/>
                          <a:latin typeface="Arial"/>
                          <a:ea typeface="Calibri"/>
                          <a:cs typeface="Times New Roman"/>
                        </a:rPr>
                        <a:t>EXCEPT for the last FD placement at each level of training; the </a:t>
                      </a:r>
                      <a:r>
                        <a:rPr lang="en-GB" sz="800" dirty="0">
                          <a:effectLst/>
                          <a:latin typeface="ArialMT"/>
                          <a:ea typeface="Calibri"/>
                          <a:cs typeface="ArialMT"/>
                        </a:rPr>
                        <a:t>educational supervisor’s end of year report</a:t>
                      </a:r>
                      <a:r>
                        <a:rPr lang="en-GB" sz="800" dirty="0">
                          <a:effectLst/>
                          <a:latin typeface="Arial"/>
                          <a:ea typeface="Calibri"/>
                          <a:cs typeface="Times New Roman"/>
                        </a:rPr>
                        <a:t> replaces this.</a:t>
                      </a:r>
                      <a:endParaRPr lang="en-GB" sz="800" dirty="0">
                        <a:effectLst/>
                        <a:latin typeface="Calibri"/>
                        <a:ea typeface="Calibri"/>
                        <a:cs typeface="Times New Roman"/>
                      </a:endParaRPr>
                    </a:p>
                  </a:txBody>
                  <a:tcPr marL="47194" marR="471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5" name="Audio 4">
            <a:hlinkClick r:id="" action="ppaction://media"/>
            <a:extLst>
              <a:ext uri="{FF2B5EF4-FFF2-40B4-BE49-F238E27FC236}">
                <a16:creationId xmlns:a16="http://schemas.microsoft.com/office/drawing/2014/main" id="{554B277E-43A3-F344-8699-451D718000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022183955"/>
      </p:ext>
    </p:extLst>
  </p:cSld>
  <p:clrMapOvr>
    <a:masterClrMapping/>
  </p:clrMapOvr>
  <mc:AlternateContent xmlns:mc="http://schemas.openxmlformats.org/markup-compatibility/2006" xmlns:p14="http://schemas.microsoft.com/office/powerpoint/2010/main">
    <mc:Choice Requires="p14">
      <p:transition spd="slow" p14:dur="2000" advTm="55958"/>
    </mc:Choice>
    <mc:Fallback xmlns="">
      <p:transition spd="slow" advTm="55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B83D80AC-D745-3643-B80A-FEF576D0F1FE}"/>
              </a:ext>
            </a:extLst>
          </p:cNvPr>
          <p:cNvPicPr>
            <a:picLocks noChangeAspect="1"/>
          </p:cNvPicPr>
          <p:nvPr/>
        </p:nvPicPr>
        <p:blipFill>
          <a:blip r:embed="rId4"/>
          <a:stretch>
            <a:fillRect/>
          </a:stretch>
        </p:blipFill>
        <p:spPr>
          <a:xfrm>
            <a:off x="4288263" y="2754235"/>
            <a:ext cx="3373821" cy="1349529"/>
          </a:xfrm>
          <a:prstGeom prst="rect">
            <a:avLst/>
          </a:prstGeom>
        </p:spPr>
      </p:pic>
      <p:sp>
        <p:nvSpPr>
          <p:cNvPr id="2" name="Title 1">
            <a:extLst>
              <a:ext uri="{FF2B5EF4-FFF2-40B4-BE49-F238E27FC236}">
                <a16:creationId xmlns:a16="http://schemas.microsoft.com/office/drawing/2014/main" id="{138AE307-1441-5344-9188-97F8BA518F01}"/>
              </a:ext>
            </a:extLst>
          </p:cNvPr>
          <p:cNvSpPr>
            <a:spLocks noGrp="1"/>
          </p:cNvSpPr>
          <p:nvPr>
            <p:ph type="title"/>
          </p:nvPr>
        </p:nvSpPr>
        <p:spPr/>
        <p:txBody>
          <a:bodyPr/>
          <a:lstStyle/>
          <a:p>
            <a:endParaRPr lang="en-US"/>
          </a:p>
        </p:txBody>
      </p:sp>
      <p:pic>
        <p:nvPicPr>
          <p:cNvPr id="6" name="Content Placeholder 5" descr="A screenshot of a cell phone&#10;&#10;Description automatically generated">
            <a:extLst>
              <a:ext uri="{FF2B5EF4-FFF2-40B4-BE49-F238E27FC236}">
                <a16:creationId xmlns:a16="http://schemas.microsoft.com/office/drawing/2014/main" id="{6778D7EC-C39F-FA4C-90D5-4AF7FB189113}"/>
              </a:ext>
            </a:extLst>
          </p:cNvPr>
          <p:cNvPicPr>
            <a:picLocks noGrp="1" noChangeAspect="1"/>
          </p:cNvPicPr>
          <p:nvPr>
            <p:ph sz="half" idx="1"/>
          </p:nvPr>
        </p:nvPicPr>
        <p:blipFill>
          <a:blip r:embed="rId5"/>
          <a:stretch>
            <a:fillRect/>
          </a:stretch>
        </p:blipFill>
        <p:spPr>
          <a:xfrm>
            <a:off x="455140" y="433087"/>
            <a:ext cx="7645327" cy="4151270"/>
          </a:xfrm>
        </p:spPr>
      </p:pic>
      <p:pic>
        <p:nvPicPr>
          <p:cNvPr id="8" name="Content Placeholder 7" descr="A screenshot of a newspaper&#10;&#10;Description automatically generated">
            <a:extLst>
              <a:ext uri="{FF2B5EF4-FFF2-40B4-BE49-F238E27FC236}">
                <a16:creationId xmlns:a16="http://schemas.microsoft.com/office/drawing/2014/main" id="{CA79CBF7-100D-804E-8AE5-81CCC1FFA1A6}"/>
              </a:ext>
            </a:extLst>
          </p:cNvPr>
          <p:cNvPicPr>
            <a:picLocks noGrp="1" noChangeAspect="1"/>
          </p:cNvPicPr>
          <p:nvPr>
            <p:ph sz="half" idx="2"/>
          </p:nvPr>
        </p:nvPicPr>
        <p:blipFill>
          <a:blip r:embed="rId6"/>
          <a:stretch>
            <a:fillRect/>
          </a:stretch>
        </p:blipFill>
        <p:spPr>
          <a:xfrm>
            <a:off x="5560541" y="1947700"/>
            <a:ext cx="6460524" cy="3693830"/>
          </a:xfrm>
        </p:spPr>
      </p:pic>
      <p:pic>
        <p:nvPicPr>
          <p:cNvPr id="10" name="Picture 9" descr="A picture containing table&#10;&#10;Description automatically generated">
            <a:extLst>
              <a:ext uri="{FF2B5EF4-FFF2-40B4-BE49-F238E27FC236}">
                <a16:creationId xmlns:a16="http://schemas.microsoft.com/office/drawing/2014/main" id="{C53647C9-AE8D-B940-B80A-32AE9F9BF669}"/>
              </a:ext>
            </a:extLst>
          </p:cNvPr>
          <p:cNvPicPr>
            <a:picLocks noChangeAspect="1"/>
          </p:cNvPicPr>
          <p:nvPr/>
        </p:nvPicPr>
        <p:blipFill>
          <a:blip r:embed="rId7"/>
          <a:stretch>
            <a:fillRect/>
          </a:stretch>
        </p:blipFill>
        <p:spPr>
          <a:xfrm>
            <a:off x="2728946" y="3583460"/>
            <a:ext cx="5869984" cy="3256006"/>
          </a:xfrm>
          <a:prstGeom prst="rect">
            <a:avLst/>
          </a:prstGeom>
        </p:spPr>
      </p:pic>
      <p:pic>
        <p:nvPicPr>
          <p:cNvPr id="9" name="Audio 8">
            <a:hlinkClick r:id="" action="ppaction://media"/>
            <a:extLst>
              <a:ext uri="{FF2B5EF4-FFF2-40B4-BE49-F238E27FC236}">
                <a16:creationId xmlns:a16="http://schemas.microsoft.com/office/drawing/2014/main" id="{F251AFB2-5827-3A41-B388-37CDE5AC995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486281134"/>
      </p:ext>
    </p:extLst>
  </p:cSld>
  <p:clrMapOvr>
    <a:masterClrMapping/>
  </p:clrMapOvr>
  <mc:AlternateContent xmlns:mc="http://schemas.openxmlformats.org/markup-compatibility/2006" xmlns:p14="http://schemas.microsoft.com/office/powerpoint/2010/main">
    <mc:Choice Requires="p14">
      <p:transition spd="slow" p14:dur="2000" advTm="15784"/>
    </mc:Choice>
    <mc:Fallback xmlns="">
      <p:transition spd="slow" advTm="15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1"/>
                            </p:stCondLst>
                            <p:childTnLst>
                              <p:par>
                                <p:cTn id="8" presetID="1" presetClass="entr" presetSubtype="0" fill="hold" nodeType="afterEffect">
                                  <p:stCondLst>
                                    <p:cond delay="35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3501"/>
                            </p:stCondLst>
                            <p:childTnLst>
                              <p:par>
                                <p:cTn id="11" presetID="1" presetClass="entr" presetSubtype="0" fill="hold" nodeType="afterEffect">
                                  <p:stCondLst>
                                    <p:cond delay="4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7501"/>
                            </p:stCondLst>
                            <p:childTnLst>
                              <p:par>
                                <p:cTn id="14" presetID="1" presetClass="entr" presetSubtype="0" fill="hold" nodeType="afterEffect">
                                  <p:stCondLst>
                                    <p:cond delay="300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7E20BD2-789F-B04D-AED2-1FC3D4417081}"/>
              </a:ext>
            </a:extLst>
          </p:cNvPr>
          <p:cNvSpPr>
            <a:spLocks noGrp="1"/>
          </p:cNvSpPr>
          <p:nvPr>
            <p:ph sz="half" idx="1"/>
          </p:nvPr>
        </p:nvSpPr>
        <p:spPr>
          <a:xfrm>
            <a:off x="821635" y="1307209"/>
            <a:ext cx="5181600" cy="4351338"/>
          </a:xfrm>
        </p:spPr>
        <p:txBody>
          <a:bodyPr/>
          <a:lstStyle/>
          <a:p>
            <a:r>
              <a:rPr lang="en-GB" b="1" dirty="0"/>
              <a:t>2016 curriculum</a:t>
            </a:r>
            <a:endParaRPr lang="en-US" dirty="0"/>
          </a:p>
          <a:p>
            <a:endParaRPr lang="en-US" dirty="0"/>
          </a:p>
          <a:p>
            <a:r>
              <a:rPr lang="en-US" dirty="0"/>
              <a:t>4 outcomes</a:t>
            </a:r>
          </a:p>
          <a:p>
            <a:endParaRPr lang="en-US" dirty="0"/>
          </a:p>
          <a:p>
            <a:r>
              <a:rPr lang="en-US" dirty="0"/>
              <a:t>20 capabilities</a:t>
            </a:r>
          </a:p>
        </p:txBody>
      </p:sp>
      <p:sp>
        <p:nvSpPr>
          <p:cNvPr id="6" name="Content Placeholder 5">
            <a:extLst>
              <a:ext uri="{FF2B5EF4-FFF2-40B4-BE49-F238E27FC236}">
                <a16:creationId xmlns:a16="http://schemas.microsoft.com/office/drawing/2014/main" id="{397FD0FE-128E-7140-9580-8C6759114906}"/>
              </a:ext>
            </a:extLst>
          </p:cNvPr>
          <p:cNvSpPr>
            <a:spLocks noGrp="1"/>
          </p:cNvSpPr>
          <p:nvPr>
            <p:ph sz="half" idx="2"/>
          </p:nvPr>
        </p:nvSpPr>
        <p:spPr>
          <a:xfrm>
            <a:off x="6006548" y="1327277"/>
            <a:ext cx="5181600" cy="4351338"/>
          </a:xfrm>
        </p:spPr>
        <p:txBody>
          <a:bodyPr/>
          <a:lstStyle/>
          <a:p>
            <a:r>
              <a:rPr lang="en-GB" b="1" dirty="0"/>
              <a:t>2021 curriculum</a:t>
            </a:r>
          </a:p>
          <a:p>
            <a:endParaRPr lang="en-US" dirty="0"/>
          </a:p>
          <a:p>
            <a:r>
              <a:rPr lang="en-US" dirty="0"/>
              <a:t>3 outcomes</a:t>
            </a:r>
          </a:p>
          <a:p>
            <a:endParaRPr lang="en-US" dirty="0"/>
          </a:p>
          <a:p>
            <a:r>
              <a:rPr lang="en-US" dirty="0"/>
              <a:t>13 capabilities</a:t>
            </a:r>
          </a:p>
        </p:txBody>
      </p:sp>
      <p:sp>
        <p:nvSpPr>
          <p:cNvPr id="7" name="Striped Right Arrow 6">
            <a:extLst>
              <a:ext uri="{FF2B5EF4-FFF2-40B4-BE49-F238E27FC236}">
                <a16:creationId xmlns:a16="http://schemas.microsoft.com/office/drawing/2014/main" id="{4174F36F-7D0C-CB42-B386-9CFEB03534B3}"/>
              </a:ext>
            </a:extLst>
          </p:cNvPr>
          <p:cNvSpPr/>
          <p:nvPr/>
        </p:nvSpPr>
        <p:spPr>
          <a:xfrm>
            <a:off x="3620529" y="1334530"/>
            <a:ext cx="2263511" cy="218986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C09CCB-4C79-394A-B177-A854C3E6829D}"/>
              </a:ext>
            </a:extLst>
          </p:cNvPr>
          <p:cNvSpPr>
            <a:spLocks noGrp="1"/>
          </p:cNvSpPr>
          <p:nvPr>
            <p:ph type="title"/>
          </p:nvPr>
        </p:nvSpPr>
        <p:spPr/>
        <p:txBody>
          <a:bodyPr/>
          <a:lstStyle/>
          <a:p>
            <a:endParaRPr lang="en-US"/>
          </a:p>
        </p:txBody>
      </p:sp>
      <p:sp>
        <p:nvSpPr>
          <p:cNvPr id="4" name="TextBox 3">
            <a:extLst>
              <a:ext uri="{FF2B5EF4-FFF2-40B4-BE49-F238E27FC236}">
                <a16:creationId xmlns:a16="http://schemas.microsoft.com/office/drawing/2014/main" id="{3254F83D-9F19-E14B-8B8A-EF88BBD2E7C6}"/>
              </a:ext>
            </a:extLst>
          </p:cNvPr>
          <p:cNvSpPr txBox="1"/>
          <p:nvPr/>
        </p:nvSpPr>
        <p:spPr>
          <a:xfrm>
            <a:off x="1613668" y="4124467"/>
            <a:ext cx="2895152" cy="1200329"/>
          </a:xfrm>
          <a:prstGeom prst="rect">
            <a:avLst/>
          </a:prstGeom>
          <a:noFill/>
        </p:spPr>
        <p:txBody>
          <a:bodyPr wrap="none" rtlCol="0">
            <a:spAutoFit/>
          </a:bodyPr>
          <a:lstStyle/>
          <a:p>
            <a:r>
              <a:rPr lang="en-US" dirty="0"/>
              <a:t>Up to 100 pieces of evidence</a:t>
            </a:r>
          </a:p>
          <a:p>
            <a:r>
              <a:rPr lang="en-US" dirty="0"/>
              <a:t>Requirement for 16 SLEs</a:t>
            </a:r>
          </a:p>
          <a:p>
            <a:endParaRPr lang="en-US" dirty="0"/>
          </a:p>
          <a:p>
            <a:r>
              <a:rPr lang="en-US" dirty="0"/>
              <a:t>No compulsory PSG</a:t>
            </a:r>
          </a:p>
        </p:txBody>
      </p:sp>
      <p:sp>
        <p:nvSpPr>
          <p:cNvPr id="8" name="TextBox 7">
            <a:extLst>
              <a:ext uri="{FF2B5EF4-FFF2-40B4-BE49-F238E27FC236}">
                <a16:creationId xmlns:a16="http://schemas.microsoft.com/office/drawing/2014/main" id="{F4C85D43-78E3-934F-B28D-0A58DB5C3C7F}"/>
              </a:ext>
            </a:extLst>
          </p:cNvPr>
          <p:cNvSpPr txBox="1"/>
          <p:nvPr/>
        </p:nvSpPr>
        <p:spPr>
          <a:xfrm>
            <a:off x="6172200" y="4124467"/>
            <a:ext cx="2912977" cy="1477328"/>
          </a:xfrm>
          <a:prstGeom prst="rect">
            <a:avLst/>
          </a:prstGeom>
          <a:noFill/>
        </p:spPr>
        <p:txBody>
          <a:bodyPr wrap="none" rtlCol="0">
            <a:spAutoFit/>
          </a:bodyPr>
          <a:lstStyle/>
          <a:p>
            <a:r>
              <a:rPr lang="en-US" dirty="0"/>
              <a:t>Up to 65 pieces of evidence</a:t>
            </a:r>
          </a:p>
          <a:p>
            <a:r>
              <a:rPr lang="en-US" dirty="0"/>
              <a:t>No minimum number of SLEs</a:t>
            </a:r>
          </a:p>
          <a:p>
            <a:endParaRPr lang="en-US" dirty="0"/>
          </a:p>
          <a:p>
            <a:r>
              <a:rPr lang="en-US" dirty="0"/>
              <a:t>Compulsory PSG</a:t>
            </a:r>
          </a:p>
          <a:p>
            <a:r>
              <a:rPr lang="en-US" dirty="0"/>
              <a:t>Summary narrative</a:t>
            </a:r>
          </a:p>
        </p:txBody>
      </p:sp>
      <p:sp>
        <p:nvSpPr>
          <p:cNvPr id="9" name="TextBox 8">
            <a:extLst>
              <a:ext uri="{FF2B5EF4-FFF2-40B4-BE49-F238E27FC236}">
                <a16:creationId xmlns:a16="http://schemas.microsoft.com/office/drawing/2014/main" id="{A5E84DD8-4172-8045-BCEF-33E0ECCE5490}"/>
              </a:ext>
            </a:extLst>
          </p:cNvPr>
          <p:cNvSpPr txBox="1"/>
          <p:nvPr/>
        </p:nvSpPr>
        <p:spPr>
          <a:xfrm>
            <a:off x="1924174" y="5992297"/>
            <a:ext cx="7919732" cy="369332"/>
          </a:xfrm>
          <a:prstGeom prst="rect">
            <a:avLst/>
          </a:prstGeom>
          <a:noFill/>
        </p:spPr>
        <p:txBody>
          <a:bodyPr wrap="none" rtlCol="0">
            <a:spAutoFit/>
          </a:bodyPr>
          <a:lstStyle/>
          <a:p>
            <a:r>
              <a:rPr lang="en-US" dirty="0"/>
              <a:t>Still require supervisor reports for each placement and multisource feedback (TAB)</a:t>
            </a:r>
          </a:p>
        </p:txBody>
      </p:sp>
      <p:pic>
        <p:nvPicPr>
          <p:cNvPr id="11" name="Audio 10">
            <a:hlinkClick r:id="" action="ppaction://media"/>
            <a:extLst>
              <a:ext uri="{FF2B5EF4-FFF2-40B4-BE49-F238E27FC236}">
                <a16:creationId xmlns:a16="http://schemas.microsoft.com/office/drawing/2014/main" id="{A44FD4DF-DBDB-2443-B5E2-FA109BF614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35973693"/>
      </p:ext>
    </p:extLst>
  </p:cSld>
  <p:clrMapOvr>
    <a:masterClrMapping/>
  </p:clrMapOvr>
  <mc:AlternateContent xmlns:mc="http://schemas.openxmlformats.org/markup-compatibility/2006" xmlns:p14="http://schemas.microsoft.com/office/powerpoint/2010/main">
    <mc:Choice Requires="p14">
      <p:transition spd="slow" p14:dur="2000" advTm="41880"/>
    </mc:Choice>
    <mc:Fallback xmlns="">
      <p:transition spd="slow" advTm="41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12D071BD-3367-1F47-9CD0-1602B9D43E19}"/>
              </a:ext>
            </a:extLst>
          </p:cNvPr>
          <p:cNvPicPr>
            <a:picLocks noChangeAspect="1"/>
          </p:cNvPicPr>
          <p:nvPr/>
        </p:nvPicPr>
        <p:blipFill>
          <a:blip r:embed="rId4"/>
          <a:stretch>
            <a:fillRect/>
          </a:stretch>
        </p:blipFill>
        <p:spPr>
          <a:xfrm>
            <a:off x="4318018" y="2537941"/>
            <a:ext cx="3373821" cy="1349529"/>
          </a:xfrm>
          <a:prstGeom prst="rect">
            <a:avLst/>
          </a:prstGeom>
        </p:spPr>
      </p:pic>
      <p:sp>
        <p:nvSpPr>
          <p:cNvPr id="2" name="Title 1">
            <a:extLst>
              <a:ext uri="{FF2B5EF4-FFF2-40B4-BE49-F238E27FC236}">
                <a16:creationId xmlns:a16="http://schemas.microsoft.com/office/drawing/2014/main" id="{E946C6EC-CA78-484A-AF57-3DCA431F3802}"/>
              </a:ext>
            </a:extLst>
          </p:cNvPr>
          <p:cNvSpPr>
            <a:spLocks noGrp="1"/>
          </p:cNvSpPr>
          <p:nvPr>
            <p:ph type="title"/>
          </p:nvPr>
        </p:nvSpPr>
        <p:spPr/>
        <p:txBody>
          <a:bodyPr/>
          <a:lstStyle/>
          <a:p>
            <a:endParaRPr lang="en-US"/>
          </a:p>
        </p:txBody>
      </p:sp>
      <p:pic>
        <p:nvPicPr>
          <p:cNvPr id="10" name="Picture 9" descr="A screenshot of a cell phone&#10;&#10;Description automatically generated">
            <a:extLst>
              <a:ext uri="{FF2B5EF4-FFF2-40B4-BE49-F238E27FC236}">
                <a16:creationId xmlns:a16="http://schemas.microsoft.com/office/drawing/2014/main" id="{778BEBBF-CA23-FA4E-88B7-4BCE5982FCA8}"/>
              </a:ext>
            </a:extLst>
          </p:cNvPr>
          <p:cNvPicPr>
            <a:picLocks noChangeAspect="1"/>
          </p:cNvPicPr>
          <p:nvPr/>
        </p:nvPicPr>
        <p:blipFill>
          <a:blip r:embed="rId5"/>
          <a:stretch>
            <a:fillRect/>
          </a:stretch>
        </p:blipFill>
        <p:spPr>
          <a:xfrm>
            <a:off x="7046716" y="123567"/>
            <a:ext cx="4645087" cy="3212757"/>
          </a:xfrm>
          <a:prstGeom prst="rect">
            <a:avLst/>
          </a:prstGeom>
        </p:spPr>
      </p:pic>
      <p:pic>
        <p:nvPicPr>
          <p:cNvPr id="16" name="Picture 15" descr="A screenshot of a cell phone&#10;&#10;Description automatically generated">
            <a:extLst>
              <a:ext uri="{FF2B5EF4-FFF2-40B4-BE49-F238E27FC236}">
                <a16:creationId xmlns:a16="http://schemas.microsoft.com/office/drawing/2014/main" id="{01DF4D5E-E86E-E747-9BBD-9BF682BE71F2}"/>
              </a:ext>
            </a:extLst>
          </p:cNvPr>
          <p:cNvPicPr>
            <a:picLocks noChangeAspect="1"/>
          </p:cNvPicPr>
          <p:nvPr/>
        </p:nvPicPr>
        <p:blipFill>
          <a:blip r:embed="rId6"/>
          <a:stretch>
            <a:fillRect/>
          </a:stretch>
        </p:blipFill>
        <p:spPr>
          <a:xfrm>
            <a:off x="221033" y="-6622"/>
            <a:ext cx="4796334" cy="3336325"/>
          </a:xfrm>
          <a:prstGeom prst="rect">
            <a:avLst/>
          </a:prstGeom>
        </p:spPr>
      </p:pic>
      <p:pic>
        <p:nvPicPr>
          <p:cNvPr id="18" name="Picture 17" descr="A screenshot of a cell phone&#10;&#10;Description automatically generated">
            <a:extLst>
              <a:ext uri="{FF2B5EF4-FFF2-40B4-BE49-F238E27FC236}">
                <a16:creationId xmlns:a16="http://schemas.microsoft.com/office/drawing/2014/main" id="{6061EEF8-C0CE-C047-BEA0-1F919D55AA4C}"/>
              </a:ext>
            </a:extLst>
          </p:cNvPr>
          <p:cNvPicPr>
            <a:picLocks noChangeAspect="1"/>
          </p:cNvPicPr>
          <p:nvPr/>
        </p:nvPicPr>
        <p:blipFill>
          <a:blip r:embed="rId7"/>
          <a:stretch>
            <a:fillRect/>
          </a:stretch>
        </p:blipFill>
        <p:spPr>
          <a:xfrm>
            <a:off x="1753825" y="1513702"/>
            <a:ext cx="4850191" cy="3429000"/>
          </a:xfrm>
          <a:prstGeom prst="rect">
            <a:avLst/>
          </a:prstGeom>
        </p:spPr>
      </p:pic>
      <p:pic>
        <p:nvPicPr>
          <p:cNvPr id="8" name="Content Placeholder 7" descr="A screenshot of a cell phone&#10;&#10;Description automatically generated">
            <a:extLst>
              <a:ext uri="{FF2B5EF4-FFF2-40B4-BE49-F238E27FC236}">
                <a16:creationId xmlns:a16="http://schemas.microsoft.com/office/drawing/2014/main" id="{C9699D5C-57FB-6B4C-9A28-66DFA8BA3DA2}"/>
              </a:ext>
            </a:extLst>
          </p:cNvPr>
          <p:cNvPicPr>
            <a:picLocks noGrp="1" noChangeAspect="1"/>
          </p:cNvPicPr>
          <p:nvPr>
            <p:ph sz="half" idx="2"/>
          </p:nvPr>
        </p:nvPicPr>
        <p:blipFill>
          <a:blip r:embed="rId8"/>
          <a:stretch>
            <a:fillRect/>
          </a:stretch>
        </p:blipFill>
        <p:spPr>
          <a:xfrm>
            <a:off x="5355370" y="2198127"/>
            <a:ext cx="5181600" cy="3603261"/>
          </a:xfrm>
        </p:spPr>
      </p:pic>
      <p:pic>
        <p:nvPicPr>
          <p:cNvPr id="6" name="Content Placeholder 5" descr="A screenshot of a cell phone&#10;&#10;Description automatically generated">
            <a:extLst>
              <a:ext uri="{FF2B5EF4-FFF2-40B4-BE49-F238E27FC236}">
                <a16:creationId xmlns:a16="http://schemas.microsoft.com/office/drawing/2014/main" id="{D29403B7-62B9-E446-AC46-B77A69479DD4}"/>
              </a:ext>
            </a:extLst>
          </p:cNvPr>
          <p:cNvPicPr>
            <a:picLocks noGrp="1" noChangeAspect="1"/>
          </p:cNvPicPr>
          <p:nvPr>
            <p:ph sz="half" idx="1"/>
          </p:nvPr>
        </p:nvPicPr>
        <p:blipFill>
          <a:blip r:embed="rId9"/>
          <a:stretch>
            <a:fillRect/>
          </a:stretch>
        </p:blipFill>
        <p:spPr>
          <a:xfrm>
            <a:off x="977447" y="2990330"/>
            <a:ext cx="5181600" cy="3598856"/>
          </a:xfrm>
        </p:spPr>
      </p:pic>
      <p:pic>
        <p:nvPicPr>
          <p:cNvPr id="12" name="Picture 11" descr="A screenshot of text&#10;&#10;Description automatically generated">
            <a:extLst>
              <a:ext uri="{FF2B5EF4-FFF2-40B4-BE49-F238E27FC236}">
                <a16:creationId xmlns:a16="http://schemas.microsoft.com/office/drawing/2014/main" id="{51698EBE-C016-4043-B2C4-31CC63943E61}"/>
              </a:ext>
            </a:extLst>
          </p:cNvPr>
          <p:cNvPicPr>
            <a:picLocks noChangeAspect="1"/>
          </p:cNvPicPr>
          <p:nvPr/>
        </p:nvPicPr>
        <p:blipFill>
          <a:blip r:embed="rId10"/>
          <a:stretch>
            <a:fillRect/>
          </a:stretch>
        </p:blipFill>
        <p:spPr>
          <a:xfrm>
            <a:off x="7076945" y="3521676"/>
            <a:ext cx="4888641" cy="3336324"/>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2C600CAF-2D08-3842-A211-FDD7E984ADEB}"/>
              </a:ext>
            </a:extLst>
          </p:cNvPr>
          <p:cNvPicPr>
            <a:picLocks noChangeAspect="1"/>
          </p:cNvPicPr>
          <p:nvPr/>
        </p:nvPicPr>
        <p:blipFill>
          <a:blip r:embed="rId11"/>
          <a:stretch>
            <a:fillRect/>
          </a:stretch>
        </p:blipFill>
        <p:spPr>
          <a:xfrm>
            <a:off x="3403317" y="4620355"/>
            <a:ext cx="5511460" cy="3677205"/>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9D338C04-5E50-C449-8D80-CDA864C84AB4}"/>
              </a:ext>
            </a:extLst>
          </p:cNvPr>
          <p:cNvPicPr>
            <a:picLocks noChangeAspect="1"/>
          </p:cNvPicPr>
          <p:nvPr/>
        </p:nvPicPr>
        <p:blipFill>
          <a:blip r:embed="rId12"/>
          <a:stretch>
            <a:fillRect/>
          </a:stretch>
        </p:blipFill>
        <p:spPr>
          <a:xfrm>
            <a:off x="8723240" y="943074"/>
            <a:ext cx="4488173" cy="3212757"/>
          </a:xfrm>
          <a:prstGeom prst="rect">
            <a:avLst/>
          </a:prstGeom>
        </p:spPr>
      </p:pic>
      <p:pic>
        <p:nvPicPr>
          <p:cNvPr id="17" name="Picture 16" descr="A screenshot of a cell phone&#10;&#10;Description automatically generated">
            <a:extLst>
              <a:ext uri="{FF2B5EF4-FFF2-40B4-BE49-F238E27FC236}">
                <a16:creationId xmlns:a16="http://schemas.microsoft.com/office/drawing/2014/main" id="{81EFBF37-1626-5243-A5A0-914DC076D311}"/>
              </a:ext>
            </a:extLst>
          </p:cNvPr>
          <p:cNvPicPr>
            <a:picLocks noChangeAspect="1"/>
          </p:cNvPicPr>
          <p:nvPr/>
        </p:nvPicPr>
        <p:blipFill>
          <a:blip r:embed="rId13"/>
          <a:stretch>
            <a:fillRect/>
          </a:stretch>
        </p:blipFill>
        <p:spPr>
          <a:xfrm>
            <a:off x="-354904" y="3887470"/>
            <a:ext cx="4848798" cy="3316682"/>
          </a:xfrm>
          <a:prstGeom prst="rect">
            <a:avLst/>
          </a:prstGeom>
        </p:spPr>
      </p:pic>
      <p:pic>
        <p:nvPicPr>
          <p:cNvPr id="20" name="Picture 19" descr="A screenshot of a cell phone&#10;&#10;Description automatically generated">
            <a:extLst>
              <a:ext uri="{FF2B5EF4-FFF2-40B4-BE49-F238E27FC236}">
                <a16:creationId xmlns:a16="http://schemas.microsoft.com/office/drawing/2014/main" id="{3189A90F-C1AC-3543-8AC9-21E64F830CFA}"/>
              </a:ext>
            </a:extLst>
          </p:cNvPr>
          <p:cNvPicPr>
            <a:picLocks noChangeAspect="1"/>
          </p:cNvPicPr>
          <p:nvPr/>
        </p:nvPicPr>
        <p:blipFill>
          <a:blip r:embed="rId14"/>
          <a:stretch>
            <a:fillRect/>
          </a:stretch>
        </p:blipFill>
        <p:spPr>
          <a:xfrm>
            <a:off x="3947896" y="-132782"/>
            <a:ext cx="4319694" cy="2629772"/>
          </a:xfrm>
          <a:prstGeom prst="rect">
            <a:avLst/>
          </a:prstGeom>
        </p:spPr>
      </p:pic>
      <p:pic>
        <p:nvPicPr>
          <p:cNvPr id="21" name="Audio 20">
            <a:hlinkClick r:id="" action="ppaction://media"/>
            <a:extLst>
              <a:ext uri="{FF2B5EF4-FFF2-40B4-BE49-F238E27FC236}">
                <a16:creationId xmlns:a16="http://schemas.microsoft.com/office/drawing/2014/main" id="{29137D32-9BC0-C549-A301-E836C406A99C}"/>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216101333"/>
      </p:ext>
    </p:extLst>
  </p:cSld>
  <p:clrMapOvr>
    <a:masterClrMapping/>
  </p:clrMapOvr>
  <mc:AlternateContent xmlns:mc="http://schemas.openxmlformats.org/markup-compatibility/2006" xmlns:p14="http://schemas.microsoft.com/office/powerpoint/2010/main">
    <mc:Choice Requires="p14">
      <p:transition spd="slow" p14:dur="2000" advTm="85809"/>
    </mc:Choice>
    <mc:Fallback xmlns="">
      <p:transition spd="slow" advTm="85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par>
                          <p:cTn id="7" fill="hold">
                            <p:stCondLst>
                              <p:cond delay="0"/>
                            </p:stCondLst>
                            <p:childTnLst>
                              <p:par>
                                <p:cTn id="8" presetID="1" presetClass="entr" presetSubtype="0" fill="hold" nodeType="afterEffect">
                                  <p:stCondLst>
                                    <p:cond delay="4500"/>
                                  </p:stCondLst>
                                  <p:childTnLst>
                                    <p:set>
                                      <p:cBhvr>
                                        <p:cTn id="9" dur="1" fill="hold">
                                          <p:stCondLst>
                                            <p:cond delay="0"/>
                                          </p:stCondLst>
                                        </p:cTn>
                                        <p:tgtEl>
                                          <p:spTgt spid="16"/>
                                        </p:tgtEl>
                                        <p:attrNameLst>
                                          <p:attrName>style.visibility</p:attrName>
                                        </p:attrNameLst>
                                      </p:cBhvr>
                                      <p:to>
                                        <p:strVal val="visible"/>
                                      </p:to>
                                    </p:set>
                                  </p:childTnLst>
                                </p:cTn>
                              </p:par>
                            </p:childTnLst>
                          </p:cTn>
                        </p:par>
                        <p:par>
                          <p:cTn id="10" fill="hold">
                            <p:stCondLst>
                              <p:cond delay="4500"/>
                            </p:stCondLst>
                            <p:childTnLst>
                              <p:par>
                                <p:cTn id="11" presetID="1" presetClass="entr" presetSubtype="0" fill="hold" nodeType="afterEffect">
                                  <p:stCondLst>
                                    <p:cond delay="4500"/>
                                  </p:stCondLst>
                                  <p:childTnLst>
                                    <p:set>
                                      <p:cBhvr>
                                        <p:cTn id="12" dur="1" fill="hold">
                                          <p:stCondLst>
                                            <p:cond delay="0"/>
                                          </p:stCondLst>
                                        </p:cTn>
                                        <p:tgtEl>
                                          <p:spTgt spid="18"/>
                                        </p:tgtEl>
                                        <p:attrNameLst>
                                          <p:attrName>style.visibility</p:attrName>
                                        </p:attrNameLst>
                                      </p:cBhvr>
                                      <p:to>
                                        <p:strVal val="visible"/>
                                      </p:to>
                                    </p:set>
                                  </p:childTnLst>
                                </p:cTn>
                              </p:par>
                            </p:childTnLst>
                          </p:cTn>
                        </p:par>
                        <p:par>
                          <p:cTn id="13" fill="hold">
                            <p:stCondLst>
                              <p:cond delay="9000"/>
                            </p:stCondLst>
                            <p:childTnLst>
                              <p:par>
                                <p:cTn id="14" presetID="1" presetClass="entr" presetSubtype="0" fill="hold" nodeType="afterEffect">
                                  <p:stCondLst>
                                    <p:cond delay="450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13500"/>
                            </p:stCondLst>
                            <p:childTnLst>
                              <p:par>
                                <p:cTn id="17" presetID="1" presetClass="entr" presetSubtype="0" fill="hold" nodeType="afterEffect">
                                  <p:stCondLst>
                                    <p:cond delay="450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18000"/>
                            </p:stCondLst>
                            <p:childTnLst>
                              <p:par>
                                <p:cTn id="20" presetID="1" presetClass="entr" presetSubtype="0" fill="hold" nodeType="afterEffect">
                                  <p:stCondLst>
                                    <p:cond delay="4500"/>
                                  </p:stCondLst>
                                  <p:childTnLst>
                                    <p:set>
                                      <p:cBhvr>
                                        <p:cTn id="21" dur="1" fill="hold">
                                          <p:stCondLst>
                                            <p:cond delay="0"/>
                                          </p:stCondLst>
                                        </p:cTn>
                                        <p:tgtEl>
                                          <p:spTgt spid="10"/>
                                        </p:tgtEl>
                                        <p:attrNameLst>
                                          <p:attrName>style.visibility</p:attrName>
                                        </p:attrNameLst>
                                      </p:cBhvr>
                                      <p:to>
                                        <p:strVal val="visible"/>
                                      </p:to>
                                    </p:set>
                                  </p:childTnLst>
                                </p:cTn>
                              </p:par>
                            </p:childTnLst>
                          </p:cTn>
                        </p:par>
                        <p:par>
                          <p:cTn id="22" fill="hold">
                            <p:stCondLst>
                              <p:cond delay="22500"/>
                            </p:stCondLst>
                            <p:childTnLst>
                              <p:par>
                                <p:cTn id="23" presetID="1" presetClass="entr" presetSubtype="0" fill="hold" nodeType="afterEffect">
                                  <p:stCondLst>
                                    <p:cond delay="4500"/>
                                  </p:stCondLst>
                                  <p:childTnLst>
                                    <p:set>
                                      <p:cBhvr>
                                        <p:cTn id="24" dur="1" fill="hold">
                                          <p:stCondLst>
                                            <p:cond delay="0"/>
                                          </p:stCondLst>
                                        </p:cTn>
                                        <p:tgtEl>
                                          <p:spTgt spid="8"/>
                                        </p:tgtEl>
                                        <p:attrNameLst>
                                          <p:attrName>style.visibility</p:attrName>
                                        </p:attrNameLst>
                                      </p:cBhvr>
                                      <p:to>
                                        <p:strVal val="visible"/>
                                      </p:to>
                                    </p:set>
                                  </p:childTnLst>
                                </p:cTn>
                              </p:par>
                            </p:childTnLst>
                          </p:cTn>
                        </p:par>
                        <p:par>
                          <p:cTn id="25" fill="hold">
                            <p:stCondLst>
                              <p:cond delay="27000"/>
                            </p:stCondLst>
                            <p:childTnLst>
                              <p:par>
                                <p:cTn id="26" presetID="1" presetClass="entr" presetSubtype="0" fill="hold" nodeType="afterEffect">
                                  <p:stCondLst>
                                    <p:cond delay="4500"/>
                                  </p:stCondLst>
                                  <p:childTnLst>
                                    <p:set>
                                      <p:cBhvr>
                                        <p:cTn id="27" dur="1" fill="hold">
                                          <p:stCondLst>
                                            <p:cond delay="0"/>
                                          </p:stCondLst>
                                        </p:cTn>
                                        <p:tgtEl>
                                          <p:spTgt spid="11"/>
                                        </p:tgtEl>
                                        <p:attrNameLst>
                                          <p:attrName>style.visibility</p:attrName>
                                        </p:attrNameLst>
                                      </p:cBhvr>
                                      <p:to>
                                        <p:strVal val="visible"/>
                                      </p:to>
                                    </p:set>
                                  </p:childTnLst>
                                </p:cTn>
                              </p:par>
                            </p:childTnLst>
                          </p:cTn>
                        </p:par>
                        <p:par>
                          <p:cTn id="28" fill="hold">
                            <p:stCondLst>
                              <p:cond delay="31500"/>
                            </p:stCondLst>
                            <p:childTnLst>
                              <p:par>
                                <p:cTn id="29" presetID="1" presetClass="entr" presetSubtype="0" fill="hold" nodeType="afterEffect">
                                  <p:stCondLst>
                                    <p:cond delay="4500"/>
                                  </p:stCondLst>
                                  <p:childTnLst>
                                    <p:set>
                                      <p:cBhvr>
                                        <p:cTn id="30" dur="1" fill="hold">
                                          <p:stCondLst>
                                            <p:cond delay="0"/>
                                          </p:stCondLst>
                                        </p:cTn>
                                        <p:tgtEl>
                                          <p:spTgt spid="20"/>
                                        </p:tgtEl>
                                        <p:attrNameLst>
                                          <p:attrName>style.visibility</p:attrName>
                                        </p:attrNameLst>
                                      </p:cBhvr>
                                      <p:to>
                                        <p:strVal val="visible"/>
                                      </p:to>
                                    </p:set>
                                  </p:childTnLst>
                                </p:cTn>
                              </p:par>
                            </p:childTnLst>
                          </p:cTn>
                        </p:par>
                        <p:par>
                          <p:cTn id="31" fill="hold">
                            <p:stCondLst>
                              <p:cond delay="36000"/>
                            </p:stCondLst>
                            <p:childTnLst>
                              <p:par>
                                <p:cTn id="32" presetID="1" presetClass="entr" presetSubtype="0" fill="hold" nodeType="afterEffect">
                                  <p:stCondLst>
                                    <p:cond delay="450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p:stCondLst>
                              <p:cond delay="40500"/>
                            </p:stCondLst>
                            <p:childTnLst>
                              <p:par>
                                <p:cTn id="35" presetID="1" presetClass="entr" presetSubtype="0" fill="hold" nodeType="afterEffect">
                                  <p:stCondLst>
                                    <p:cond delay="450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2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A688F5-DD8C-474A-B320-16DC9F7CD4FA}"/>
              </a:ext>
            </a:extLst>
          </p:cNvPr>
          <p:cNvSpPr>
            <a:spLocks noGrp="1"/>
          </p:cNvSpPr>
          <p:nvPr>
            <p:ph type="title"/>
          </p:nvPr>
        </p:nvSpPr>
        <p:spPr/>
        <p:txBody>
          <a:bodyPr/>
          <a:lstStyle/>
          <a:p>
            <a:endParaRPr lang="en-US"/>
          </a:p>
        </p:txBody>
      </p:sp>
      <p:pic>
        <p:nvPicPr>
          <p:cNvPr id="8" name="Content Placeholder 7" descr="A screenshot of a cell phone&#10;&#10;Description automatically generated">
            <a:extLst>
              <a:ext uri="{FF2B5EF4-FFF2-40B4-BE49-F238E27FC236}">
                <a16:creationId xmlns:a16="http://schemas.microsoft.com/office/drawing/2014/main" id="{C5F01C60-99BC-814D-AC35-BC6989A85986}"/>
              </a:ext>
            </a:extLst>
          </p:cNvPr>
          <p:cNvPicPr>
            <a:picLocks noGrp="1" noChangeAspect="1"/>
          </p:cNvPicPr>
          <p:nvPr>
            <p:ph idx="1"/>
          </p:nvPr>
        </p:nvPicPr>
        <p:blipFill>
          <a:blip r:embed="rId4"/>
          <a:stretch>
            <a:fillRect/>
          </a:stretch>
        </p:blipFill>
        <p:spPr>
          <a:xfrm>
            <a:off x="1572999" y="0"/>
            <a:ext cx="9046002" cy="6766030"/>
          </a:xfrm>
        </p:spPr>
      </p:pic>
      <p:pic>
        <p:nvPicPr>
          <p:cNvPr id="4" name="Audio 3">
            <a:hlinkClick r:id="" action="ppaction://media"/>
            <a:extLst>
              <a:ext uri="{FF2B5EF4-FFF2-40B4-BE49-F238E27FC236}">
                <a16:creationId xmlns:a16="http://schemas.microsoft.com/office/drawing/2014/main" id="{2582B22A-D14E-C742-A4BA-5B45198DE1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743654881"/>
      </p:ext>
    </p:extLst>
  </p:cSld>
  <p:clrMapOvr>
    <a:masterClrMapping/>
  </p:clrMapOvr>
  <mc:AlternateContent xmlns:mc="http://schemas.openxmlformats.org/markup-compatibility/2006" xmlns:p14="http://schemas.microsoft.com/office/powerpoint/2010/main">
    <mc:Choice Requires="p14">
      <p:transition spd="slow" p14:dur="2000" advTm="15126"/>
    </mc:Choice>
    <mc:Fallback xmlns="">
      <p:transition spd="slow" advTm="15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1A6B9-30FD-49CF-9ACA-24D80A6BCE3D}"/>
              </a:ext>
            </a:extLst>
          </p:cNvPr>
          <p:cNvSpPr>
            <a:spLocks noGrp="1"/>
          </p:cNvSpPr>
          <p:nvPr>
            <p:ph type="title"/>
          </p:nvPr>
        </p:nvSpPr>
        <p:spPr>
          <a:xfrm>
            <a:off x="838200" y="1412488"/>
            <a:ext cx="2899189" cy="4363844"/>
          </a:xfrm>
        </p:spPr>
        <p:txBody>
          <a:bodyPr anchor="t">
            <a:normAutofit/>
          </a:bodyPr>
          <a:lstStyle/>
          <a:p>
            <a:r>
              <a:rPr lang="en-GB" sz="4000">
                <a:solidFill>
                  <a:srgbClr val="FFFFFF"/>
                </a:solidFill>
              </a:rPr>
              <a:t>Program of learning</a:t>
            </a:r>
          </a:p>
        </p:txBody>
      </p:sp>
      <p:sp>
        <p:nvSpPr>
          <p:cNvPr id="3" name="Content Placeholder 2">
            <a:extLst>
              <a:ext uri="{FF2B5EF4-FFF2-40B4-BE49-F238E27FC236}">
                <a16:creationId xmlns:a16="http://schemas.microsoft.com/office/drawing/2014/main" id="{12A10C5E-1BE8-49AC-A8FB-E1DE8CEEF91B}"/>
              </a:ext>
            </a:extLst>
          </p:cNvPr>
          <p:cNvSpPr>
            <a:spLocks noGrp="1"/>
          </p:cNvSpPr>
          <p:nvPr>
            <p:ph sz="half" idx="1"/>
          </p:nvPr>
        </p:nvSpPr>
        <p:spPr>
          <a:xfrm>
            <a:off x="1105894" y="1412488"/>
            <a:ext cx="3427283" cy="4363844"/>
          </a:xfrm>
        </p:spPr>
        <p:txBody>
          <a:bodyPr>
            <a:normAutofit lnSpcReduction="10000"/>
          </a:bodyPr>
          <a:lstStyle/>
          <a:p>
            <a:r>
              <a:rPr lang="en-GB" sz="2000" b="1" dirty="0"/>
              <a:t>2016 curriculum</a:t>
            </a:r>
          </a:p>
          <a:p>
            <a:r>
              <a:rPr lang="en-GB" sz="2000" dirty="0"/>
              <a:t>Teaching program</a:t>
            </a:r>
          </a:p>
          <a:p>
            <a:pPr lvl="1"/>
            <a:r>
              <a:rPr lang="en-GB" sz="2000" dirty="0"/>
              <a:t>Based on curriculum outcomes</a:t>
            </a:r>
          </a:p>
          <a:p>
            <a:pPr lvl="1"/>
            <a:r>
              <a:rPr lang="en-GB" sz="2000" dirty="0"/>
              <a:t>70 % attendance which is currently</a:t>
            </a:r>
          </a:p>
          <a:p>
            <a:pPr lvl="2"/>
            <a:r>
              <a:rPr lang="en-GB" dirty="0"/>
              <a:t>30 hours (core)</a:t>
            </a:r>
          </a:p>
          <a:p>
            <a:pPr lvl="2"/>
            <a:r>
              <a:rPr lang="en-GB" dirty="0"/>
              <a:t>30 hours (non core)</a:t>
            </a:r>
          </a:p>
          <a:p>
            <a:pPr lvl="2"/>
            <a:endParaRPr lang="en-GB" dirty="0"/>
          </a:p>
          <a:p>
            <a:pPr marL="457200" lvl="1" indent="0">
              <a:buNone/>
            </a:pPr>
            <a:endParaRPr lang="en-GB" sz="2000" dirty="0"/>
          </a:p>
          <a:p>
            <a:pPr marL="457200" lvl="1" indent="0">
              <a:buNone/>
            </a:pPr>
            <a:endParaRPr lang="en-GB" sz="2000" dirty="0"/>
          </a:p>
        </p:txBody>
      </p:sp>
      <p:sp>
        <p:nvSpPr>
          <p:cNvPr id="4" name="Content Placeholder 3">
            <a:extLst>
              <a:ext uri="{FF2B5EF4-FFF2-40B4-BE49-F238E27FC236}">
                <a16:creationId xmlns:a16="http://schemas.microsoft.com/office/drawing/2014/main" id="{60C50B23-A368-4F6C-ADF7-0F0D6A3797CA}"/>
              </a:ext>
            </a:extLst>
          </p:cNvPr>
          <p:cNvSpPr>
            <a:spLocks noGrp="1"/>
          </p:cNvSpPr>
          <p:nvPr>
            <p:ph sz="half" idx="2"/>
          </p:nvPr>
        </p:nvSpPr>
        <p:spPr>
          <a:xfrm>
            <a:off x="7899966" y="1412488"/>
            <a:ext cx="3197701" cy="4363844"/>
          </a:xfrm>
        </p:spPr>
        <p:txBody>
          <a:bodyPr>
            <a:normAutofit lnSpcReduction="10000"/>
          </a:bodyPr>
          <a:lstStyle/>
          <a:p>
            <a:r>
              <a:rPr lang="en-GB" sz="2000" b="1" dirty="0"/>
              <a:t>2021 curriculum</a:t>
            </a:r>
          </a:p>
          <a:p>
            <a:r>
              <a:rPr lang="en-GB" sz="2000" dirty="0"/>
              <a:t>Program of learning</a:t>
            </a:r>
          </a:p>
          <a:p>
            <a:pPr lvl="1"/>
            <a:r>
              <a:rPr lang="en-GB" sz="2000" dirty="0"/>
              <a:t>Curriculum delivered learning (30 hours) with some directed content</a:t>
            </a:r>
          </a:p>
          <a:p>
            <a:pPr lvl="1"/>
            <a:r>
              <a:rPr lang="en-GB" sz="2000" dirty="0"/>
              <a:t>Additional learning (30 hours) including personal learning and non-core education more in-line with continuing professional development (CPD required of more senior doctors)</a:t>
            </a:r>
          </a:p>
          <a:p>
            <a:endParaRPr lang="en-GB" sz="2000" dirty="0"/>
          </a:p>
          <a:p>
            <a:endParaRPr lang="en-GB" sz="2000" dirty="0"/>
          </a:p>
        </p:txBody>
      </p:sp>
      <p:sp>
        <p:nvSpPr>
          <p:cNvPr id="7" name="Striped Right Arrow 6">
            <a:extLst>
              <a:ext uri="{FF2B5EF4-FFF2-40B4-BE49-F238E27FC236}">
                <a16:creationId xmlns:a16="http://schemas.microsoft.com/office/drawing/2014/main" id="{9F0ABC5E-21FF-7947-83D6-C4F66020171D}"/>
              </a:ext>
            </a:extLst>
          </p:cNvPr>
          <p:cNvSpPr/>
          <p:nvPr/>
        </p:nvSpPr>
        <p:spPr>
          <a:xfrm>
            <a:off x="5084816" y="1612825"/>
            <a:ext cx="2263511" cy="218986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AC08C7A7-056E-A347-BFF9-8068A7AE3A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734164499"/>
      </p:ext>
    </p:extLst>
  </p:cSld>
  <p:clrMapOvr>
    <a:masterClrMapping/>
  </p:clrMapOvr>
  <mc:AlternateContent xmlns:mc="http://schemas.openxmlformats.org/markup-compatibility/2006" xmlns:p14="http://schemas.microsoft.com/office/powerpoint/2010/main">
    <mc:Choice Requires="p14">
      <p:transition spd="slow" p14:dur="2000" advTm="15225"/>
    </mc:Choice>
    <mc:Fallback xmlns="">
      <p:transition spd="slow" advTm="15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A971E3-FCD0-3441-9429-8AF1071171E2}"/>
              </a:ext>
            </a:extLst>
          </p:cNvPr>
          <p:cNvSpPr>
            <a:spLocks noGrp="1"/>
          </p:cNvSpPr>
          <p:nvPr>
            <p:ph type="title"/>
          </p:nvPr>
        </p:nvSpPr>
        <p:spPr/>
        <p:txBody>
          <a:bodyPr/>
          <a:lstStyle/>
          <a:p>
            <a:endParaRPr lang="en-US"/>
          </a:p>
        </p:txBody>
      </p:sp>
      <p:pic>
        <p:nvPicPr>
          <p:cNvPr id="8" name="Content Placeholder 7" descr="A picture containing person, holding, man, racket&#10;&#10;Description automatically generated">
            <a:extLst>
              <a:ext uri="{FF2B5EF4-FFF2-40B4-BE49-F238E27FC236}">
                <a16:creationId xmlns:a16="http://schemas.microsoft.com/office/drawing/2014/main" id="{7E05797A-8B92-6E41-92E3-0EF43A49D2B2}"/>
              </a:ext>
            </a:extLst>
          </p:cNvPr>
          <p:cNvPicPr>
            <a:picLocks noGrp="1" noChangeAspect="1"/>
          </p:cNvPicPr>
          <p:nvPr>
            <p:ph sz="half" idx="1"/>
          </p:nvPr>
        </p:nvPicPr>
        <p:blipFill>
          <a:blip r:embed="rId4"/>
          <a:stretch>
            <a:fillRect/>
          </a:stretch>
        </p:blipFill>
        <p:spPr>
          <a:xfrm>
            <a:off x="838200" y="559257"/>
            <a:ext cx="4295173" cy="5739485"/>
          </a:xfrm>
        </p:spPr>
      </p:pic>
      <p:pic>
        <p:nvPicPr>
          <p:cNvPr id="10" name="Content Placeholder 9" descr="A group of people looking at a computer&#10;&#10;Description automatically generated">
            <a:extLst>
              <a:ext uri="{FF2B5EF4-FFF2-40B4-BE49-F238E27FC236}">
                <a16:creationId xmlns:a16="http://schemas.microsoft.com/office/drawing/2014/main" id="{F9F64BAF-75A8-B14B-B247-217257B417B4}"/>
              </a:ext>
            </a:extLst>
          </p:cNvPr>
          <p:cNvPicPr>
            <a:picLocks noGrp="1" noChangeAspect="1"/>
          </p:cNvPicPr>
          <p:nvPr>
            <p:ph sz="half" idx="2"/>
          </p:nvPr>
        </p:nvPicPr>
        <p:blipFill>
          <a:blip r:embed="rId5"/>
          <a:stretch>
            <a:fillRect/>
          </a:stretch>
        </p:blipFill>
        <p:spPr>
          <a:xfrm>
            <a:off x="5406081" y="194122"/>
            <a:ext cx="5181600" cy="4179165"/>
          </a:xfrm>
        </p:spPr>
      </p:pic>
      <p:pic>
        <p:nvPicPr>
          <p:cNvPr id="12" name="Picture 11" descr="A group of people standing around a table&#10;&#10;Description automatically generated">
            <a:extLst>
              <a:ext uri="{FF2B5EF4-FFF2-40B4-BE49-F238E27FC236}">
                <a16:creationId xmlns:a16="http://schemas.microsoft.com/office/drawing/2014/main" id="{72BF4A60-6F22-4840-AEA1-613962B8782B}"/>
              </a:ext>
            </a:extLst>
          </p:cNvPr>
          <p:cNvPicPr>
            <a:picLocks noChangeAspect="1"/>
          </p:cNvPicPr>
          <p:nvPr/>
        </p:nvPicPr>
        <p:blipFill>
          <a:blip r:embed="rId6"/>
          <a:stretch>
            <a:fillRect/>
          </a:stretch>
        </p:blipFill>
        <p:spPr>
          <a:xfrm>
            <a:off x="8105689" y="2946400"/>
            <a:ext cx="3987800" cy="3911600"/>
          </a:xfrm>
          <a:prstGeom prst="rect">
            <a:avLst/>
          </a:prstGeom>
        </p:spPr>
      </p:pic>
      <p:pic>
        <p:nvPicPr>
          <p:cNvPr id="3" name="Audio 2">
            <a:hlinkClick r:id="" action="ppaction://media"/>
            <a:extLst>
              <a:ext uri="{FF2B5EF4-FFF2-40B4-BE49-F238E27FC236}">
                <a16:creationId xmlns:a16="http://schemas.microsoft.com/office/drawing/2014/main" id="{98D194C2-72CD-4448-825C-E67B5C8889C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645060913"/>
      </p:ext>
    </p:extLst>
  </p:cSld>
  <p:clrMapOvr>
    <a:masterClrMapping/>
  </p:clrMapOvr>
  <mc:AlternateContent xmlns:mc="http://schemas.openxmlformats.org/markup-compatibility/2006" xmlns:p14="http://schemas.microsoft.com/office/powerpoint/2010/main">
    <mc:Choice Requires="p14">
      <p:transition spd="slow" p14:dur="2000" advTm="23299"/>
    </mc:Choice>
    <mc:Fallback xmlns="">
      <p:transition spd="slow" advTm="23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changes in the 2021 FP curriculum (from 2016 version)</a:t>
            </a:r>
            <a:endParaRPr lang="en-GB" dirty="0"/>
          </a:p>
        </p:txBody>
      </p:sp>
      <p:sp>
        <p:nvSpPr>
          <p:cNvPr id="3" name="Subtitle 2"/>
          <p:cNvSpPr>
            <a:spLocks noGrp="1"/>
          </p:cNvSpPr>
          <p:nvPr>
            <p:ph idx="1"/>
          </p:nvPr>
        </p:nvSpPr>
        <p:spPr/>
        <p:txBody>
          <a:bodyPr>
            <a:normAutofit fontScale="32500" lnSpcReduction="20000"/>
          </a:bodyPr>
          <a:lstStyle/>
          <a:p>
            <a:r>
              <a:rPr lang="en-GB" sz="3200" dirty="0"/>
              <a:t>Written to link explicitly with </a:t>
            </a:r>
            <a:r>
              <a:rPr lang="en-GB" sz="3200" dirty="0">
                <a:hlinkClick r:id="rId4"/>
              </a:rPr>
              <a:t>GMC’s GPCs</a:t>
            </a:r>
            <a:endParaRPr lang="en-GB" sz="3200" dirty="0"/>
          </a:p>
          <a:p>
            <a:r>
              <a:rPr lang="en-GB" sz="3200" dirty="0"/>
              <a:t>Number of </a:t>
            </a:r>
            <a:r>
              <a:rPr lang="en-GB" sz="3200" dirty="0">
                <a:hlinkClick r:id="" action="ppaction://noaction"/>
              </a:rPr>
              <a:t>Higher Level Outcomes </a:t>
            </a:r>
            <a:r>
              <a:rPr lang="en-GB" sz="3200" dirty="0"/>
              <a:t>(previously ‘Sections’) reduced from 4 to 3</a:t>
            </a:r>
          </a:p>
          <a:p>
            <a:r>
              <a:rPr lang="en-GB" sz="3200" dirty="0"/>
              <a:t>Number of </a:t>
            </a:r>
            <a:r>
              <a:rPr lang="en-GB" sz="3200" dirty="0">
                <a:hlinkClick r:id="" action="ppaction://noaction"/>
              </a:rPr>
              <a:t>Foundation Professional Capabilities </a:t>
            </a:r>
            <a:r>
              <a:rPr lang="en-GB" sz="3200" dirty="0"/>
              <a:t>(FPCs) that must be demonstrated have been reduced from 20 to 13</a:t>
            </a:r>
          </a:p>
          <a:p>
            <a:r>
              <a:rPr lang="en-GB" sz="3200" dirty="0"/>
              <a:t>There is no specific number of </a:t>
            </a:r>
            <a:r>
              <a:rPr lang="en-GB" sz="3200" dirty="0">
                <a:hlinkClick r:id="" action="ppaction://noaction"/>
              </a:rPr>
              <a:t>formative Supervised Learning Encounters (SLEs) </a:t>
            </a:r>
            <a:r>
              <a:rPr lang="en-GB" sz="3200" dirty="0"/>
              <a:t>that need to be undertaken (previously 16) but at least one is required to be submitted </a:t>
            </a:r>
            <a:r>
              <a:rPr lang="en-GB" sz="3200" dirty="0">
                <a:hlinkClick r:id="" action="ppaction://noaction"/>
              </a:rPr>
              <a:t>summatively for each of the five clinical FPCs evidence of capability</a:t>
            </a:r>
            <a:endParaRPr lang="en-GB" sz="3200" dirty="0"/>
          </a:p>
          <a:p>
            <a:r>
              <a:rPr lang="en-GB" sz="3200" dirty="0"/>
              <a:t>Importance of </a:t>
            </a:r>
            <a:r>
              <a:rPr lang="en-GB" sz="3200" dirty="0">
                <a:hlinkClick r:id="" action="ppaction://noaction"/>
              </a:rPr>
              <a:t>Placement Supervision Group (PSG) </a:t>
            </a:r>
            <a:r>
              <a:rPr lang="en-GB" sz="3200" dirty="0"/>
              <a:t>emphasised and made mandatory to ensure a broader range of healthcare professionals provide feedback to Foundation doctors </a:t>
            </a:r>
          </a:p>
          <a:p>
            <a:r>
              <a:rPr lang="en-GB" sz="3200" dirty="0"/>
              <a:t>Specific </a:t>
            </a:r>
            <a:r>
              <a:rPr lang="en-GB" sz="3200" dirty="0">
                <a:hlinkClick r:id="" action="ppaction://noaction"/>
              </a:rPr>
              <a:t>‘core’ teaching sessions </a:t>
            </a:r>
            <a:r>
              <a:rPr lang="en-GB" sz="3200" dirty="0"/>
              <a:t>make explicit the need for training programmes to provide teaching in certain areas including </a:t>
            </a:r>
            <a:r>
              <a:rPr lang="en-GB" sz="3200" dirty="0">
                <a:hlinkClick r:id="" action="ppaction://noaction"/>
              </a:rPr>
              <a:t>simulation</a:t>
            </a:r>
            <a:endParaRPr lang="en-GB" sz="3200" dirty="0"/>
          </a:p>
          <a:p>
            <a:r>
              <a:rPr lang="en-GB" sz="3200" dirty="0"/>
              <a:t>The new curriculum defines the </a:t>
            </a:r>
            <a:r>
              <a:rPr lang="en-GB" sz="3200" dirty="0">
                <a:hlinkClick r:id="rId5" action="ppaction://hlinksldjump"/>
              </a:rPr>
              <a:t>role of the doctor</a:t>
            </a:r>
            <a:endParaRPr lang="en-GB" sz="3200" dirty="0"/>
          </a:p>
          <a:p>
            <a:r>
              <a:rPr lang="en-GB" sz="3200" dirty="0"/>
              <a:t>The new curriculum makes a specific statement regarding the </a:t>
            </a:r>
            <a:r>
              <a:rPr lang="en-GB" sz="3200" dirty="0">
                <a:hlinkClick r:id="rId6" action="ppaction://hlinksldjump"/>
              </a:rPr>
              <a:t>importance of mental health </a:t>
            </a:r>
            <a:r>
              <a:rPr lang="en-GB" sz="3200" dirty="0"/>
              <a:t>and specifies a </a:t>
            </a:r>
            <a:r>
              <a:rPr lang="en-GB" sz="3200" dirty="0">
                <a:hlinkClick r:id="" action="ppaction://noaction"/>
              </a:rPr>
              <a:t>syllabus</a:t>
            </a:r>
            <a:r>
              <a:rPr lang="en-GB" sz="3200" dirty="0"/>
              <a:t> covering this important area of medical practice</a:t>
            </a:r>
          </a:p>
          <a:p>
            <a:r>
              <a:rPr lang="en-GB" sz="3200" dirty="0"/>
              <a:t>A ‘</a:t>
            </a:r>
            <a:r>
              <a:rPr lang="en-GB" sz="3200" dirty="0">
                <a:hlinkClick r:id="" action="ppaction://noaction"/>
              </a:rPr>
              <a:t>summary narrative</a:t>
            </a:r>
            <a:r>
              <a:rPr lang="en-GB" sz="3200" dirty="0"/>
              <a:t>’ provides an alternative to current reflective practice</a:t>
            </a:r>
          </a:p>
          <a:p>
            <a:r>
              <a:rPr lang="en-GB" sz="3200" dirty="0"/>
              <a:t>The review has provided an opportunity to develop a curriculum that considers and incorporates recent work in the area of </a:t>
            </a:r>
            <a:r>
              <a:rPr lang="en-GB" sz="3200" dirty="0">
                <a:hlinkClick r:id="" action="ppaction://noaction"/>
              </a:rPr>
              <a:t>differential attainment</a:t>
            </a:r>
            <a:r>
              <a:rPr lang="en-GB" sz="3200" dirty="0"/>
              <a:t> including a clear statement on </a:t>
            </a:r>
            <a:r>
              <a:rPr lang="en-GB" sz="3200" u="sng" dirty="0">
                <a:solidFill>
                  <a:schemeClr val="accent1"/>
                </a:solidFill>
              </a:rPr>
              <a:t>reasonable adjustments </a:t>
            </a:r>
            <a:r>
              <a:rPr lang="en-GB" sz="3200" dirty="0"/>
              <a:t>being made for doctors with a disability</a:t>
            </a:r>
          </a:p>
          <a:p>
            <a:r>
              <a:rPr lang="en-GB" sz="3200" dirty="0"/>
              <a:t>The curriculum explicitly allows for </a:t>
            </a:r>
            <a:r>
              <a:rPr lang="en-GB" sz="3200" dirty="0">
                <a:hlinkClick r:id="" action="ppaction://noaction"/>
              </a:rPr>
              <a:t>reasonable adjustments </a:t>
            </a:r>
            <a:r>
              <a:rPr lang="en-GB" sz="3200" dirty="0"/>
              <a:t>in the performance of clinical skills</a:t>
            </a:r>
          </a:p>
          <a:p>
            <a:pPr marL="0" indent="0">
              <a:buNone/>
            </a:pPr>
            <a:endParaRPr lang="en-GB" dirty="0"/>
          </a:p>
          <a:p>
            <a:endParaRPr lang="en-GB" dirty="0"/>
          </a:p>
          <a:p>
            <a:r>
              <a:rPr lang="en-GB" sz="3800" dirty="0"/>
              <a:t>Please register your feedback by clicking here and following the link to the survey n</a:t>
            </a:r>
            <a:r>
              <a:rPr lang="en-GB" sz="3800"/>
              <a:t>n</a:t>
            </a:r>
            <a:r>
              <a:rPr lang="en-GB" sz="3800" dirty="0"/>
              <a:t> the webpage</a:t>
            </a:r>
          </a:p>
          <a:p>
            <a:pPr marL="0" indent="0">
              <a:buNone/>
            </a:pPr>
            <a:endParaRPr lang="en-GB" sz="3800" dirty="0"/>
          </a:p>
          <a:p>
            <a:pPr marL="0" indent="0">
              <a:buNone/>
            </a:pPr>
            <a:r>
              <a:rPr lang="en-GB" sz="3800" dirty="0"/>
              <a:t>Thank you </a:t>
            </a:r>
          </a:p>
        </p:txBody>
      </p:sp>
      <p:pic>
        <p:nvPicPr>
          <p:cNvPr id="4" name="Picture 3" descr="A close up of a logo&#10;&#10;Description automatically generated">
            <a:extLst>
              <a:ext uri="{FF2B5EF4-FFF2-40B4-BE49-F238E27FC236}">
                <a16:creationId xmlns:a16="http://schemas.microsoft.com/office/drawing/2014/main" id="{B5B30D12-9734-D240-BDF5-7BEE19FE42BF}"/>
              </a:ext>
            </a:extLst>
          </p:cNvPr>
          <p:cNvPicPr>
            <a:picLocks noChangeAspect="1"/>
          </p:cNvPicPr>
          <p:nvPr/>
        </p:nvPicPr>
        <p:blipFill>
          <a:blip r:embed="rId7"/>
          <a:stretch>
            <a:fillRect/>
          </a:stretch>
        </p:blipFill>
        <p:spPr>
          <a:xfrm>
            <a:off x="5154667" y="5444418"/>
            <a:ext cx="3373821" cy="1349529"/>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A7D825EB-A8F5-BB46-8804-333129DBF32B}"/>
              </a:ext>
            </a:extLst>
          </p:cNvPr>
          <p:cNvPicPr>
            <a:picLocks noChangeAspect="1"/>
          </p:cNvPicPr>
          <p:nvPr/>
        </p:nvPicPr>
        <p:blipFill>
          <a:blip r:embed="rId8"/>
          <a:stretch>
            <a:fillRect/>
          </a:stretch>
        </p:blipFill>
        <p:spPr>
          <a:xfrm>
            <a:off x="8776138" y="5444418"/>
            <a:ext cx="1891862" cy="1413582"/>
          </a:xfrm>
          <a:prstGeom prst="rect">
            <a:avLst/>
          </a:prstGeom>
        </p:spPr>
      </p:pic>
      <p:pic>
        <p:nvPicPr>
          <p:cNvPr id="7" name="Audio 6">
            <a:hlinkClick r:id="" action="ppaction://media"/>
            <a:extLst>
              <a:ext uri="{FF2B5EF4-FFF2-40B4-BE49-F238E27FC236}">
                <a16:creationId xmlns:a16="http://schemas.microsoft.com/office/drawing/2014/main" id="{7BB878A2-CEBE-7241-8954-EC6B05CEA5C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01311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1"/>
                            </p:stCondLst>
                            <p:childTnLst>
                              <p:par>
                                <p:cTn id="8" presetID="1" presetClass="entr" presetSubtype="0" fill="hold" nodeType="afterEffect">
                                  <p:stCondLst>
                                    <p:cond delay="150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par>
                          <p:cTn id="10" fill="hold">
                            <p:stCondLst>
                              <p:cond delay="1501"/>
                            </p:stCondLst>
                            <p:childTnLst>
                              <p:par>
                                <p:cTn id="11" presetID="1" presetClass="entr" presetSubtype="0" fill="hold" nodeType="afterEffect">
                                  <p:stCondLst>
                                    <p:cond delay="150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par>
                          <p:cTn id="13" fill="hold">
                            <p:stCondLst>
                              <p:cond delay="3001"/>
                            </p:stCondLst>
                            <p:childTnLst>
                              <p:par>
                                <p:cTn id="14" presetID="1" presetClass="entr" presetSubtype="0" fill="hold" nodeType="afterEffect">
                                  <p:stCondLst>
                                    <p:cond delay="150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par>
                          <p:cTn id="16" fill="hold">
                            <p:stCondLst>
                              <p:cond delay="4501"/>
                            </p:stCondLst>
                            <p:childTnLst>
                              <p:par>
                                <p:cTn id="17" presetID="1" presetClass="entr" presetSubtype="0" fill="hold" nodeType="afterEffect">
                                  <p:stCondLst>
                                    <p:cond delay="150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par>
                          <p:cTn id="19" fill="hold">
                            <p:stCondLst>
                              <p:cond delay="6001"/>
                            </p:stCondLst>
                            <p:childTnLst>
                              <p:par>
                                <p:cTn id="20" presetID="1" presetClass="entr" presetSubtype="0" fill="hold" nodeType="afterEffect">
                                  <p:stCondLst>
                                    <p:cond delay="150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par>
                          <p:cTn id="22" fill="hold">
                            <p:stCondLst>
                              <p:cond delay="7501"/>
                            </p:stCondLst>
                            <p:childTnLst>
                              <p:par>
                                <p:cTn id="23" presetID="1" presetClass="entr" presetSubtype="0" fill="hold" nodeType="afterEffect">
                                  <p:stCondLst>
                                    <p:cond delay="150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par>
                          <p:cTn id="25" fill="hold">
                            <p:stCondLst>
                              <p:cond delay="9001"/>
                            </p:stCondLst>
                            <p:childTnLst>
                              <p:par>
                                <p:cTn id="26" presetID="1" presetClass="entr" presetSubtype="0" fill="hold" nodeType="afterEffect">
                                  <p:stCondLst>
                                    <p:cond delay="1500"/>
                                  </p:stCondLst>
                                  <p:childTnLst>
                                    <p:set>
                                      <p:cBhvr>
                                        <p:cTn id="27" dur="1" fill="hold">
                                          <p:stCondLst>
                                            <p:cond delay="0"/>
                                          </p:stCondLst>
                                        </p:cTn>
                                        <p:tgtEl>
                                          <p:spTgt spid="3">
                                            <p:txEl>
                                              <p:pRg st="6" end="6"/>
                                            </p:txEl>
                                          </p:spTgt>
                                        </p:tgtEl>
                                        <p:attrNameLst>
                                          <p:attrName>style.visibility</p:attrName>
                                        </p:attrNameLst>
                                      </p:cBhvr>
                                      <p:to>
                                        <p:strVal val="visible"/>
                                      </p:to>
                                    </p:set>
                                  </p:childTnLst>
                                </p:cTn>
                              </p:par>
                            </p:childTnLst>
                          </p:cTn>
                        </p:par>
                        <p:par>
                          <p:cTn id="28" fill="hold">
                            <p:stCondLst>
                              <p:cond delay="10501"/>
                            </p:stCondLst>
                            <p:childTnLst>
                              <p:par>
                                <p:cTn id="29" presetID="1" presetClass="entr" presetSubtype="0" fill="hold" nodeType="afterEffect">
                                  <p:stCondLst>
                                    <p:cond delay="150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par>
                          <p:cTn id="31" fill="hold">
                            <p:stCondLst>
                              <p:cond delay="12001"/>
                            </p:stCondLst>
                            <p:childTnLst>
                              <p:par>
                                <p:cTn id="32" presetID="1" presetClass="entr" presetSubtype="0" fill="hold" nodeType="afterEffect">
                                  <p:stCondLst>
                                    <p:cond delay="1500"/>
                                  </p:stCondLst>
                                  <p:childTnLst>
                                    <p:set>
                                      <p:cBhvr>
                                        <p:cTn id="33" dur="1" fill="hold">
                                          <p:stCondLst>
                                            <p:cond delay="0"/>
                                          </p:stCondLst>
                                        </p:cTn>
                                        <p:tgtEl>
                                          <p:spTgt spid="3">
                                            <p:txEl>
                                              <p:pRg st="8" end="8"/>
                                            </p:txEl>
                                          </p:spTgt>
                                        </p:tgtEl>
                                        <p:attrNameLst>
                                          <p:attrName>style.visibility</p:attrName>
                                        </p:attrNameLst>
                                      </p:cBhvr>
                                      <p:to>
                                        <p:strVal val="visible"/>
                                      </p:to>
                                    </p:set>
                                  </p:childTnLst>
                                </p:cTn>
                              </p:par>
                            </p:childTnLst>
                          </p:cTn>
                        </p:par>
                        <p:par>
                          <p:cTn id="34" fill="hold">
                            <p:stCondLst>
                              <p:cond delay="13501"/>
                            </p:stCondLst>
                            <p:childTnLst>
                              <p:par>
                                <p:cTn id="35" presetID="1" presetClass="entr" presetSubtype="0" fill="hold" nodeType="afterEffect">
                                  <p:stCondLst>
                                    <p:cond delay="150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par>
                          <p:cTn id="37" fill="hold">
                            <p:stCondLst>
                              <p:cond delay="15001"/>
                            </p:stCondLst>
                            <p:childTnLst>
                              <p:par>
                                <p:cTn id="38" presetID="1" presetClass="entr" presetSubtype="0" fill="hold" nodeType="afterEffect">
                                  <p:stCondLst>
                                    <p:cond delay="1500"/>
                                  </p:stCondLst>
                                  <p:childTnLst>
                                    <p:set>
                                      <p:cBhvr>
                                        <p:cTn id="39" dur="1" fill="hold">
                                          <p:stCondLst>
                                            <p:cond delay="0"/>
                                          </p:stCondLst>
                                        </p:cTn>
                                        <p:tgtEl>
                                          <p:spTgt spid="3">
                                            <p:txEl>
                                              <p:pRg st="10" end="10"/>
                                            </p:txEl>
                                          </p:spTgt>
                                        </p:tgtEl>
                                        <p:attrNameLst>
                                          <p:attrName>style.visibility</p:attrName>
                                        </p:attrNameLst>
                                      </p:cBhvr>
                                      <p:to>
                                        <p:strVal val="visible"/>
                                      </p:to>
                                    </p:set>
                                  </p:childTnLst>
                                </p:cTn>
                              </p:par>
                            </p:childTnLst>
                          </p:cTn>
                        </p:par>
                        <p:par>
                          <p:cTn id="40" fill="hold">
                            <p:stCondLst>
                              <p:cond delay="16501"/>
                            </p:stCondLst>
                            <p:childTnLst>
                              <p:par>
                                <p:cTn id="41" presetID="1" presetClass="entr" presetSubtype="0" fill="hold" nodeType="afterEffect">
                                  <p:stCondLst>
                                    <p:cond delay="400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childTnLst>
                          </p:cTn>
                        </p:par>
                        <p:par>
                          <p:cTn id="43" fill="hold">
                            <p:stCondLst>
                              <p:cond delay="20501"/>
                            </p:stCondLst>
                            <p:childTnLst>
                              <p:par>
                                <p:cTn id="44" presetID="2" presetClass="entr" presetSubtype="4" repeatCount="0" fill="hold" nodeType="afterEffect">
                                  <p:stCondLst>
                                    <p:cond delay="5000"/>
                                  </p:stCondLst>
                                  <p:childTnLst>
                                    <p:set>
                                      <p:cBhvr>
                                        <p:cTn id="45" dur="1" fill="hold">
                                          <p:stCondLst>
                                            <p:cond delay="0"/>
                                          </p:stCondLst>
                                        </p:cTn>
                                        <p:tgtEl>
                                          <p:spTgt spid="3">
                                            <p:txEl>
                                              <p:pRg st="15" end="15"/>
                                            </p:txEl>
                                          </p:spTgt>
                                        </p:tgtEl>
                                        <p:attrNameLst>
                                          <p:attrName>style.visibility</p:attrName>
                                        </p:attrNameLst>
                                      </p:cBhvr>
                                      <p:to>
                                        <p:strVal val="visible"/>
                                      </p:to>
                                    </p:set>
                                    <p:anim calcmode="lin" valueType="num">
                                      <p:cBhvr additive="base">
                                        <p:cTn id="46" dur="30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47" dur="3000" fill="hold"/>
                                        <p:tgtEl>
                                          <p:spTgt spid="3">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8"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10806-1BED-C44F-8444-74DDD71DA11C}"/>
              </a:ext>
            </a:extLst>
          </p:cNvPr>
          <p:cNvSpPr>
            <a:spLocks noGrp="1"/>
          </p:cNvSpPr>
          <p:nvPr>
            <p:ph type="title"/>
          </p:nvPr>
        </p:nvSpPr>
        <p:spPr/>
        <p:txBody>
          <a:bodyPr/>
          <a:lstStyle/>
          <a:p>
            <a:endParaRPr lang="en-US"/>
          </a:p>
        </p:txBody>
      </p:sp>
      <p:pic>
        <p:nvPicPr>
          <p:cNvPr id="5" name="Content Placeholder 4" descr="A black sign with white text&#10;&#10;Description automatically generated">
            <a:extLst>
              <a:ext uri="{FF2B5EF4-FFF2-40B4-BE49-F238E27FC236}">
                <a16:creationId xmlns:a16="http://schemas.microsoft.com/office/drawing/2014/main" id="{A2B796A4-DB04-074E-B5A2-5925EB570AAB}"/>
              </a:ext>
            </a:extLst>
          </p:cNvPr>
          <p:cNvPicPr>
            <a:picLocks noGrp="1" noChangeAspect="1"/>
          </p:cNvPicPr>
          <p:nvPr>
            <p:ph idx="1"/>
          </p:nvPr>
        </p:nvPicPr>
        <p:blipFill>
          <a:blip r:embed="rId4"/>
          <a:stretch>
            <a:fillRect/>
          </a:stretch>
        </p:blipFill>
        <p:spPr>
          <a:xfrm>
            <a:off x="838200" y="164678"/>
            <a:ext cx="10515599" cy="6528643"/>
          </a:xfrm>
        </p:spPr>
      </p:pic>
      <p:pic>
        <p:nvPicPr>
          <p:cNvPr id="8" name="Audio 7">
            <a:hlinkClick r:id="" action="ppaction://media"/>
            <a:extLst>
              <a:ext uri="{FF2B5EF4-FFF2-40B4-BE49-F238E27FC236}">
                <a16:creationId xmlns:a16="http://schemas.microsoft.com/office/drawing/2014/main" id="{530881FE-5ABA-394F-903C-F5784DFFE8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654174374"/>
      </p:ext>
    </p:extLst>
  </p:cSld>
  <p:clrMapOvr>
    <a:masterClrMapping/>
  </p:clrMapOvr>
  <mc:AlternateContent xmlns:mc="http://schemas.openxmlformats.org/markup-compatibility/2006" xmlns:p14="http://schemas.microsoft.com/office/powerpoint/2010/main">
    <mc:Choice Requires="p14">
      <p:transition spd="slow" p14:dur="2000" advTm="34688"/>
    </mc:Choice>
    <mc:Fallback xmlns="">
      <p:transition spd="slow" advTm="34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F7E5A-61F4-6A4C-9EFF-9B0E6C849924}"/>
              </a:ext>
            </a:extLst>
          </p:cNvPr>
          <p:cNvSpPr>
            <a:spLocks noGrp="1"/>
          </p:cNvSpPr>
          <p:nvPr>
            <p:ph type="title"/>
          </p:nvPr>
        </p:nvSpPr>
        <p:spPr/>
        <p:txBody>
          <a:bodyPr/>
          <a:lstStyle/>
          <a:p>
            <a:r>
              <a:rPr lang="en-US" dirty="0"/>
              <a:t>Example Foundation </a:t>
            </a:r>
            <a:r>
              <a:rPr lang="en-US" dirty="0" err="1"/>
              <a:t>Programme</a:t>
            </a:r>
            <a:r>
              <a:rPr lang="en-US" dirty="0"/>
              <a:t> Rotation</a:t>
            </a:r>
          </a:p>
        </p:txBody>
      </p:sp>
      <p:graphicFrame>
        <p:nvGraphicFramePr>
          <p:cNvPr id="4" name="Content Placeholder 3">
            <a:extLst>
              <a:ext uri="{FF2B5EF4-FFF2-40B4-BE49-F238E27FC236}">
                <a16:creationId xmlns:a16="http://schemas.microsoft.com/office/drawing/2014/main" id="{F6A5B998-13C7-B447-9DE0-B976B6FD7F09}"/>
              </a:ext>
            </a:extLst>
          </p:cNvPr>
          <p:cNvGraphicFramePr>
            <a:graphicFrameLocks noGrp="1"/>
          </p:cNvGraphicFramePr>
          <p:nvPr>
            <p:ph idx="1"/>
            <p:extLst>
              <p:ext uri="{D42A27DB-BD31-4B8C-83A1-F6EECF244321}">
                <p14:modId xmlns:p14="http://schemas.microsoft.com/office/powerpoint/2010/main" val="2263074610"/>
              </p:ext>
            </p:extLst>
          </p:nvPr>
        </p:nvGraphicFramePr>
        <p:xfrm>
          <a:off x="838200" y="4913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Diagram 4">
            <a:extLst>
              <a:ext uri="{FF2B5EF4-FFF2-40B4-BE49-F238E27FC236}">
                <a16:creationId xmlns:a16="http://schemas.microsoft.com/office/drawing/2014/main" id="{C0F2CBFE-F578-9A4C-A589-FA8F021C3AB9}"/>
              </a:ext>
            </a:extLst>
          </p:cNvPr>
          <p:cNvGraphicFramePr/>
          <p:nvPr>
            <p:extLst>
              <p:ext uri="{D42A27DB-BD31-4B8C-83A1-F6EECF244321}">
                <p14:modId xmlns:p14="http://schemas.microsoft.com/office/powerpoint/2010/main" val="3400128099"/>
              </p:ext>
            </p:extLst>
          </p:nvPr>
        </p:nvGraphicFramePr>
        <p:xfrm>
          <a:off x="838200" y="1410793"/>
          <a:ext cx="10515600" cy="676926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6" name="TextBox 5">
            <a:extLst>
              <a:ext uri="{FF2B5EF4-FFF2-40B4-BE49-F238E27FC236}">
                <a16:creationId xmlns:a16="http://schemas.microsoft.com/office/drawing/2014/main" id="{0F0AB9C5-EEF7-3E4F-820C-02EAB6413035}"/>
              </a:ext>
            </a:extLst>
          </p:cNvPr>
          <p:cNvSpPr txBox="1"/>
          <p:nvPr/>
        </p:nvSpPr>
        <p:spPr>
          <a:xfrm>
            <a:off x="233600" y="2435089"/>
            <a:ext cx="407484" cy="369332"/>
          </a:xfrm>
          <a:prstGeom prst="rect">
            <a:avLst/>
          </a:prstGeom>
          <a:noFill/>
        </p:spPr>
        <p:txBody>
          <a:bodyPr wrap="none" rtlCol="0">
            <a:spAutoFit/>
          </a:bodyPr>
          <a:lstStyle/>
          <a:p>
            <a:r>
              <a:rPr lang="en-US" dirty="0"/>
              <a:t>F1</a:t>
            </a:r>
          </a:p>
        </p:txBody>
      </p:sp>
      <p:sp>
        <p:nvSpPr>
          <p:cNvPr id="7" name="TextBox 6">
            <a:extLst>
              <a:ext uri="{FF2B5EF4-FFF2-40B4-BE49-F238E27FC236}">
                <a16:creationId xmlns:a16="http://schemas.microsoft.com/office/drawing/2014/main" id="{C259E293-01FF-714B-95B7-2BD457E0A7A7}"/>
              </a:ext>
            </a:extLst>
          </p:cNvPr>
          <p:cNvSpPr txBox="1"/>
          <p:nvPr/>
        </p:nvSpPr>
        <p:spPr>
          <a:xfrm>
            <a:off x="246852" y="4610758"/>
            <a:ext cx="407484" cy="369332"/>
          </a:xfrm>
          <a:prstGeom prst="rect">
            <a:avLst/>
          </a:prstGeom>
          <a:noFill/>
        </p:spPr>
        <p:txBody>
          <a:bodyPr wrap="none" rtlCol="0">
            <a:spAutoFit/>
          </a:bodyPr>
          <a:lstStyle/>
          <a:p>
            <a:r>
              <a:rPr lang="en-US" dirty="0"/>
              <a:t>F2</a:t>
            </a:r>
          </a:p>
        </p:txBody>
      </p:sp>
      <p:pic>
        <p:nvPicPr>
          <p:cNvPr id="11" name="Audio 10">
            <a:hlinkClick r:id="" action="ppaction://media"/>
            <a:extLst>
              <a:ext uri="{FF2B5EF4-FFF2-40B4-BE49-F238E27FC236}">
                <a16:creationId xmlns:a16="http://schemas.microsoft.com/office/drawing/2014/main" id="{4635E854-68B7-2041-991B-8FDE6C15D23B}"/>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48584395"/>
      </p:ext>
    </p:extLst>
  </p:cSld>
  <p:clrMapOvr>
    <a:masterClrMapping/>
  </p:clrMapOvr>
  <mc:AlternateContent xmlns:mc="http://schemas.openxmlformats.org/markup-compatibility/2006" xmlns:p14="http://schemas.microsoft.com/office/powerpoint/2010/main">
    <mc:Choice Requires="p14">
      <p:transition spd="slow" p14:dur="2000" advTm="54852"/>
    </mc:Choice>
    <mc:Fallback xmlns="">
      <p:transition spd="slow" advTm="54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6" descr="A picture containing red&#10;&#10;Description automatically generated">
            <a:extLst>
              <a:ext uri="{FF2B5EF4-FFF2-40B4-BE49-F238E27FC236}">
                <a16:creationId xmlns:a16="http://schemas.microsoft.com/office/drawing/2014/main" id="{8EBBE178-FF2B-CF4E-BA09-1FFF42D61AAE}"/>
              </a:ext>
            </a:extLst>
          </p:cNvPr>
          <p:cNvPicPr>
            <a:picLocks noChangeAspect="1"/>
          </p:cNvPicPr>
          <p:nvPr/>
        </p:nvPicPr>
        <p:blipFill>
          <a:blip r:embed="rId4"/>
          <a:stretch>
            <a:fillRect/>
          </a:stretch>
        </p:blipFill>
        <p:spPr>
          <a:xfrm>
            <a:off x="4607268" y="2975791"/>
            <a:ext cx="2977463" cy="1199873"/>
          </a:xfrm>
          <a:prstGeom prst="rect">
            <a:avLst/>
          </a:prstGeom>
        </p:spPr>
      </p:pic>
      <p:sp>
        <p:nvSpPr>
          <p:cNvPr id="2" name="Title 1">
            <a:extLst>
              <a:ext uri="{FF2B5EF4-FFF2-40B4-BE49-F238E27FC236}">
                <a16:creationId xmlns:a16="http://schemas.microsoft.com/office/drawing/2014/main" id="{B981F11A-45C7-E14A-81D3-90F114BA256F}"/>
              </a:ext>
            </a:extLst>
          </p:cNvPr>
          <p:cNvSpPr>
            <a:spLocks noGrp="1"/>
          </p:cNvSpPr>
          <p:nvPr>
            <p:ph type="title"/>
          </p:nvPr>
        </p:nvSpPr>
        <p:spPr/>
        <p:txBody>
          <a:bodyPr/>
          <a:lstStyle/>
          <a:p>
            <a:endParaRPr lang="en-US"/>
          </a:p>
        </p:txBody>
      </p:sp>
      <p:pic>
        <p:nvPicPr>
          <p:cNvPr id="5" name="Content Placeholder 4" descr="A yellow bus driving down a street&#10;&#10;Description automatically generated">
            <a:extLst>
              <a:ext uri="{FF2B5EF4-FFF2-40B4-BE49-F238E27FC236}">
                <a16:creationId xmlns:a16="http://schemas.microsoft.com/office/drawing/2014/main" id="{561F5286-FB17-A04F-A726-017776EF1FE6}"/>
              </a:ext>
            </a:extLst>
          </p:cNvPr>
          <p:cNvPicPr>
            <a:picLocks noGrp="1" noChangeAspect="1"/>
          </p:cNvPicPr>
          <p:nvPr>
            <p:ph idx="1"/>
          </p:nvPr>
        </p:nvPicPr>
        <p:blipFill>
          <a:blip r:embed="rId5"/>
          <a:stretch>
            <a:fillRect/>
          </a:stretch>
        </p:blipFill>
        <p:spPr>
          <a:xfrm>
            <a:off x="2603081" y="2360141"/>
            <a:ext cx="6190734" cy="4643051"/>
          </a:xfrm>
        </p:spPr>
      </p:pic>
      <p:pic>
        <p:nvPicPr>
          <p:cNvPr id="7" name="Picture 6" descr="A picture containing person, indoor, standing, cake&#10;&#10;Description automatically generated">
            <a:extLst>
              <a:ext uri="{FF2B5EF4-FFF2-40B4-BE49-F238E27FC236}">
                <a16:creationId xmlns:a16="http://schemas.microsoft.com/office/drawing/2014/main" id="{DDE8C2C8-8CC7-1F43-913D-ED447C118399}"/>
              </a:ext>
            </a:extLst>
          </p:cNvPr>
          <p:cNvPicPr>
            <a:picLocks noChangeAspect="1"/>
          </p:cNvPicPr>
          <p:nvPr/>
        </p:nvPicPr>
        <p:blipFill>
          <a:blip r:embed="rId6"/>
          <a:stretch>
            <a:fillRect/>
          </a:stretch>
        </p:blipFill>
        <p:spPr>
          <a:xfrm>
            <a:off x="6190813" y="-23813"/>
            <a:ext cx="6001187" cy="3607271"/>
          </a:xfrm>
          <a:prstGeom prst="rect">
            <a:avLst/>
          </a:prstGeom>
        </p:spPr>
      </p:pic>
      <p:pic>
        <p:nvPicPr>
          <p:cNvPr id="15" name="Picture 14" descr="A picture containing person, indoor, child, young&#10;&#10;Description automatically generated">
            <a:extLst>
              <a:ext uri="{FF2B5EF4-FFF2-40B4-BE49-F238E27FC236}">
                <a16:creationId xmlns:a16="http://schemas.microsoft.com/office/drawing/2014/main" id="{B31AFCFC-8A9A-9C43-AA7C-4C191D74EFD2}"/>
              </a:ext>
            </a:extLst>
          </p:cNvPr>
          <p:cNvPicPr>
            <a:picLocks noChangeAspect="1"/>
          </p:cNvPicPr>
          <p:nvPr/>
        </p:nvPicPr>
        <p:blipFill>
          <a:blip r:embed="rId7"/>
          <a:stretch>
            <a:fillRect/>
          </a:stretch>
        </p:blipFill>
        <p:spPr>
          <a:xfrm>
            <a:off x="-2735545" y="2844672"/>
            <a:ext cx="6196651" cy="2626841"/>
          </a:xfrm>
          <a:prstGeom prst="rect">
            <a:avLst/>
          </a:prstGeom>
        </p:spPr>
      </p:pic>
      <p:pic>
        <p:nvPicPr>
          <p:cNvPr id="9" name="Picture 8" descr="A group of people standing in front of a computer&#10;&#10;Description automatically generated">
            <a:extLst>
              <a:ext uri="{FF2B5EF4-FFF2-40B4-BE49-F238E27FC236}">
                <a16:creationId xmlns:a16="http://schemas.microsoft.com/office/drawing/2014/main" id="{1D28BF49-30BE-A842-88F5-BD79A41D2493}"/>
              </a:ext>
            </a:extLst>
          </p:cNvPr>
          <p:cNvPicPr>
            <a:picLocks noChangeAspect="1"/>
          </p:cNvPicPr>
          <p:nvPr/>
        </p:nvPicPr>
        <p:blipFill>
          <a:blip r:embed="rId8"/>
          <a:stretch>
            <a:fillRect/>
          </a:stretch>
        </p:blipFill>
        <p:spPr>
          <a:xfrm>
            <a:off x="0" y="-23812"/>
            <a:ext cx="3145399" cy="3429000"/>
          </a:xfrm>
          <a:prstGeom prst="rect">
            <a:avLst/>
          </a:prstGeom>
        </p:spPr>
      </p:pic>
      <p:pic>
        <p:nvPicPr>
          <p:cNvPr id="11" name="Picture 10" descr="Two people looking at the camera&#10;&#10;Description automatically generated">
            <a:extLst>
              <a:ext uri="{FF2B5EF4-FFF2-40B4-BE49-F238E27FC236}">
                <a16:creationId xmlns:a16="http://schemas.microsoft.com/office/drawing/2014/main" id="{3574C40F-77FE-B846-85CD-13D71EC5630C}"/>
              </a:ext>
            </a:extLst>
          </p:cNvPr>
          <p:cNvPicPr>
            <a:picLocks noChangeAspect="1"/>
          </p:cNvPicPr>
          <p:nvPr/>
        </p:nvPicPr>
        <p:blipFill>
          <a:blip r:embed="rId9"/>
          <a:stretch>
            <a:fillRect/>
          </a:stretch>
        </p:blipFill>
        <p:spPr>
          <a:xfrm>
            <a:off x="0" y="4764982"/>
            <a:ext cx="3562865" cy="2238210"/>
          </a:xfrm>
          <a:prstGeom prst="rect">
            <a:avLst/>
          </a:prstGeom>
        </p:spPr>
      </p:pic>
      <p:pic>
        <p:nvPicPr>
          <p:cNvPr id="13" name="Picture 12" descr="A group of people standing in a room&#10;&#10;Description automatically generated">
            <a:extLst>
              <a:ext uri="{FF2B5EF4-FFF2-40B4-BE49-F238E27FC236}">
                <a16:creationId xmlns:a16="http://schemas.microsoft.com/office/drawing/2014/main" id="{576D5535-26C5-C24A-AA74-BFBA6F21350E}"/>
              </a:ext>
            </a:extLst>
          </p:cNvPr>
          <p:cNvPicPr>
            <a:picLocks noChangeAspect="1"/>
          </p:cNvPicPr>
          <p:nvPr/>
        </p:nvPicPr>
        <p:blipFill>
          <a:blip r:embed="rId10"/>
          <a:stretch>
            <a:fillRect/>
          </a:stretch>
        </p:blipFill>
        <p:spPr>
          <a:xfrm>
            <a:off x="3145399" y="0"/>
            <a:ext cx="3917307" cy="3063875"/>
          </a:xfrm>
          <a:prstGeom prst="rect">
            <a:avLst/>
          </a:prstGeom>
        </p:spPr>
      </p:pic>
      <p:pic>
        <p:nvPicPr>
          <p:cNvPr id="19" name="Picture 18" descr="A group of people looking at the camera&#10;&#10;Description automatically generated">
            <a:extLst>
              <a:ext uri="{FF2B5EF4-FFF2-40B4-BE49-F238E27FC236}">
                <a16:creationId xmlns:a16="http://schemas.microsoft.com/office/drawing/2014/main" id="{F3D2C25D-734E-B643-9C84-D4FF27F27763}"/>
              </a:ext>
            </a:extLst>
          </p:cNvPr>
          <p:cNvPicPr>
            <a:picLocks noChangeAspect="1"/>
          </p:cNvPicPr>
          <p:nvPr/>
        </p:nvPicPr>
        <p:blipFill>
          <a:blip r:embed="rId11"/>
          <a:stretch>
            <a:fillRect/>
          </a:stretch>
        </p:blipFill>
        <p:spPr>
          <a:xfrm>
            <a:off x="8101973" y="3583459"/>
            <a:ext cx="4480308" cy="3274542"/>
          </a:xfrm>
          <a:prstGeom prst="rect">
            <a:avLst/>
          </a:prstGeom>
        </p:spPr>
      </p:pic>
      <p:pic>
        <p:nvPicPr>
          <p:cNvPr id="3" name="Audio 2">
            <a:hlinkClick r:id="" action="ppaction://media"/>
            <a:extLst>
              <a:ext uri="{FF2B5EF4-FFF2-40B4-BE49-F238E27FC236}">
                <a16:creationId xmlns:a16="http://schemas.microsoft.com/office/drawing/2014/main" id="{5D1B1128-DD97-2146-AF50-59EC17E3231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472631743"/>
      </p:ext>
    </p:extLst>
  </p:cSld>
  <p:clrMapOvr>
    <a:masterClrMapping/>
  </p:clrMapOvr>
  <mc:AlternateContent xmlns:mc="http://schemas.openxmlformats.org/markup-compatibility/2006" xmlns:p14="http://schemas.microsoft.com/office/powerpoint/2010/main">
    <mc:Choice Requires="p14">
      <p:transition spd="slow" p14:dur="2000" advTm="79003"/>
    </mc:Choice>
    <mc:Fallback xmlns="">
      <p:transition spd="slow" advTm="79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 presetClass="entr" presetSubtype="0" fill="hold" nodeType="afterEffect">
                                  <p:stCondLst>
                                    <p:cond delay="3000"/>
                                  </p:stCondLst>
                                  <p:childTnLst>
                                    <p:set>
                                      <p:cBhvr>
                                        <p:cTn id="9" dur="1" fill="hold">
                                          <p:stCondLst>
                                            <p:cond delay="0"/>
                                          </p:stCondLst>
                                        </p:cTn>
                                        <p:tgtEl>
                                          <p:spTgt spid="19"/>
                                        </p:tgtEl>
                                        <p:attrNameLst>
                                          <p:attrName>style.visibility</p:attrName>
                                        </p:attrNameLst>
                                      </p:cBhvr>
                                      <p:to>
                                        <p:strVal val="visible"/>
                                      </p:to>
                                    </p:set>
                                  </p:childTnLst>
                                </p:cTn>
                              </p:par>
                            </p:childTnLst>
                          </p:cTn>
                        </p:par>
                        <p:par>
                          <p:cTn id="10" fill="hold">
                            <p:stCondLst>
                              <p:cond delay="3001"/>
                            </p:stCondLst>
                            <p:childTnLst>
                              <p:par>
                                <p:cTn id="11" presetID="1" presetClass="entr" presetSubtype="0" fill="hold" nodeType="afterEffect">
                                  <p:stCondLst>
                                    <p:cond delay="3000"/>
                                  </p:stCondLst>
                                  <p:childTnLst>
                                    <p:set>
                                      <p:cBhvr>
                                        <p:cTn id="12" dur="1" fill="hold">
                                          <p:stCondLst>
                                            <p:cond delay="0"/>
                                          </p:stCondLst>
                                        </p:cTn>
                                        <p:tgtEl>
                                          <p:spTgt spid="15"/>
                                        </p:tgtEl>
                                        <p:attrNameLst>
                                          <p:attrName>style.visibility</p:attrName>
                                        </p:attrNameLst>
                                      </p:cBhvr>
                                      <p:to>
                                        <p:strVal val="visible"/>
                                      </p:to>
                                    </p:set>
                                  </p:childTnLst>
                                </p:cTn>
                              </p:par>
                            </p:childTnLst>
                          </p:cTn>
                        </p:par>
                        <p:par>
                          <p:cTn id="13" fill="hold">
                            <p:stCondLst>
                              <p:cond delay="6001"/>
                            </p:stCondLst>
                            <p:childTnLst>
                              <p:par>
                                <p:cTn id="14" presetID="1" presetClass="entr" presetSubtype="0" fill="hold" nodeType="afterEffect">
                                  <p:stCondLst>
                                    <p:cond delay="3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9001"/>
                            </p:stCondLst>
                            <p:childTnLst>
                              <p:par>
                                <p:cTn id="17" presetID="1" presetClass="entr" presetSubtype="0" fill="hold" nodeType="afterEffect">
                                  <p:stCondLst>
                                    <p:cond delay="2500"/>
                                  </p:stCondLst>
                                  <p:childTnLst>
                                    <p:set>
                                      <p:cBhvr>
                                        <p:cTn id="18" dur="1" fill="hold">
                                          <p:stCondLst>
                                            <p:cond delay="0"/>
                                          </p:stCondLst>
                                        </p:cTn>
                                        <p:tgtEl>
                                          <p:spTgt spid="5"/>
                                        </p:tgtEl>
                                        <p:attrNameLst>
                                          <p:attrName>style.visibility</p:attrName>
                                        </p:attrNameLst>
                                      </p:cBhvr>
                                      <p:to>
                                        <p:strVal val="visible"/>
                                      </p:to>
                                    </p:set>
                                  </p:childTnLst>
                                </p:cTn>
                              </p:par>
                            </p:childTnLst>
                          </p:cTn>
                        </p:par>
                        <p:par>
                          <p:cTn id="19" fill="hold">
                            <p:stCondLst>
                              <p:cond delay="11501"/>
                            </p:stCondLst>
                            <p:childTnLst>
                              <p:par>
                                <p:cTn id="20" presetID="1" presetClass="entr" presetSubtype="0" fill="hold" nodeType="afterEffect">
                                  <p:stCondLst>
                                    <p:cond delay="25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14001"/>
                            </p:stCondLst>
                            <p:childTnLst>
                              <p:par>
                                <p:cTn id="23" presetID="1" presetClass="entr" presetSubtype="0" fill="hold" nodeType="afterEffect">
                                  <p:stCondLst>
                                    <p:cond delay="3000"/>
                                  </p:stCondLst>
                                  <p:childTnLst>
                                    <p:set>
                                      <p:cBhvr>
                                        <p:cTn id="24" dur="1" fill="hold">
                                          <p:stCondLst>
                                            <p:cond delay="0"/>
                                          </p:stCondLst>
                                        </p:cTn>
                                        <p:tgtEl>
                                          <p:spTgt spid="13"/>
                                        </p:tgtEl>
                                        <p:attrNameLst>
                                          <p:attrName>style.visibility</p:attrName>
                                        </p:attrNameLst>
                                      </p:cBhvr>
                                      <p:to>
                                        <p:strVal val="visible"/>
                                      </p:to>
                                    </p:set>
                                  </p:childTnLst>
                                </p:cTn>
                              </p:par>
                            </p:childTnLst>
                          </p:cTn>
                        </p:par>
                        <p:par>
                          <p:cTn id="25" fill="hold">
                            <p:stCondLst>
                              <p:cond delay="17001"/>
                            </p:stCondLst>
                            <p:childTnLst>
                              <p:par>
                                <p:cTn id="26" presetID="1" presetClass="entr" presetSubtype="0" fill="hold" nodeType="afterEffect">
                                  <p:stCondLst>
                                    <p:cond delay="2500"/>
                                  </p:stCondLst>
                                  <p:childTnLst>
                                    <p:set>
                                      <p:cBhvr>
                                        <p:cTn id="27" dur="1" fill="hold">
                                          <p:stCondLst>
                                            <p:cond delay="0"/>
                                          </p:stCondLst>
                                        </p:cTn>
                                        <p:tgtEl>
                                          <p:spTgt spid="7"/>
                                        </p:tgtEl>
                                        <p:attrNameLst>
                                          <p:attrName>style.visibility</p:attrName>
                                        </p:attrNameLst>
                                      </p:cBhvr>
                                      <p:to>
                                        <p:strVal val="visible"/>
                                      </p:to>
                                    </p:set>
                                  </p:childTnLst>
                                </p:cTn>
                              </p:par>
                            </p:childTnLst>
                          </p:cTn>
                        </p:par>
                        <p:par>
                          <p:cTn id="28" fill="hold">
                            <p:stCondLst>
                              <p:cond delay="19501"/>
                            </p:stCondLst>
                            <p:childTnLst>
                              <p:par>
                                <p:cTn id="29" presetID="1" presetClass="entr" presetSubtype="0" fill="hold" nodeType="afterEffect">
                                  <p:stCondLst>
                                    <p:cond delay="300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1C0ED-6E51-8747-B4DA-8358C73C615C}"/>
              </a:ext>
            </a:extLst>
          </p:cNvPr>
          <p:cNvSpPr>
            <a:spLocks noGrp="1"/>
          </p:cNvSpPr>
          <p:nvPr>
            <p:ph type="title"/>
          </p:nvPr>
        </p:nvSpPr>
        <p:spPr/>
        <p:txBody>
          <a:bodyPr/>
          <a:lstStyle/>
          <a:p>
            <a:endParaRPr lang="en-US" dirty="0"/>
          </a:p>
        </p:txBody>
      </p:sp>
      <p:pic>
        <p:nvPicPr>
          <p:cNvPr id="7" name="Content Placeholder 6" descr="A picture containing red&#10;&#10;Description automatically generated">
            <a:extLst>
              <a:ext uri="{FF2B5EF4-FFF2-40B4-BE49-F238E27FC236}">
                <a16:creationId xmlns:a16="http://schemas.microsoft.com/office/drawing/2014/main" id="{5BE8D151-DEB2-3A4B-BE6A-3CB462499F1E}"/>
              </a:ext>
            </a:extLst>
          </p:cNvPr>
          <p:cNvPicPr>
            <a:picLocks noGrp="1" noChangeAspect="1"/>
          </p:cNvPicPr>
          <p:nvPr>
            <p:ph idx="1"/>
          </p:nvPr>
        </p:nvPicPr>
        <p:blipFill>
          <a:blip r:embed="rId4"/>
          <a:stretch>
            <a:fillRect/>
          </a:stretch>
        </p:blipFill>
        <p:spPr>
          <a:xfrm>
            <a:off x="4434273" y="2829063"/>
            <a:ext cx="2977463" cy="1199873"/>
          </a:xfrm>
        </p:spPr>
      </p:pic>
      <p:pic>
        <p:nvPicPr>
          <p:cNvPr id="5" name="Picture 4" descr="A picture containing drawing&#10;&#10;Description automatically generated">
            <a:extLst>
              <a:ext uri="{FF2B5EF4-FFF2-40B4-BE49-F238E27FC236}">
                <a16:creationId xmlns:a16="http://schemas.microsoft.com/office/drawing/2014/main" id="{E088F61E-DF4C-834D-B0A6-CE009F0A1A33}"/>
              </a:ext>
            </a:extLst>
          </p:cNvPr>
          <p:cNvPicPr>
            <a:picLocks noChangeAspect="1"/>
          </p:cNvPicPr>
          <p:nvPr/>
        </p:nvPicPr>
        <p:blipFill>
          <a:blip r:embed="rId5"/>
          <a:stretch>
            <a:fillRect/>
          </a:stretch>
        </p:blipFill>
        <p:spPr>
          <a:xfrm>
            <a:off x="231889" y="155462"/>
            <a:ext cx="1891862" cy="1413582"/>
          </a:xfrm>
          <a:prstGeom prst="rect">
            <a:avLst/>
          </a:prstGeom>
        </p:spPr>
      </p:pic>
      <p:pic>
        <p:nvPicPr>
          <p:cNvPr id="4" name="Picture 3" descr="A picture containing table&#10;&#10;Description automatically generated">
            <a:extLst>
              <a:ext uri="{FF2B5EF4-FFF2-40B4-BE49-F238E27FC236}">
                <a16:creationId xmlns:a16="http://schemas.microsoft.com/office/drawing/2014/main" id="{A7BF42FE-AA17-914C-8207-5A47A0CCB82B}"/>
              </a:ext>
            </a:extLst>
          </p:cNvPr>
          <p:cNvPicPr>
            <a:picLocks noChangeAspect="1"/>
          </p:cNvPicPr>
          <p:nvPr/>
        </p:nvPicPr>
        <p:blipFill>
          <a:blip r:embed="rId6"/>
          <a:stretch>
            <a:fillRect/>
          </a:stretch>
        </p:blipFill>
        <p:spPr>
          <a:xfrm>
            <a:off x="10388600" y="0"/>
            <a:ext cx="1803400" cy="1905000"/>
          </a:xfrm>
          <a:prstGeom prst="rect">
            <a:avLst/>
          </a:prstGeom>
        </p:spPr>
      </p:pic>
      <p:pic>
        <p:nvPicPr>
          <p:cNvPr id="9" name="Picture 8" descr="A close up of a logo&#10;&#10;Description automatically generated">
            <a:extLst>
              <a:ext uri="{FF2B5EF4-FFF2-40B4-BE49-F238E27FC236}">
                <a16:creationId xmlns:a16="http://schemas.microsoft.com/office/drawing/2014/main" id="{9A5B587A-E907-544D-AEE6-EB410DE0A38B}"/>
              </a:ext>
            </a:extLst>
          </p:cNvPr>
          <p:cNvPicPr>
            <a:picLocks noChangeAspect="1"/>
          </p:cNvPicPr>
          <p:nvPr/>
        </p:nvPicPr>
        <p:blipFill>
          <a:blip r:embed="rId7"/>
          <a:stretch>
            <a:fillRect/>
          </a:stretch>
        </p:blipFill>
        <p:spPr>
          <a:xfrm>
            <a:off x="7194722" y="80032"/>
            <a:ext cx="2895600" cy="11684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52F92E96-736A-7648-8AEB-29AAF102118D}"/>
              </a:ext>
            </a:extLst>
          </p:cNvPr>
          <p:cNvPicPr>
            <a:picLocks noChangeAspect="1"/>
          </p:cNvPicPr>
          <p:nvPr/>
        </p:nvPicPr>
        <p:blipFill>
          <a:blip r:embed="rId8"/>
          <a:stretch>
            <a:fillRect/>
          </a:stretch>
        </p:blipFill>
        <p:spPr>
          <a:xfrm>
            <a:off x="6844957" y="1054358"/>
            <a:ext cx="3175000" cy="1346200"/>
          </a:xfrm>
          <a:prstGeom prst="rect">
            <a:avLst/>
          </a:prstGeom>
        </p:spPr>
      </p:pic>
      <p:pic>
        <p:nvPicPr>
          <p:cNvPr id="13" name="Picture 12" descr="A picture containing knife&#10;&#10;Description automatically generated">
            <a:extLst>
              <a:ext uri="{FF2B5EF4-FFF2-40B4-BE49-F238E27FC236}">
                <a16:creationId xmlns:a16="http://schemas.microsoft.com/office/drawing/2014/main" id="{DDEF0F8F-19FE-1D4E-A4C4-0467F5A5A824}"/>
              </a:ext>
            </a:extLst>
          </p:cNvPr>
          <p:cNvPicPr>
            <a:picLocks noChangeAspect="1"/>
          </p:cNvPicPr>
          <p:nvPr/>
        </p:nvPicPr>
        <p:blipFill>
          <a:blip r:embed="rId9"/>
          <a:stretch>
            <a:fillRect/>
          </a:stretch>
        </p:blipFill>
        <p:spPr>
          <a:xfrm>
            <a:off x="3000337" y="129123"/>
            <a:ext cx="3556000" cy="1638300"/>
          </a:xfrm>
          <a:prstGeom prst="rect">
            <a:avLst/>
          </a:prstGeom>
        </p:spPr>
      </p:pic>
      <p:pic>
        <p:nvPicPr>
          <p:cNvPr id="15" name="Picture 14" descr="A close up of a sign&#10;&#10;Description automatically generated">
            <a:extLst>
              <a:ext uri="{FF2B5EF4-FFF2-40B4-BE49-F238E27FC236}">
                <a16:creationId xmlns:a16="http://schemas.microsoft.com/office/drawing/2014/main" id="{BA4E81DE-D866-E544-AD80-E0B44C059B1C}"/>
              </a:ext>
            </a:extLst>
          </p:cNvPr>
          <p:cNvPicPr>
            <a:picLocks noChangeAspect="1"/>
          </p:cNvPicPr>
          <p:nvPr/>
        </p:nvPicPr>
        <p:blipFill>
          <a:blip r:embed="rId10"/>
          <a:stretch>
            <a:fillRect/>
          </a:stretch>
        </p:blipFill>
        <p:spPr>
          <a:xfrm>
            <a:off x="4667537" y="1785610"/>
            <a:ext cx="2209800" cy="1104900"/>
          </a:xfrm>
          <a:prstGeom prst="rect">
            <a:avLst/>
          </a:prstGeom>
        </p:spPr>
      </p:pic>
      <p:pic>
        <p:nvPicPr>
          <p:cNvPr id="17" name="Picture 16" descr="A close up of a sign&#10;&#10;Description automatically generated">
            <a:extLst>
              <a:ext uri="{FF2B5EF4-FFF2-40B4-BE49-F238E27FC236}">
                <a16:creationId xmlns:a16="http://schemas.microsoft.com/office/drawing/2014/main" id="{188EB43E-8322-E64D-9D3C-78B8E67AB66D}"/>
              </a:ext>
            </a:extLst>
          </p:cNvPr>
          <p:cNvPicPr>
            <a:picLocks noChangeAspect="1"/>
          </p:cNvPicPr>
          <p:nvPr/>
        </p:nvPicPr>
        <p:blipFill>
          <a:blip r:embed="rId11"/>
          <a:stretch>
            <a:fillRect/>
          </a:stretch>
        </p:blipFill>
        <p:spPr>
          <a:xfrm>
            <a:off x="0" y="3892378"/>
            <a:ext cx="2975158" cy="2965622"/>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1ADC73C7-7CD8-6D45-85FF-810AC9886D3B}"/>
              </a:ext>
            </a:extLst>
          </p:cNvPr>
          <p:cNvPicPr>
            <a:picLocks noChangeAspect="1"/>
          </p:cNvPicPr>
          <p:nvPr/>
        </p:nvPicPr>
        <p:blipFill>
          <a:blip r:embed="rId12"/>
          <a:stretch>
            <a:fillRect/>
          </a:stretch>
        </p:blipFill>
        <p:spPr>
          <a:xfrm>
            <a:off x="1343389" y="2718315"/>
            <a:ext cx="2761837" cy="1270253"/>
          </a:xfrm>
          <a:prstGeom prst="rect">
            <a:avLst/>
          </a:prstGeom>
        </p:spPr>
      </p:pic>
      <p:pic>
        <p:nvPicPr>
          <p:cNvPr id="21" name="Picture 20" descr="A close up of a logo&#10;&#10;Description automatically generated">
            <a:extLst>
              <a:ext uri="{FF2B5EF4-FFF2-40B4-BE49-F238E27FC236}">
                <a16:creationId xmlns:a16="http://schemas.microsoft.com/office/drawing/2014/main" id="{392E76C8-7FD7-FB42-9954-C6D4BDE12BCA}"/>
              </a:ext>
            </a:extLst>
          </p:cNvPr>
          <p:cNvPicPr>
            <a:picLocks noChangeAspect="1"/>
          </p:cNvPicPr>
          <p:nvPr/>
        </p:nvPicPr>
        <p:blipFill>
          <a:blip r:embed="rId13"/>
          <a:stretch>
            <a:fillRect/>
          </a:stretch>
        </p:blipFill>
        <p:spPr>
          <a:xfrm>
            <a:off x="118076" y="1770928"/>
            <a:ext cx="2108200" cy="838200"/>
          </a:xfrm>
          <a:prstGeom prst="rect">
            <a:avLst/>
          </a:prstGeom>
        </p:spPr>
      </p:pic>
      <p:pic>
        <p:nvPicPr>
          <p:cNvPr id="23" name="Picture 22" descr="A picture containing food&#10;&#10;Description automatically generated">
            <a:extLst>
              <a:ext uri="{FF2B5EF4-FFF2-40B4-BE49-F238E27FC236}">
                <a16:creationId xmlns:a16="http://schemas.microsoft.com/office/drawing/2014/main" id="{9509CF30-CA9F-9147-9A02-FDA87988E149}"/>
              </a:ext>
            </a:extLst>
          </p:cNvPr>
          <p:cNvPicPr>
            <a:picLocks noChangeAspect="1"/>
          </p:cNvPicPr>
          <p:nvPr/>
        </p:nvPicPr>
        <p:blipFill>
          <a:blip r:embed="rId14"/>
          <a:stretch>
            <a:fillRect/>
          </a:stretch>
        </p:blipFill>
        <p:spPr>
          <a:xfrm>
            <a:off x="2964589" y="4341811"/>
            <a:ext cx="3149600" cy="901700"/>
          </a:xfrm>
          <a:prstGeom prst="rect">
            <a:avLst/>
          </a:prstGeom>
        </p:spPr>
      </p:pic>
      <p:pic>
        <p:nvPicPr>
          <p:cNvPr id="27" name="Picture 26" descr="A picture containing food&#10;&#10;Description automatically generated">
            <a:extLst>
              <a:ext uri="{FF2B5EF4-FFF2-40B4-BE49-F238E27FC236}">
                <a16:creationId xmlns:a16="http://schemas.microsoft.com/office/drawing/2014/main" id="{1A6474FA-FC12-844E-B9B0-A2FD4C062B80}"/>
              </a:ext>
            </a:extLst>
          </p:cNvPr>
          <p:cNvPicPr>
            <a:picLocks noChangeAspect="1"/>
          </p:cNvPicPr>
          <p:nvPr/>
        </p:nvPicPr>
        <p:blipFill>
          <a:blip r:embed="rId15"/>
          <a:stretch>
            <a:fillRect/>
          </a:stretch>
        </p:blipFill>
        <p:spPr>
          <a:xfrm>
            <a:off x="8180173" y="2470941"/>
            <a:ext cx="3741354" cy="4162421"/>
          </a:xfrm>
          <a:prstGeom prst="rect">
            <a:avLst/>
          </a:prstGeom>
        </p:spPr>
      </p:pic>
      <p:pic>
        <p:nvPicPr>
          <p:cNvPr id="29" name="Picture 28" descr="A close up of a logo&#10;&#10;Description automatically generated">
            <a:extLst>
              <a:ext uri="{FF2B5EF4-FFF2-40B4-BE49-F238E27FC236}">
                <a16:creationId xmlns:a16="http://schemas.microsoft.com/office/drawing/2014/main" id="{B95D5650-58E8-9A4A-B751-F6E53059A38B}"/>
              </a:ext>
            </a:extLst>
          </p:cNvPr>
          <p:cNvPicPr>
            <a:picLocks noChangeAspect="1"/>
          </p:cNvPicPr>
          <p:nvPr/>
        </p:nvPicPr>
        <p:blipFill>
          <a:blip r:embed="rId16"/>
          <a:stretch>
            <a:fillRect/>
          </a:stretch>
        </p:blipFill>
        <p:spPr>
          <a:xfrm>
            <a:off x="4033536" y="5409293"/>
            <a:ext cx="3378200" cy="914400"/>
          </a:xfrm>
          <a:prstGeom prst="rect">
            <a:avLst/>
          </a:prstGeom>
        </p:spPr>
      </p:pic>
      <p:pic>
        <p:nvPicPr>
          <p:cNvPr id="3" name="Audio 2">
            <a:hlinkClick r:id="" action="ppaction://media"/>
            <a:extLst>
              <a:ext uri="{FF2B5EF4-FFF2-40B4-BE49-F238E27FC236}">
                <a16:creationId xmlns:a16="http://schemas.microsoft.com/office/drawing/2014/main" id="{82F70BFB-D278-0749-9A41-DBAE21A5F2FF}"/>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605378322"/>
      </p:ext>
    </p:extLst>
  </p:cSld>
  <p:clrMapOvr>
    <a:masterClrMapping/>
  </p:clrMapOvr>
  <mc:AlternateContent xmlns:mc="http://schemas.openxmlformats.org/markup-compatibility/2006" xmlns:p14="http://schemas.microsoft.com/office/powerpoint/2010/main">
    <mc:Choice Requires="p14">
      <p:transition spd="slow" p14:dur="2000" advTm="32888"/>
    </mc:Choice>
    <mc:Fallback xmlns="">
      <p:transition spd="slow" advTm="32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9" presetClass="entr" presetSubtype="0" fill="hold" nodeType="after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3000"/>
                                        <p:tgtEl>
                                          <p:spTgt spid="5"/>
                                        </p:tgtEl>
                                      </p:cBhvr>
                                    </p:animEffect>
                                  </p:childTnLst>
                                </p:cTn>
                              </p:par>
                            </p:childTnLst>
                          </p:cTn>
                        </p:par>
                        <p:par>
                          <p:cTn id="11" fill="hold">
                            <p:stCondLst>
                              <p:cond delay="4001"/>
                            </p:stCondLst>
                            <p:childTnLst>
                              <p:par>
                                <p:cTn id="12" presetID="9"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dissolve">
                                      <p:cBhvr>
                                        <p:cTn id="14" dur="3000"/>
                                        <p:tgtEl>
                                          <p:spTgt spid="15"/>
                                        </p:tgtEl>
                                      </p:cBhvr>
                                    </p:animEffect>
                                  </p:childTnLst>
                                </p:cTn>
                              </p:par>
                              <p:par>
                                <p:cTn id="15" presetID="9"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dissolve">
                                      <p:cBhvr>
                                        <p:cTn id="17" dur="3000"/>
                                        <p:tgtEl>
                                          <p:spTgt spid="23"/>
                                        </p:tgtEl>
                                      </p:cBhvr>
                                    </p:animEffect>
                                  </p:childTnLst>
                                </p:cTn>
                              </p:par>
                              <p:par>
                                <p:cTn id="18" presetID="9"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dissolve">
                                      <p:cBhvr>
                                        <p:cTn id="20" dur="3000"/>
                                        <p:tgtEl>
                                          <p:spTgt spid="29"/>
                                        </p:tgtEl>
                                      </p:cBhvr>
                                    </p:animEffect>
                                  </p:childTnLst>
                                </p:cTn>
                              </p:par>
                              <p:par>
                                <p:cTn id="21" presetID="9"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dissolve">
                                      <p:cBhvr>
                                        <p:cTn id="23" dur="3000"/>
                                        <p:tgtEl>
                                          <p:spTgt spid="17"/>
                                        </p:tgtEl>
                                      </p:cBhvr>
                                    </p:animEffect>
                                  </p:childTnLst>
                                </p:cTn>
                              </p:par>
                            </p:childTnLst>
                          </p:cTn>
                        </p:par>
                        <p:par>
                          <p:cTn id="24" fill="hold">
                            <p:stCondLst>
                              <p:cond delay="7001"/>
                            </p:stCondLst>
                            <p:childTnLst>
                              <p:par>
                                <p:cTn id="25" presetID="9"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3000"/>
                                        <p:tgtEl>
                                          <p:spTgt spid="11"/>
                                        </p:tgtEl>
                                      </p:cBhvr>
                                    </p:animEffect>
                                  </p:childTnLst>
                                </p:cTn>
                              </p:par>
                              <p:par>
                                <p:cTn id="28" presetID="9"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dissolve">
                                      <p:cBhvr>
                                        <p:cTn id="30" dur="3000"/>
                                        <p:tgtEl>
                                          <p:spTgt spid="13"/>
                                        </p:tgtEl>
                                      </p:cBhvr>
                                    </p:animEffect>
                                  </p:childTnLst>
                                </p:cTn>
                              </p:par>
                              <p:par>
                                <p:cTn id="31" presetID="9"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dissolve">
                                      <p:cBhvr>
                                        <p:cTn id="33" dur="3000"/>
                                        <p:tgtEl>
                                          <p:spTgt spid="9"/>
                                        </p:tgtEl>
                                      </p:cBhvr>
                                    </p:animEffect>
                                  </p:childTnLst>
                                </p:cTn>
                              </p:par>
                            </p:childTnLst>
                          </p:cTn>
                        </p:par>
                        <p:par>
                          <p:cTn id="34" fill="hold">
                            <p:stCondLst>
                              <p:cond delay="10001"/>
                            </p:stCondLst>
                            <p:childTnLst>
                              <p:par>
                                <p:cTn id="35" presetID="9" presetClass="entr" presetSubtype="0"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dissolve">
                                      <p:cBhvr>
                                        <p:cTn id="37" dur="3000"/>
                                        <p:tgtEl>
                                          <p:spTgt spid="4"/>
                                        </p:tgtEl>
                                      </p:cBhvr>
                                    </p:animEffect>
                                  </p:childTnLst>
                                </p:cTn>
                              </p:par>
                            </p:childTnLst>
                          </p:cTn>
                        </p:par>
                        <p:par>
                          <p:cTn id="38" fill="hold">
                            <p:stCondLst>
                              <p:cond delay="13001"/>
                            </p:stCondLst>
                            <p:childTnLst>
                              <p:par>
                                <p:cTn id="39" presetID="9" presetClass="entr" presetSubtype="0"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dissolve">
                                      <p:cBhvr>
                                        <p:cTn id="41" dur="3000"/>
                                        <p:tgtEl>
                                          <p:spTgt spid="19"/>
                                        </p:tgtEl>
                                      </p:cBhvr>
                                    </p:animEffect>
                                  </p:childTnLst>
                                </p:cTn>
                              </p:par>
                            </p:childTnLst>
                          </p:cTn>
                        </p:par>
                        <p:par>
                          <p:cTn id="42" fill="hold">
                            <p:stCondLst>
                              <p:cond delay="16001"/>
                            </p:stCondLst>
                            <p:childTnLst>
                              <p:par>
                                <p:cTn id="43" presetID="9" presetClass="entr" presetSubtype="0" fill="hold" nodeType="after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dissolve">
                                      <p:cBhvr>
                                        <p:cTn id="45" dur="3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1C0ED-6E51-8747-B4DA-8358C73C615C}"/>
              </a:ext>
            </a:extLst>
          </p:cNvPr>
          <p:cNvSpPr>
            <a:spLocks noGrp="1"/>
          </p:cNvSpPr>
          <p:nvPr>
            <p:ph type="title"/>
          </p:nvPr>
        </p:nvSpPr>
        <p:spPr/>
        <p:txBody>
          <a:bodyPr/>
          <a:lstStyle/>
          <a:p>
            <a:endParaRPr lang="en-US" dirty="0"/>
          </a:p>
        </p:txBody>
      </p:sp>
      <p:pic>
        <p:nvPicPr>
          <p:cNvPr id="7" name="Content Placeholder 6" descr="A picture containing red&#10;&#10;Description automatically generated">
            <a:extLst>
              <a:ext uri="{FF2B5EF4-FFF2-40B4-BE49-F238E27FC236}">
                <a16:creationId xmlns:a16="http://schemas.microsoft.com/office/drawing/2014/main" id="{5BE8D151-DEB2-3A4B-BE6A-3CB462499F1E}"/>
              </a:ext>
            </a:extLst>
          </p:cNvPr>
          <p:cNvPicPr>
            <a:picLocks noGrp="1" noChangeAspect="1"/>
          </p:cNvPicPr>
          <p:nvPr>
            <p:ph idx="1"/>
          </p:nvPr>
        </p:nvPicPr>
        <p:blipFill>
          <a:blip r:embed="rId4"/>
          <a:stretch>
            <a:fillRect/>
          </a:stretch>
        </p:blipFill>
        <p:spPr>
          <a:xfrm>
            <a:off x="4434273" y="2829063"/>
            <a:ext cx="2977463" cy="1199873"/>
          </a:xfrm>
        </p:spPr>
      </p:pic>
      <p:pic>
        <p:nvPicPr>
          <p:cNvPr id="6" name="Picture 5" descr="Graffiti on the side of a building&#10;&#10;Description automatically generated">
            <a:extLst>
              <a:ext uri="{FF2B5EF4-FFF2-40B4-BE49-F238E27FC236}">
                <a16:creationId xmlns:a16="http://schemas.microsoft.com/office/drawing/2014/main" id="{8A735632-AC59-5B45-8210-870BD8FF62E7}"/>
              </a:ext>
            </a:extLst>
          </p:cNvPr>
          <p:cNvPicPr>
            <a:picLocks noChangeAspect="1"/>
          </p:cNvPicPr>
          <p:nvPr/>
        </p:nvPicPr>
        <p:blipFill>
          <a:blip r:embed="rId5"/>
          <a:stretch>
            <a:fillRect/>
          </a:stretch>
        </p:blipFill>
        <p:spPr>
          <a:xfrm>
            <a:off x="0" y="1316900"/>
            <a:ext cx="12192000" cy="4224199"/>
          </a:xfrm>
          <a:prstGeom prst="rect">
            <a:avLst/>
          </a:prstGeom>
        </p:spPr>
      </p:pic>
      <p:pic>
        <p:nvPicPr>
          <p:cNvPr id="3" name="Audio 2">
            <a:hlinkClick r:id="" action="ppaction://media"/>
            <a:extLst>
              <a:ext uri="{FF2B5EF4-FFF2-40B4-BE49-F238E27FC236}">
                <a16:creationId xmlns:a16="http://schemas.microsoft.com/office/drawing/2014/main" id="{5939F7DD-385F-134F-8818-5FD18A31EF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949763863"/>
      </p:ext>
    </p:extLst>
  </p:cSld>
  <p:clrMapOvr>
    <a:masterClrMapping/>
  </p:clrMapOvr>
  <mc:AlternateContent xmlns:mc="http://schemas.openxmlformats.org/markup-compatibility/2006" xmlns:p14="http://schemas.microsoft.com/office/powerpoint/2010/main">
    <mc:Choice Requires="p14">
      <p:transition spd="slow" p14:dur="2000" advTm="24512"/>
    </mc:Choice>
    <mc:Fallback xmlns="">
      <p:transition spd="slow" advTm="24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9" presetClass="entr" presetSubtype="0" fill="hold" nodeType="afterEffect">
                                  <p:stCondLst>
                                    <p:cond delay="150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4E287-EAFC-844D-BA62-703E095E2F6D}"/>
              </a:ext>
            </a:extLst>
          </p:cNvPr>
          <p:cNvSpPr>
            <a:spLocks noGrp="1"/>
          </p:cNvSpPr>
          <p:nvPr>
            <p:ph type="title"/>
          </p:nvPr>
        </p:nvSpPr>
        <p:spPr/>
        <p:txBody>
          <a:bodyPr/>
          <a:lstStyle/>
          <a:p>
            <a:endParaRPr lang="en-US"/>
          </a:p>
        </p:txBody>
      </p:sp>
      <p:pic>
        <p:nvPicPr>
          <p:cNvPr id="5" name="Content Placeholder 4" descr="A screenshot of a cell phone&#10;&#10;Description automatically generated">
            <a:extLst>
              <a:ext uri="{FF2B5EF4-FFF2-40B4-BE49-F238E27FC236}">
                <a16:creationId xmlns:a16="http://schemas.microsoft.com/office/drawing/2014/main" id="{E1DA4C4C-592F-F842-B67D-7447BD67E00A}"/>
              </a:ext>
            </a:extLst>
          </p:cNvPr>
          <p:cNvPicPr>
            <a:picLocks noGrp="1" noChangeAspect="1"/>
          </p:cNvPicPr>
          <p:nvPr>
            <p:ph idx="1"/>
          </p:nvPr>
        </p:nvPicPr>
        <p:blipFill>
          <a:blip r:embed="rId4"/>
          <a:stretch>
            <a:fillRect/>
          </a:stretch>
        </p:blipFill>
        <p:spPr>
          <a:xfrm>
            <a:off x="0" y="88209"/>
            <a:ext cx="11578281" cy="2894570"/>
          </a:xfrm>
        </p:spPr>
      </p:pic>
      <p:pic>
        <p:nvPicPr>
          <p:cNvPr id="9" name="Picture 8" descr="A screenshot of a cell phone&#10;&#10;Description automatically generated">
            <a:extLst>
              <a:ext uri="{FF2B5EF4-FFF2-40B4-BE49-F238E27FC236}">
                <a16:creationId xmlns:a16="http://schemas.microsoft.com/office/drawing/2014/main" id="{75462DE7-6FC2-9349-99E1-B19CC42887F0}"/>
              </a:ext>
            </a:extLst>
          </p:cNvPr>
          <p:cNvPicPr>
            <a:picLocks noChangeAspect="1"/>
          </p:cNvPicPr>
          <p:nvPr/>
        </p:nvPicPr>
        <p:blipFill>
          <a:blip r:embed="rId5"/>
          <a:stretch>
            <a:fillRect/>
          </a:stretch>
        </p:blipFill>
        <p:spPr>
          <a:xfrm>
            <a:off x="838200" y="1379724"/>
            <a:ext cx="11205612" cy="2049276"/>
          </a:xfrm>
          <a:prstGeom prst="rect">
            <a:avLst/>
          </a:prstGeom>
        </p:spPr>
      </p:pic>
      <p:pic>
        <p:nvPicPr>
          <p:cNvPr id="7" name="Picture 6" descr="A screenshot of a social media post&#10;&#10;Description automatically generated">
            <a:extLst>
              <a:ext uri="{FF2B5EF4-FFF2-40B4-BE49-F238E27FC236}">
                <a16:creationId xmlns:a16="http://schemas.microsoft.com/office/drawing/2014/main" id="{9B3AE1E1-3635-A344-83E2-CB77C43320F0}"/>
              </a:ext>
            </a:extLst>
          </p:cNvPr>
          <p:cNvPicPr>
            <a:picLocks noChangeAspect="1"/>
          </p:cNvPicPr>
          <p:nvPr/>
        </p:nvPicPr>
        <p:blipFill>
          <a:blip r:embed="rId6"/>
          <a:stretch>
            <a:fillRect/>
          </a:stretch>
        </p:blipFill>
        <p:spPr>
          <a:xfrm>
            <a:off x="2363969" y="2497160"/>
            <a:ext cx="9679843" cy="3892878"/>
          </a:xfrm>
          <a:prstGeom prst="rect">
            <a:avLst/>
          </a:prstGeom>
        </p:spPr>
      </p:pic>
      <p:pic>
        <p:nvPicPr>
          <p:cNvPr id="13" name="Picture 12">
            <a:extLst>
              <a:ext uri="{FF2B5EF4-FFF2-40B4-BE49-F238E27FC236}">
                <a16:creationId xmlns:a16="http://schemas.microsoft.com/office/drawing/2014/main" id="{8C0245C7-6464-9543-960E-5B68FF7A1009}"/>
              </a:ext>
            </a:extLst>
          </p:cNvPr>
          <p:cNvPicPr>
            <a:picLocks noChangeAspect="1"/>
          </p:cNvPicPr>
          <p:nvPr/>
        </p:nvPicPr>
        <p:blipFill>
          <a:blip r:embed="rId7"/>
          <a:stretch>
            <a:fillRect/>
          </a:stretch>
        </p:blipFill>
        <p:spPr>
          <a:xfrm>
            <a:off x="3562873" y="4807013"/>
            <a:ext cx="10100242" cy="1814654"/>
          </a:xfrm>
          <a:prstGeom prst="rect">
            <a:avLst/>
          </a:prstGeom>
        </p:spPr>
      </p:pic>
      <p:pic>
        <p:nvPicPr>
          <p:cNvPr id="6" name="Audio 5">
            <a:hlinkClick r:id="" action="ppaction://media"/>
            <a:extLst>
              <a:ext uri="{FF2B5EF4-FFF2-40B4-BE49-F238E27FC236}">
                <a16:creationId xmlns:a16="http://schemas.microsoft.com/office/drawing/2014/main" id="{8BDFEC7C-834E-7D44-ADF6-1F423BDCA59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863157945"/>
      </p:ext>
    </p:extLst>
  </p:cSld>
  <p:clrMapOvr>
    <a:masterClrMapping/>
  </p:clrMapOvr>
  <mc:AlternateContent xmlns:mc="http://schemas.openxmlformats.org/markup-compatibility/2006" xmlns:p14="http://schemas.microsoft.com/office/powerpoint/2010/main">
    <mc:Choice Requires="p14">
      <p:transition spd="slow" p14:dur="2000" advTm="7478"/>
    </mc:Choice>
    <mc:Fallback xmlns="">
      <p:transition spd="slow" advTm="7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1"/>
                            </p:stCondLst>
                            <p:childTnLst>
                              <p:par>
                                <p:cTn id="8" presetID="9"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2000"/>
                                        <p:tgtEl>
                                          <p:spTgt spid="5"/>
                                        </p:tgtEl>
                                      </p:cBhvr>
                                    </p:animEffect>
                                  </p:childTnLst>
                                </p:cTn>
                              </p:par>
                            </p:childTnLst>
                          </p:cTn>
                        </p:par>
                        <p:par>
                          <p:cTn id="11" fill="hold">
                            <p:stCondLst>
                              <p:cond delay="2001"/>
                            </p:stCondLst>
                            <p:childTnLst>
                              <p:par>
                                <p:cTn id="12" presetID="9" presetClass="entr" presetSubtype="0" fill="hold" nodeType="afterEffect">
                                  <p:stCondLst>
                                    <p:cond delay="2000"/>
                                  </p:stCondLst>
                                  <p:childTnLst>
                                    <p:set>
                                      <p:cBhvr>
                                        <p:cTn id="13" dur="1" fill="hold">
                                          <p:stCondLst>
                                            <p:cond delay="0"/>
                                          </p:stCondLst>
                                        </p:cTn>
                                        <p:tgtEl>
                                          <p:spTgt spid="9"/>
                                        </p:tgtEl>
                                        <p:attrNameLst>
                                          <p:attrName>style.visibility</p:attrName>
                                        </p:attrNameLst>
                                      </p:cBhvr>
                                      <p:to>
                                        <p:strVal val="visible"/>
                                      </p:to>
                                    </p:set>
                                    <p:animEffect transition="in" filter="dissolve">
                                      <p:cBhvr>
                                        <p:cTn id="14" dur="2000"/>
                                        <p:tgtEl>
                                          <p:spTgt spid="9"/>
                                        </p:tgtEl>
                                      </p:cBhvr>
                                    </p:animEffect>
                                  </p:childTnLst>
                                </p:cTn>
                              </p:par>
                            </p:childTnLst>
                          </p:cTn>
                        </p:par>
                        <p:par>
                          <p:cTn id="15" fill="hold">
                            <p:stCondLst>
                              <p:cond delay="6001"/>
                            </p:stCondLst>
                            <p:childTnLst>
                              <p:par>
                                <p:cTn id="16" presetID="9" presetClass="entr" presetSubtype="0" fill="hold" nodeType="afterEffect">
                                  <p:stCondLst>
                                    <p:cond delay="200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2000"/>
                                        <p:tgtEl>
                                          <p:spTgt spid="7"/>
                                        </p:tgtEl>
                                      </p:cBhvr>
                                    </p:animEffect>
                                  </p:childTnLst>
                                </p:cTn>
                              </p:par>
                            </p:childTnLst>
                          </p:cTn>
                        </p:par>
                        <p:par>
                          <p:cTn id="19" fill="hold">
                            <p:stCondLst>
                              <p:cond delay="10001"/>
                            </p:stCondLst>
                            <p:childTnLst>
                              <p:par>
                                <p:cTn id="20" presetID="9"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7E20BD2-789F-B04D-AED2-1FC3D4417081}"/>
              </a:ext>
            </a:extLst>
          </p:cNvPr>
          <p:cNvSpPr>
            <a:spLocks noGrp="1"/>
          </p:cNvSpPr>
          <p:nvPr>
            <p:ph sz="half" idx="1"/>
          </p:nvPr>
        </p:nvSpPr>
        <p:spPr>
          <a:xfrm>
            <a:off x="897835" y="1172132"/>
            <a:ext cx="5181600" cy="4351338"/>
          </a:xfrm>
        </p:spPr>
        <p:txBody>
          <a:bodyPr/>
          <a:lstStyle/>
          <a:p>
            <a:r>
              <a:rPr lang="en-GB" b="1" dirty="0"/>
              <a:t>2016 curriculum</a:t>
            </a:r>
          </a:p>
          <a:p>
            <a:endParaRPr lang="en-US" dirty="0"/>
          </a:p>
          <a:p>
            <a:r>
              <a:rPr lang="en-US" dirty="0"/>
              <a:t>4 outcomes</a:t>
            </a:r>
          </a:p>
          <a:p>
            <a:endParaRPr lang="en-US" dirty="0"/>
          </a:p>
          <a:p>
            <a:r>
              <a:rPr lang="en-US" dirty="0"/>
              <a:t>20 capabilities</a:t>
            </a:r>
          </a:p>
        </p:txBody>
      </p:sp>
      <p:sp>
        <p:nvSpPr>
          <p:cNvPr id="6" name="Content Placeholder 5">
            <a:extLst>
              <a:ext uri="{FF2B5EF4-FFF2-40B4-BE49-F238E27FC236}">
                <a16:creationId xmlns:a16="http://schemas.microsoft.com/office/drawing/2014/main" id="{397FD0FE-128E-7140-9580-8C6759114906}"/>
              </a:ext>
            </a:extLst>
          </p:cNvPr>
          <p:cNvSpPr>
            <a:spLocks noGrp="1"/>
          </p:cNvSpPr>
          <p:nvPr>
            <p:ph sz="half" idx="2"/>
          </p:nvPr>
        </p:nvSpPr>
        <p:spPr>
          <a:xfrm>
            <a:off x="6015934" y="1172132"/>
            <a:ext cx="5181600" cy="4351338"/>
          </a:xfrm>
        </p:spPr>
        <p:txBody>
          <a:bodyPr/>
          <a:lstStyle/>
          <a:p>
            <a:r>
              <a:rPr lang="en-GB" b="1" dirty="0"/>
              <a:t>2021 curriculum</a:t>
            </a:r>
          </a:p>
          <a:p>
            <a:endParaRPr lang="en-US" dirty="0"/>
          </a:p>
          <a:p>
            <a:r>
              <a:rPr lang="en-US" dirty="0"/>
              <a:t>3 outcomes</a:t>
            </a:r>
          </a:p>
          <a:p>
            <a:endParaRPr lang="en-US" dirty="0"/>
          </a:p>
          <a:p>
            <a:r>
              <a:rPr lang="en-US" dirty="0"/>
              <a:t>13 capabilities</a:t>
            </a:r>
          </a:p>
        </p:txBody>
      </p:sp>
      <p:sp>
        <p:nvSpPr>
          <p:cNvPr id="7" name="Striped Right Arrow 6">
            <a:extLst>
              <a:ext uri="{FF2B5EF4-FFF2-40B4-BE49-F238E27FC236}">
                <a16:creationId xmlns:a16="http://schemas.microsoft.com/office/drawing/2014/main" id="{4174F36F-7D0C-CB42-B386-9CFEB03534B3}"/>
              </a:ext>
            </a:extLst>
          </p:cNvPr>
          <p:cNvSpPr/>
          <p:nvPr/>
        </p:nvSpPr>
        <p:spPr>
          <a:xfrm>
            <a:off x="3620529" y="1334530"/>
            <a:ext cx="2263511" cy="218986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C14375C4-0038-4441-B201-F34E199CD5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5829300"/>
            <a:ext cx="812800" cy="812800"/>
          </a:xfrm>
          <a:prstGeom prst="rect">
            <a:avLst/>
          </a:prstGeom>
        </p:spPr>
      </p:pic>
      <p:sp>
        <p:nvSpPr>
          <p:cNvPr id="2" name="Title 1">
            <a:extLst>
              <a:ext uri="{FF2B5EF4-FFF2-40B4-BE49-F238E27FC236}">
                <a16:creationId xmlns:a16="http://schemas.microsoft.com/office/drawing/2014/main" id="{67C09CCB-4C79-394A-B177-A854C3E6829D}"/>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952620"/>
      </p:ext>
    </p:extLst>
  </p:cSld>
  <p:clrMapOvr>
    <a:masterClrMapping/>
  </p:clrMapOvr>
  <mc:AlternateContent xmlns:mc="http://schemas.openxmlformats.org/markup-compatibility/2006" xmlns:p14="http://schemas.microsoft.com/office/powerpoint/2010/main">
    <mc:Choice Requires="p14">
      <p:transition spd="slow" p14:dur="2000" advTm="7978"/>
    </mc:Choice>
    <mc:Fallback xmlns="">
      <p:transition spd="slow" advTm="7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2D70F347552224CA9FCD92A2ABDFC2E" ma:contentTypeVersion="14" ma:contentTypeDescription="Create a new document." ma:contentTypeScope="" ma:versionID="176166df873391f6b385054339a00874">
  <xsd:schema xmlns:xsd="http://www.w3.org/2001/XMLSchema" xmlns:xs="http://www.w3.org/2001/XMLSchema" xmlns:p="http://schemas.microsoft.com/office/2006/metadata/properties" xmlns:ns2="44a48a6e-8dc7-4b97-ba0a-40f9af9ba45d" xmlns:ns3="40e37b46-b04b-4700-9262-0426114df0e1" targetNamespace="http://schemas.microsoft.com/office/2006/metadata/properties" ma:root="true" ma:fieldsID="eaedabb339a1d51bf252dad6e7c0530b" ns2:_="" ns3:_="">
    <xsd:import namespace="44a48a6e-8dc7-4b97-ba0a-40f9af9ba45d"/>
    <xsd:import namespace="40e37b46-b04b-4700-9262-0426114df0e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DateTake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a48a6e-8dc7-4b97-ba0a-40f9af9ba4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DateTaken" ma:index="17" nillable="true" ma:displayName="MediaServiceDateTaken" ma:hidden="true" ma:internalName="MediaServiceDateTake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0e37b46-b04b-4700-9262-0426114df0e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2DDAF07-94FE-4E16-948F-B6C8DA9897E7}">
  <ds:schemaRefs>
    <ds:schemaRef ds:uri="http://schemas.microsoft.com/sharepoint/v3/contenttype/forms"/>
  </ds:schemaRefs>
</ds:datastoreItem>
</file>

<file path=customXml/itemProps2.xml><?xml version="1.0" encoding="utf-8"?>
<ds:datastoreItem xmlns:ds="http://schemas.openxmlformats.org/officeDocument/2006/customXml" ds:itemID="{ED191C06-36E2-4921-8F08-AB9BB21A75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a48a6e-8dc7-4b97-ba0a-40f9af9ba45d"/>
    <ds:schemaRef ds:uri="40e37b46-b04b-4700-9262-0426114df0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3B3823F-5450-4092-8FDE-E19F7894F6AB}">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1041</TotalTime>
  <Words>1729</Words>
  <Application>Microsoft Office PowerPoint</Application>
  <PresentationFormat>Widescreen</PresentationFormat>
  <Paragraphs>176</Paragraphs>
  <Slides>27</Slides>
  <Notes>0</Notes>
  <HiddenSlides>0</HiddenSlides>
  <MMClips>27</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FP Curriculum 2021</vt:lpstr>
      <vt:lpstr>PowerPoint Presentation</vt:lpstr>
      <vt:lpstr>PowerPoint Presentation</vt:lpstr>
      <vt:lpstr>Example Foundation Programme Rotation</vt:lpstr>
      <vt:lpstr>PowerPoint Presentation</vt:lpstr>
      <vt:lpstr>PowerPoint Presentation</vt:lpstr>
      <vt:lpstr>PowerPoint Presentation</vt:lpstr>
      <vt:lpstr>PowerPoint Presentation</vt:lpstr>
      <vt:lpstr>PowerPoint Presentation</vt:lpstr>
      <vt:lpstr>The accountable, capable and compassionate doctor</vt:lpstr>
      <vt:lpstr>The valuable member of healthcare workforce</vt:lpstr>
      <vt:lpstr>The professional, responsible for their own practice and portfolio development</vt:lpstr>
      <vt:lpstr>PowerPoint Presentation</vt:lpstr>
      <vt:lpstr>3.1 Educational Approach</vt:lpstr>
      <vt:lpstr>PowerPoint Presentation</vt:lpstr>
      <vt:lpstr>PowerPoint Presentation</vt:lpstr>
      <vt:lpstr>LEARN form</vt:lpstr>
      <vt:lpstr>PowerPoint Presentation</vt:lpstr>
      <vt:lpstr>PowerPoint Presentation</vt:lpstr>
      <vt:lpstr>ARCP Checklist</vt:lpstr>
      <vt:lpstr>PowerPoint Presentation</vt:lpstr>
      <vt:lpstr>PowerPoint Presentation</vt:lpstr>
      <vt:lpstr>PowerPoint Presentation</vt:lpstr>
      <vt:lpstr>PowerPoint Presentation</vt:lpstr>
      <vt:lpstr>Program of learning</vt:lpstr>
      <vt:lpstr>PowerPoint Presentation</vt:lpstr>
      <vt:lpstr>Summary of changes in the 2021 FP curriculum (from 2016 version)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FP Curriculum 2021</dc:title>
  <dc:creator>Anthony Choules</dc:creator>
  <cp:lastModifiedBy>Anthony Choules</cp:lastModifiedBy>
  <cp:revision>59</cp:revision>
  <dcterms:created xsi:type="dcterms:W3CDTF">2020-01-23T12:49:49Z</dcterms:created>
  <dcterms:modified xsi:type="dcterms:W3CDTF">2024-04-16T09:23:20Z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0x01010062D70F347552224CA9FCD92A2ABDFC2E</vt:lpwstr>
  </property>
  <property fmtid="{D5CDD505-2E9C-101B-9397-08002B2CF9AE}" pid="3" name="Order">
    <vt:r8>518800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ies>
</file>